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  <p:sldMasterId id="2147483963" r:id="rId2"/>
    <p:sldMasterId id="2147484141" r:id="rId3"/>
    <p:sldMasterId id="2147484300" r:id="rId4"/>
    <p:sldMasterId id="2147484647" r:id="rId5"/>
  </p:sldMasterIdLst>
  <p:notesMasterIdLst>
    <p:notesMasterId r:id="rId22"/>
  </p:notesMasterIdLst>
  <p:sldIdLst>
    <p:sldId id="263" r:id="rId6"/>
    <p:sldId id="321" r:id="rId7"/>
    <p:sldId id="332" r:id="rId8"/>
    <p:sldId id="322" r:id="rId9"/>
    <p:sldId id="334" r:id="rId10"/>
    <p:sldId id="335" r:id="rId11"/>
    <p:sldId id="323" r:id="rId12"/>
    <p:sldId id="308" r:id="rId13"/>
    <p:sldId id="309" r:id="rId14"/>
    <p:sldId id="259" r:id="rId15"/>
    <p:sldId id="311" r:id="rId16"/>
    <p:sldId id="312" r:id="rId17"/>
    <p:sldId id="314" r:id="rId18"/>
    <p:sldId id="330" r:id="rId19"/>
    <p:sldId id="333" r:id="rId20"/>
    <p:sldId id="317" r:id="rId21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9EDC"/>
    <a:srgbClr val="004F8A"/>
    <a:srgbClr val="FF7C80"/>
    <a:srgbClr val="FFFF66"/>
    <a:srgbClr val="CC54B5"/>
    <a:srgbClr val="339966"/>
    <a:srgbClr val="A9CDED"/>
    <a:srgbClr val="AFE4FF"/>
    <a:srgbClr val="FF5050"/>
    <a:srgbClr val="CCE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>
      <p:cViewPr varScale="1">
        <p:scale>
          <a:sx n="115" d="100"/>
          <a:sy n="115" d="100"/>
        </p:scale>
        <p:origin x="150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0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0.42960171962896532"/>
          <c:y val="1.9617792395059189E-2"/>
          <c:w val="0.51690803362628934"/>
          <c:h val="0.9218105210112238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2.498553401473921E-2"/>
                  <c:y val="-6.7834343192637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8C-488E-B537-D95C8EFC2230}"/>
                </c:ext>
              </c:extLst>
            </c:dLbl>
            <c:dLbl>
              <c:idx val="1"/>
              <c:layout>
                <c:manualLayout>
                  <c:x val="2.2046161537607002E-2"/>
                  <c:y val="-1.1305723865439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8C-488E-B537-D95C8EFC2230}"/>
                </c:ext>
              </c:extLst>
            </c:dLbl>
            <c:dLbl>
              <c:idx val="2"/>
              <c:layout>
                <c:manualLayout>
                  <c:x val="2.4985649742621251E-2"/>
                  <c:y val="-1.3566868638527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8C-488E-B537-D95C8EFC2230}"/>
                </c:ext>
              </c:extLst>
            </c:dLbl>
            <c:dLbl>
              <c:idx val="3"/>
              <c:layout>
                <c:manualLayout>
                  <c:x val="2.0576417435100056E-2"/>
                  <c:y val="2.072692098081383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8C-488E-B537-D95C8EFC2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Итоги исполнения доходной части - 100,5%</c:v>
                </c:pt>
                <c:pt idx="1">
                  <c:v>Безвозмездные поступления - 99,9%</c:v>
                </c:pt>
                <c:pt idx="2">
                  <c:v>Неналоговые доходы - 123,5%</c:v>
                </c:pt>
                <c:pt idx="3">
                  <c:v>Налоговые доходы - 99,1%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2133675.4</c:v>
                </c:pt>
                <c:pt idx="1">
                  <c:v>1392694.7</c:v>
                </c:pt>
                <c:pt idx="2">
                  <c:v>68550.8</c:v>
                </c:pt>
                <c:pt idx="3">
                  <c:v>672429.9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8C-488E-B537-D95C8EFC22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2.3515905640114455E-2"/>
                  <c:y val="-1.808915818470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98C-488E-B537-D95C8EFC2230}"/>
                </c:ext>
              </c:extLst>
            </c:dLbl>
            <c:dLbl>
              <c:idx val="1"/>
              <c:layout>
                <c:manualLayout>
                  <c:x val="2.0576417435100056E-2"/>
                  <c:y val="-2.0350302957791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98C-488E-B537-D95C8EFC2230}"/>
                </c:ext>
              </c:extLst>
            </c:dLbl>
            <c:dLbl>
              <c:idx val="2"/>
              <c:layout>
                <c:manualLayout>
                  <c:x val="2.3515905640114455E-2"/>
                  <c:y val="-2.26114477308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98C-488E-B537-D95C8EFC2230}"/>
                </c:ext>
              </c:extLst>
            </c:dLbl>
            <c:dLbl>
              <c:idx val="3"/>
              <c:layout>
                <c:manualLayout>
                  <c:x val="1.4697476599755501E-2"/>
                  <c:y val="-1.2087255546097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98C-488E-B537-D95C8EFC2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Итоги исполнения доходной части - 100,5%</c:v>
                </c:pt>
                <c:pt idx="1">
                  <c:v>Безвозмездные поступления - 99,9%</c:v>
                </c:pt>
                <c:pt idx="2">
                  <c:v>Неналоговые доходы - 123,5%</c:v>
                </c:pt>
                <c:pt idx="3">
                  <c:v>Налоговые доходы - 99,1%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2143356.7999999998</c:v>
                </c:pt>
                <c:pt idx="1">
                  <c:v>1392173.4</c:v>
                </c:pt>
                <c:pt idx="2">
                  <c:v>84630.1</c:v>
                </c:pt>
                <c:pt idx="3">
                  <c:v>666553.30000000005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98C-488E-B537-D95C8EFC2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shape val="cylinder"/>
        <c:axId val="60665216"/>
        <c:axId val="60675200"/>
        <c:axId val="0"/>
      </c:bar3DChart>
      <c:catAx>
        <c:axId val="60665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675200"/>
        <c:crosses val="autoZero"/>
        <c:auto val="1"/>
        <c:lblAlgn val="ctr"/>
        <c:lblOffset val="100"/>
        <c:noMultiLvlLbl val="0"/>
      </c:catAx>
      <c:valAx>
        <c:axId val="60675200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one"/>
        <c:crossAx val="60665216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77278210942822156"/>
          <c:y val="4.4822083484979992E-2"/>
          <c:w val="0.21825638964503197"/>
          <c:h val="0.2385784209406257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h="6350"/>
    </a:sp3d>
  </c:spPr>
  <c:txPr>
    <a:bodyPr/>
    <a:lstStyle/>
    <a:p>
      <a:pPr>
        <a:defRPr sz="1684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      Жилищно-коммунальное</a:t>
            </a:r>
          </a:p>
          <a:p>
            <a:pPr>
              <a:defRPr sz="1100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     хозяйство</a:t>
            </a:r>
          </a:p>
          <a:p>
            <a:pPr>
              <a:defRPr sz="1100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 (</a:t>
            </a:r>
            <a:r>
              <a:rPr lang="en-US" dirty="0" smtClean="0">
                <a:latin typeface="Palatino Linotype" panose="02040502050505030304" pitchFamily="18" charset="0"/>
              </a:rPr>
              <a:t>58,1</a:t>
            </a:r>
            <a:r>
              <a:rPr lang="ru-RU" dirty="0" smtClean="0">
                <a:latin typeface="Palatino Linotype" panose="02040502050505030304" pitchFamily="18" charset="0"/>
              </a:rPr>
              <a:t>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23357287734898652"/>
          <c:y val="3.6036091316430353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7296197294719737E-2"/>
          <c:y val="0.27681758803974027"/>
          <c:w val="0.84551276597967528"/>
          <c:h val="0.55463780750671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DBBB-4DC1-B9BA-68D6047AF14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BBB-4DC1-B9BA-68D6047AF140}"/>
              </c:ext>
            </c:extLst>
          </c:dPt>
          <c:dLbls>
            <c:dLbl>
              <c:idx val="0"/>
              <c:layout>
                <c:manualLayout>
                  <c:x val="2.7151008248970557E-2"/>
                  <c:y val="-2.764732833171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BBB-4DC1-B9BA-68D6047AF140}"/>
                </c:ext>
              </c:extLst>
            </c:dLbl>
            <c:dLbl>
              <c:idx val="1"/>
              <c:layout>
                <c:manualLayout>
                  <c:x val="3.0734765821471801E-2"/>
                  <c:y val="-4.521539158014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78655508840742"/>
                      <c:h val="9.45972111999257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BBB-4DC1-B9BA-68D6047AF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50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11050.8</c:v>
                </c:pt>
                <c:pt idx="1">
                  <c:v>6420.2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BB-4DC1-B9BA-68D6047AF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247424"/>
        <c:axId val="144249216"/>
        <c:axId val="0"/>
      </c:bar3DChart>
      <c:catAx>
        <c:axId val="14424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249216"/>
        <c:crosses val="autoZero"/>
        <c:auto val="1"/>
        <c:lblAlgn val="ctr"/>
        <c:lblOffset val="100"/>
        <c:noMultiLvlLbl val="0"/>
      </c:catAx>
      <c:valAx>
        <c:axId val="14424921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4247424"/>
        <c:crosses val="autoZero"/>
        <c:crossBetween val="between"/>
      </c:val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88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Культура</a:t>
            </a:r>
          </a:p>
          <a:p>
            <a:pPr>
              <a:defRPr sz="1088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</a:t>
            </a:r>
            <a:r>
              <a:rPr lang="en-US" dirty="0" smtClean="0">
                <a:latin typeface="Palatino Linotype" panose="02040502050505030304" pitchFamily="18" charset="0"/>
              </a:rPr>
              <a:t>73,4</a:t>
            </a:r>
            <a:r>
              <a:rPr lang="ru-RU" dirty="0" smtClean="0">
                <a:latin typeface="Palatino Linotype" panose="02040502050505030304" pitchFamily="18" charset="0"/>
              </a:rPr>
              <a:t>%)</a:t>
            </a:r>
          </a:p>
        </c:rich>
      </c:tx>
      <c:layout>
        <c:manualLayout>
          <c:xMode val="edge"/>
          <c:yMode val="edge"/>
          <c:x val="0.40084777230458213"/>
          <c:y val="6.3775002370750652E-4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9279714025117105E-2"/>
          <c:y val="0.1032206738143894"/>
          <c:w val="0.97072028597488291"/>
          <c:h val="0.670522122542110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8AC1-4D2F-B4F0-F4C8630EED45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AC1-4D2F-B4F0-F4C8630EED45}"/>
              </c:ext>
            </c:extLst>
          </c:dPt>
          <c:dLbls>
            <c:dLbl>
              <c:idx val="0"/>
              <c:layout>
                <c:manualLayout>
                  <c:x val="7.7973391722818471E-3"/>
                  <c:y val="-5.8926742873383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43736858313652"/>
                      <c:h val="8.01274408216810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AC1-4D2F-B4F0-F4C8630EED45}"/>
                </c:ext>
              </c:extLst>
            </c:dLbl>
            <c:dLbl>
              <c:idx val="1"/>
              <c:layout>
                <c:manualLayout>
                  <c:x val="4.656052067793718E-2"/>
                  <c:y val="-4.0120348408896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AC1-4D2F-B4F0-F4C8630EED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31785.9</c:v>
                </c:pt>
                <c:pt idx="1">
                  <c:v>23342.7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C1-4D2F-B4F0-F4C8630EED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4380288"/>
        <c:axId val="144381824"/>
        <c:axId val="0"/>
      </c:bar3DChart>
      <c:catAx>
        <c:axId val="14438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381824"/>
        <c:crosses val="autoZero"/>
        <c:auto val="1"/>
        <c:lblAlgn val="ctr"/>
        <c:lblOffset val="100"/>
        <c:noMultiLvlLbl val="0"/>
      </c:catAx>
      <c:valAx>
        <c:axId val="14438182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4380288"/>
        <c:crosses val="autoZero"/>
        <c:crossBetween val="between"/>
      </c:valAx>
      <c:spPr>
        <a:noFill/>
        <a:ln w="25175">
          <a:noFill/>
        </a:ln>
      </c:spPr>
    </c:plotArea>
    <c:plotVisOnly val="1"/>
    <c:dispBlanksAs val="gap"/>
    <c:showDLblsOverMax val="0"/>
  </c:chart>
  <c:txPr>
    <a:bodyPr/>
    <a:lstStyle/>
    <a:p>
      <a:pPr>
        <a:defRPr sz="1784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2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Образование</a:t>
            </a:r>
          </a:p>
          <a:p>
            <a:pPr>
              <a:defRPr sz="1102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</a:t>
            </a:r>
            <a:r>
              <a:rPr lang="en-US" dirty="0" smtClean="0">
                <a:latin typeface="Palatino Linotype" panose="02040502050505030304" pitchFamily="18" charset="0"/>
              </a:rPr>
              <a:t>94,6</a:t>
            </a:r>
            <a:r>
              <a:rPr lang="ru-RU" dirty="0" smtClean="0">
                <a:latin typeface="Palatino Linotype" panose="02040502050505030304" pitchFamily="18" charset="0"/>
              </a:rPr>
              <a:t>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45502616381910316"/>
          <c:y val="0.16942676326962339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6.3810099514218241E-3"/>
          <c:w val="1"/>
          <c:h val="0.887750970718019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(Молодежная политика и оздоровление детей)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9142-4E16-9DC9-6CE4A9D44B47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142-4E16-9DC9-6CE4A9D44B47}"/>
              </c:ext>
            </c:extLst>
          </c:dPt>
          <c:dLbls>
            <c:dLbl>
              <c:idx val="0"/>
              <c:layout>
                <c:manualLayout>
                  <c:x val="2.6907007686506626E-2"/>
                  <c:y val="-3.9688690660720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142-4E16-9DC9-6CE4A9D44B47}"/>
                </c:ext>
              </c:extLst>
            </c:dLbl>
            <c:dLbl>
              <c:idx val="1"/>
              <c:layout>
                <c:manualLayout>
                  <c:x val="4.0360158419421713E-2"/>
                  <c:y val="-5.5565416962508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42-4E16-9DC9-6CE4A9D44B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1443887.8</c:v>
                </c:pt>
                <c:pt idx="1">
                  <c:v>1366560.3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42-4E16-9DC9-6CE4A9D44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427264"/>
        <c:axId val="144429056"/>
        <c:axId val="0"/>
      </c:bar3DChart>
      <c:catAx>
        <c:axId val="14442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2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429056"/>
        <c:crosses val="autoZero"/>
        <c:auto val="1"/>
        <c:lblAlgn val="ctr"/>
        <c:lblOffset val="100"/>
        <c:noMultiLvlLbl val="0"/>
      </c:catAx>
      <c:valAx>
        <c:axId val="14442905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4427264"/>
        <c:crosses val="autoZero"/>
        <c:crossBetween val="between"/>
      </c:val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>
                <a:latin typeface="Palatino Linotype" panose="02040502050505030304" pitchFamily="18" charset="0"/>
              </a:rPr>
              <a:t>Физическая культура и </a:t>
            </a:r>
            <a:r>
              <a:rPr lang="ru-RU" dirty="0" smtClean="0">
                <a:latin typeface="Palatino Linotype" panose="02040502050505030304" pitchFamily="18" charset="0"/>
              </a:rPr>
              <a:t>спорт</a:t>
            </a:r>
          </a:p>
          <a:p>
            <a:pPr>
              <a:defRPr sz="1100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(9</a:t>
            </a:r>
            <a:r>
              <a:rPr lang="en-US" dirty="0" smtClean="0">
                <a:latin typeface="Palatino Linotype" panose="02040502050505030304" pitchFamily="18" charset="0"/>
              </a:rPr>
              <a:t>7,7</a:t>
            </a:r>
            <a:r>
              <a:rPr lang="ru-RU" dirty="0" smtClean="0">
                <a:latin typeface="Palatino Linotype" panose="02040502050505030304" pitchFamily="18" charset="0"/>
              </a:rPr>
              <a:t>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19873304354495838"/>
          <c:y val="0.11528968553627071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885577068799604E-2"/>
          <c:y val="0.23222663503682484"/>
          <c:w val="0.90339345867773646"/>
          <c:h val="0.517766070714158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E643-46EA-87E5-59D9E409EF46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643-46EA-87E5-59D9E409EF46}"/>
              </c:ext>
            </c:extLst>
          </c:dPt>
          <c:dLbls>
            <c:dLbl>
              <c:idx val="0"/>
              <c:layout>
                <c:manualLayout>
                  <c:x val="5.6867047015452706E-3"/>
                  <c:y val="-1.6035479227215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643-46EA-87E5-59D9E409EF46}"/>
                </c:ext>
              </c:extLst>
            </c:dLbl>
            <c:dLbl>
              <c:idx val="1"/>
              <c:layout>
                <c:manualLayout>
                  <c:x val="2.2588968007793236E-2"/>
                  <c:y val="-2.2516234031158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643-46EA-87E5-59D9E409E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50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34073.9</c:v>
                </c:pt>
                <c:pt idx="1">
                  <c:v>33302.800000000003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43-46EA-87E5-59D9E409E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793600"/>
        <c:axId val="144793984"/>
        <c:axId val="0"/>
      </c:bar3DChart>
      <c:catAx>
        <c:axId val="14479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793984"/>
        <c:crosses val="autoZero"/>
        <c:auto val="1"/>
        <c:lblAlgn val="ctr"/>
        <c:lblOffset val="100"/>
        <c:noMultiLvlLbl val="0"/>
      </c:catAx>
      <c:valAx>
        <c:axId val="14479398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4793600"/>
        <c:crosses val="autoZero"/>
        <c:crossBetween val="between"/>
      </c:valAx>
      <c:spPr>
        <a:noFill/>
        <a:ln w="25347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76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>
                <a:latin typeface="Palatino Linotype" panose="02040502050505030304" pitchFamily="18" charset="0"/>
              </a:rPr>
              <a:t>Социальная </a:t>
            </a:r>
            <a:r>
              <a:rPr lang="ru-RU" dirty="0" smtClean="0">
                <a:latin typeface="Palatino Linotype" panose="02040502050505030304" pitchFamily="18" charset="0"/>
              </a:rPr>
              <a:t>политика</a:t>
            </a:r>
          </a:p>
          <a:p>
            <a:pPr>
              <a:defRPr sz="1076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</a:t>
            </a:r>
            <a:r>
              <a:rPr lang="en-US" dirty="0" smtClean="0">
                <a:latin typeface="Palatino Linotype" panose="02040502050505030304" pitchFamily="18" charset="0"/>
              </a:rPr>
              <a:t>72,1</a:t>
            </a:r>
            <a:r>
              <a:rPr lang="ru-RU" dirty="0" smtClean="0">
                <a:latin typeface="Palatino Linotype" panose="02040502050505030304" pitchFamily="18" charset="0"/>
              </a:rPr>
              <a:t>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22370867223186436"/>
          <c:y val="1.2332427894024988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8729445471342307E-2"/>
          <c:y val="2.1889732817195307E-2"/>
          <c:w val="0.94951592811174101"/>
          <c:h val="0.848057265422811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 (пенсионное обеспечение)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A606-4521-BE64-1E9DE5B8714B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606-4521-BE64-1E9DE5B8714B}"/>
              </c:ext>
            </c:extLst>
          </c:dPt>
          <c:dLbls>
            <c:dLbl>
              <c:idx val="0"/>
              <c:layout>
                <c:manualLayout>
                  <c:x val="5.3696292394488393E-2"/>
                  <c:y val="-5.0438691581790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70526891996306"/>
                      <c:h val="0.154569953947927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606-4521-BE64-1E9DE5B8714B}"/>
                </c:ext>
              </c:extLst>
            </c:dLbl>
            <c:dLbl>
              <c:idx val="1"/>
              <c:layout>
                <c:manualLayout>
                  <c:x val="3.1455075473233146E-2"/>
                  <c:y val="-5.2868112162012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28478831958432"/>
                      <c:h val="0.10930788837020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606-4521-BE64-1E9DE5B871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78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217924.7</c:v>
                </c:pt>
                <c:pt idx="1">
                  <c:v>157092.9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06-4521-BE64-1E9DE5B87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837632"/>
        <c:axId val="144843520"/>
        <c:axId val="0"/>
      </c:bar3DChart>
      <c:catAx>
        <c:axId val="14483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88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843520"/>
        <c:crosses val="autoZero"/>
        <c:auto val="1"/>
        <c:lblAlgn val="ctr"/>
        <c:lblOffset val="100"/>
        <c:noMultiLvlLbl val="0"/>
      </c:catAx>
      <c:valAx>
        <c:axId val="14484352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4837632"/>
        <c:crosses val="autoZero"/>
        <c:crossBetween val="between"/>
      </c:valAx>
      <c:spPr>
        <a:noFill/>
        <a:ln w="24875">
          <a:noFill/>
        </a:ln>
      </c:spPr>
    </c:plotArea>
    <c:plotVisOnly val="1"/>
    <c:dispBlanksAs val="gap"/>
    <c:showDLblsOverMax val="0"/>
  </c:chart>
  <c:txPr>
    <a:bodyPr/>
    <a:lstStyle/>
    <a:p>
      <a:pPr>
        <a:defRPr sz="1761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94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>
                <a:latin typeface="Palatino Linotype" panose="02040502050505030304" pitchFamily="18" charset="0"/>
              </a:rPr>
              <a:t>Обслуживание государственного и муниципального </a:t>
            </a:r>
            <a:r>
              <a:rPr lang="ru-RU" dirty="0" smtClean="0">
                <a:latin typeface="Palatino Linotype" panose="02040502050505030304" pitchFamily="18" charset="0"/>
              </a:rPr>
              <a:t>долга</a:t>
            </a:r>
          </a:p>
          <a:p>
            <a:pPr>
              <a:defRPr sz="1094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</a:t>
            </a:r>
            <a:r>
              <a:rPr lang="en-US" dirty="0" smtClean="0">
                <a:latin typeface="Palatino Linotype" panose="02040502050505030304" pitchFamily="18" charset="0"/>
              </a:rPr>
              <a:t>40,8</a:t>
            </a:r>
            <a:r>
              <a:rPr lang="ru-RU" dirty="0" smtClean="0">
                <a:latin typeface="Palatino Linotype" panose="02040502050505030304" pitchFamily="18" charset="0"/>
              </a:rPr>
              <a:t>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21794912886726378"/>
          <c:y val="0.27810265709887871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9237729709007303E-4"/>
          <c:y val="0.66661925982848669"/>
          <c:w val="0.95184018592528763"/>
          <c:h val="0.198303892132501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A24D-46BA-891F-8F4851A40DC6}"/>
              </c:ext>
            </c:extLst>
          </c:dPt>
          <c:dLbls>
            <c:dLbl>
              <c:idx val="0"/>
              <c:layout>
                <c:manualLayout>
                  <c:x val="1.1638540924381675E-2"/>
                  <c:y val="-2.305482915909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4D-46BA-891F-8F4851A40DC6}"/>
                </c:ext>
              </c:extLst>
            </c:dLbl>
            <c:dLbl>
              <c:idx val="1"/>
              <c:layout>
                <c:manualLayout>
                  <c:x val="1.7131510830105688E-2"/>
                  <c:y val="-1.00347298662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4D-46BA-891F-8F4851A40D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4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457</c:v>
                </c:pt>
                <c:pt idx="1">
                  <c:v>186.3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4D-46BA-891F-8F4851A40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004800"/>
        <c:axId val="145010688"/>
        <c:axId val="0"/>
      </c:bar3DChart>
      <c:catAx>
        <c:axId val="14500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5010688"/>
        <c:crosses val="autoZero"/>
        <c:auto val="1"/>
        <c:lblAlgn val="ctr"/>
        <c:lblOffset val="100"/>
        <c:noMultiLvlLbl val="0"/>
      </c:catAx>
      <c:valAx>
        <c:axId val="14501068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5004800"/>
        <c:crosses val="autoZero"/>
        <c:crossBetween val="between"/>
      </c:valAx>
      <c:spPr>
        <a:noFill/>
        <a:ln w="25214">
          <a:noFill/>
        </a:ln>
      </c:spPr>
    </c:plotArea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96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Национальная экономика</a:t>
            </a:r>
          </a:p>
          <a:p>
            <a:pPr algn="ctr">
              <a:defRPr sz="1096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 (6</a:t>
            </a:r>
            <a:r>
              <a:rPr lang="en-US" dirty="0" smtClean="0">
                <a:latin typeface="Palatino Linotype" panose="02040502050505030304" pitchFamily="18" charset="0"/>
              </a:rPr>
              <a:t>5,5</a:t>
            </a:r>
            <a:r>
              <a:rPr lang="ru-RU" dirty="0" smtClean="0">
                <a:latin typeface="Palatino Linotype" panose="02040502050505030304" pitchFamily="18" charset="0"/>
              </a:rPr>
              <a:t>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30518897371191556"/>
          <c:y val="0.11879654178674354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4704596314695178E-2"/>
          <c:y val="0.1446540262045006"/>
          <c:w val="0.90666380984123462"/>
          <c:h val="0.682147656131148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B978-4F87-8DFD-0AA029548B5B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978-4F87-8DFD-0AA029548B5B}"/>
              </c:ext>
            </c:extLst>
          </c:dPt>
          <c:dLbls>
            <c:dLbl>
              <c:idx val="0"/>
              <c:layout>
                <c:manualLayout>
                  <c:x val="1.9436332470995285E-2"/>
                  <c:y val="-3.3814460659410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78-4F87-8DFD-0AA029548B5B}"/>
                </c:ext>
              </c:extLst>
            </c:dLbl>
            <c:dLbl>
              <c:idx val="1"/>
              <c:layout>
                <c:manualLayout>
                  <c:x val="4.7382301437406428E-4"/>
                  <c:y val="-3.384106891132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78-4F87-8DFD-0AA029548B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8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129453.1</c:v>
                </c:pt>
                <c:pt idx="1">
                  <c:v>84729.8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78-4F87-8DFD-0AA029548B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042048"/>
        <c:axId val="145047936"/>
        <c:axId val="0"/>
      </c:bar3DChart>
      <c:catAx>
        <c:axId val="14504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5047936"/>
        <c:crosses val="autoZero"/>
        <c:auto val="1"/>
        <c:lblAlgn val="ctr"/>
        <c:lblOffset val="100"/>
        <c:noMultiLvlLbl val="0"/>
      </c:catAx>
      <c:valAx>
        <c:axId val="14504793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5042048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96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Межбюджетные трансферты общего характера бюджетам РФ и муниципальных образований</a:t>
            </a:r>
          </a:p>
          <a:p>
            <a:pPr algn="ctr">
              <a:defRPr sz="1096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 (94,4%)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10503455921883562"/>
          <c:y val="1.786885031231312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042610603648078E-2"/>
          <c:y val="0.20438329615839579"/>
          <c:w val="0.87014280275650591"/>
          <c:h val="0.671873485903350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общего характера бюджетам РФ и муниципальных образований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9630-43BC-8204-02D74BDFD123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630-43BC-8204-02D74BDFD123}"/>
              </c:ext>
            </c:extLst>
          </c:dPt>
          <c:dLbls>
            <c:dLbl>
              <c:idx val="0"/>
              <c:layout>
                <c:manualLayout>
                  <c:x val="2.7835154969865186E-2"/>
                  <c:y val="-2.4107095095041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630-43BC-8204-02D74BDFD123}"/>
                </c:ext>
              </c:extLst>
            </c:dLbl>
            <c:dLbl>
              <c:idx val="1"/>
              <c:layout>
                <c:manualLayout>
                  <c:x val="2.1932949713571268E-2"/>
                  <c:y val="-4.6172436221435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630-43BC-8204-02D74BDFD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8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261383.3</c:v>
                </c:pt>
                <c:pt idx="1">
                  <c:v>246743.2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30-43BC-8204-02D74BDFD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148928"/>
        <c:axId val="145425152"/>
        <c:axId val="0"/>
      </c:bar3DChart>
      <c:catAx>
        <c:axId val="14514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5425152"/>
        <c:crosses val="autoZero"/>
        <c:auto val="1"/>
        <c:lblAlgn val="ctr"/>
        <c:lblOffset val="100"/>
        <c:noMultiLvlLbl val="0"/>
      </c:catAx>
      <c:valAx>
        <c:axId val="14542515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5148928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381152811116605"/>
          <c:y val="9.9401348568107811E-2"/>
          <c:w val="0.7237531769094151"/>
          <c:h val="0.831716213459823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6"/>
          <c:dPt>
            <c:idx val="0"/>
            <c:bubble3D val="0"/>
            <c:explosion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F631-4950-89E3-396A5E97E8D8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631-4950-89E3-396A5E97E8D8}"/>
              </c:ext>
            </c:extLst>
          </c:dPt>
          <c:dPt>
            <c:idx val="2"/>
            <c:bubble3D val="0"/>
            <c:spPr>
              <a:solidFill>
                <a:srgbClr val="CC54B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F631-4950-89E3-396A5E97E8D8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631-4950-89E3-396A5E97E8D8}"/>
              </c:ext>
            </c:extLst>
          </c:dPt>
          <c:dPt>
            <c:idx val="4"/>
            <c:bubble3D val="0"/>
            <c:spPr>
              <a:solidFill>
                <a:srgbClr val="FFFF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F631-4950-89E3-396A5E97E8D8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631-4950-89E3-396A5E97E8D8}"/>
              </c:ext>
            </c:extLst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F631-4950-89E3-396A5E97E8D8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631-4950-89E3-396A5E97E8D8}"/>
              </c:ext>
            </c:extLst>
          </c:dPt>
          <c:dPt>
            <c:idx val="8"/>
            <c:bubble3D val="0"/>
            <c:spPr>
              <a:solidFill>
                <a:srgbClr val="5A9ED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F631-4950-89E3-396A5E97E8D8}"/>
              </c:ext>
            </c:extLst>
          </c:dPt>
          <c:dPt>
            <c:idx val="9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F631-4950-89E3-396A5E97E8D8}"/>
              </c:ext>
            </c:extLst>
          </c:dPt>
          <c:dPt>
            <c:idx val="10"/>
            <c:bubble3D val="0"/>
            <c:explosion val="11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F631-4950-89E3-396A5E97E8D8}"/>
              </c:ext>
            </c:extLst>
          </c:dPt>
          <c:dPt>
            <c:idx val="1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F631-4950-89E3-396A5E97E8D8}"/>
              </c:ext>
            </c:extLst>
          </c:dPt>
          <c:dLbls>
            <c:dLbl>
              <c:idx val="0"/>
              <c:layout>
                <c:manualLayout>
                  <c:x val="-2.884578139795136E-3"/>
                  <c:y val="0.1425963354499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631-4950-89E3-396A5E97E8D8}"/>
                </c:ext>
              </c:extLst>
            </c:dLbl>
            <c:dLbl>
              <c:idx val="1"/>
              <c:layout>
                <c:manualLayout>
                  <c:x val="0.12136378819913579"/>
                  <c:y val="0.126248436783377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308383129043402E-2"/>
                      <c:h val="8.0677645503775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631-4950-89E3-396A5E97E8D8}"/>
                </c:ext>
              </c:extLst>
            </c:dLbl>
            <c:dLbl>
              <c:idx val="2"/>
              <c:layout>
                <c:manualLayout>
                  <c:x val="2.0215057639788765E-2"/>
                  <c:y val="0.20271679215129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9952682410305E-2"/>
                      <c:h val="7.14521748295773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631-4950-89E3-396A5E97E8D8}"/>
                </c:ext>
              </c:extLst>
            </c:dLbl>
            <c:dLbl>
              <c:idx val="3"/>
              <c:layout>
                <c:manualLayout>
                  <c:x val="-5.0827674308635093E-2"/>
                  <c:y val="0.127649634371109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31-4950-89E3-396A5E97E8D8}"/>
                </c:ext>
              </c:extLst>
            </c:dLbl>
            <c:dLbl>
              <c:idx val="4"/>
              <c:layout>
                <c:manualLayout>
                  <c:x val="-8.6107044828986706E-2"/>
                  <c:y val="5.1006796965579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17897308788117E-2"/>
                      <c:h val="7.61553559576001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631-4950-89E3-396A5E97E8D8}"/>
                </c:ext>
              </c:extLst>
            </c:dLbl>
            <c:dLbl>
              <c:idx val="5"/>
              <c:layout>
                <c:manualLayout>
                  <c:x val="-6.0579209023860929E-2"/>
                  <c:y val="-5.2732032623155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631-4950-89E3-396A5E97E8D8}"/>
                </c:ext>
              </c:extLst>
            </c:dLbl>
            <c:dLbl>
              <c:idx val="6"/>
              <c:layout>
                <c:manualLayout>
                  <c:x val="-6.2306926170676978E-2"/>
                  <c:y val="-0.155698512131130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631-4950-89E3-396A5E97E8D8}"/>
                </c:ext>
              </c:extLst>
            </c:dLbl>
            <c:dLbl>
              <c:idx val="7"/>
              <c:layout>
                <c:manualLayout>
                  <c:x val="-6.6791512287501381E-2"/>
                  <c:y val="-0.1401874952506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631-4950-89E3-396A5E97E8D8}"/>
                </c:ext>
              </c:extLst>
            </c:dLbl>
            <c:dLbl>
              <c:idx val="8"/>
              <c:layout>
                <c:manualLayout>
                  <c:x val="-4.0970098796273939E-2"/>
                  <c:y val="-0.172625762379678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049563046718924E-2"/>
                      <c:h val="8.97222245961274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631-4950-89E3-396A5E97E8D8}"/>
                </c:ext>
              </c:extLst>
            </c:dLbl>
            <c:dLbl>
              <c:idx val="9"/>
              <c:layout>
                <c:manualLayout>
                  <c:x val="6.8370043647389189E-2"/>
                  <c:y val="-0.18125087241018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631-4950-89E3-396A5E97E8D8}"/>
                </c:ext>
              </c:extLst>
            </c:dLbl>
            <c:dLbl>
              <c:idx val="10"/>
              <c:layout>
                <c:manualLayout>
                  <c:x val="0.10349179113836425"/>
                  <c:y val="-0.126983238212555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631-4950-89E3-396A5E97E8D8}"/>
                </c:ext>
              </c:extLst>
            </c:dLbl>
            <c:dLbl>
              <c:idx val="11"/>
              <c:layout>
                <c:manualLayout>
                  <c:x val="0.15888554765565466"/>
                  <c:y val="-6.1532277739338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31-4950-89E3-396A5E97E8D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Современное образование  </c:v>
                </c:pt>
                <c:pt idx="1">
                  <c:v>Развитие физической культуры и спорта </c:v>
                </c:pt>
                <c:pt idx="2">
                  <c:v>Развитие культуры </c:v>
                </c:pt>
                <c:pt idx="3">
                  <c:v>Развитие молодежного потенциала </c:v>
                </c:pt>
                <c:pt idx="4">
                  <c:v>Развитие сельского хозяйства </c:v>
                </c:pt>
                <c:pt idx="5">
                  <c:v>Стимулирование экономической активности</c:v>
                </c:pt>
                <c:pt idx="6">
                  <c:v>Развитие жилищно-коммунального и дорожного хозяйства </c:v>
                </c:pt>
                <c:pt idx="7">
                  <c:v>Управление муниципальными финансами и муниципальным долгом </c:v>
                </c:pt>
                <c:pt idx="8">
                  <c:v>Развитие системы защиты прав потребителей </c:v>
                </c:pt>
                <c:pt idx="9">
                  <c:v>Обеспечение безопасности </c:v>
                </c:pt>
                <c:pt idx="10">
                  <c:v>Непрограммные расходы 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0.67391287930892918</c:v>
                </c:pt>
                <c:pt idx="1">
                  <c:v>1.5917451104793316E-2</c:v>
                </c:pt>
                <c:pt idx="2">
                  <c:v>6.9054421347971452E-3</c:v>
                </c:pt>
                <c:pt idx="3">
                  <c:v>1.4989345763642189E-3</c:v>
                </c:pt>
                <c:pt idx="4">
                  <c:v>2.3013360835866449E-2</c:v>
                </c:pt>
                <c:pt idx="5">
                  <c:v>3.040503304768133E-3</c:v>
                </c:pt>
                <c:pt idx="6">
                  <c:v>2.0222353353572767E-2</c:v>
                </c:pt>
                <c:pt idx="7">
                  <c:v>6.4797984379649676E-2</c:v>
                </c:pt>
                <c:pt idx="8">
                  <c:v>5.2575748031014338E-5</c:v>
                </c:pt>
                <c:pt idx="9">
                  <c:v>2.8068757989721349E-3</c:v>
                </c:pt>
                <c:pt idx="10">
                  <c:v>0.1878316394542561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631-4950-89E3-396A5E97E8D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94463933690361E-3"/>
          <c:y val="5.3326298293654102E-2"/>
          <c:w val="0.59949504255624719"/>
          <c:h val="0.881824287428204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5A9ED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4B1D-4A4D-B32B-10E06928FD15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B1D-4A4D-B32B-10E06928FD1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4B1D-4A4D-B32B-10E06928FD15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4B1D-4A4D-B32B-10E06928FD15}"/>
              </c:ext>
            </c:extLst>
          </c:dPt>
          <c:dPt>
            <c:idx val="4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4B1D-4A4D-B32B-10E06928FD15}"/>
              </c:ext>
            </c:extLst>
          </c:dPt>
          <c:dLbls>
            <c:dLbl>
              <c:idx val="0"/>
              <c:layout>
                <c:manualLayout>
                  <c:x val="1.6724554551410184E-2"/>
                  <c:y val="4.7052225825725096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B1D-4A4D-B32B-10E06928FD15}"/>
                </c:ext>
              </c:extLst>
            </c:dLbl>
            <c:dLbl>
              <c:idx val="1"/>
              <c:layout>
                <c:manualLayout>
                  <c:x val="2.2806254285922256E-2"/>
                  <c:y val="1.4858597629176202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1D-4A4D-B32B-10E06928FD15}"/>
                </c:ext>
              </c:extLst>
            </c:dLbl>
            <c:dLbl>
              <c:idx val="2"/>
              <c:layout>
                <c:manualLayout>
                  <c:x val="4.5611550823855098E-3"/>
                  <c:y val="1.7335030567372237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1D-4A4D-B32B-10E06928FD15}"/>
                </c:ext>
              </c:extLst>
            </c:dLbl>
            <c:dLbl>
              <c:idx val="3"/>
              <c:layout>
                <c:manualLayout>
                  <c:x val="3.0408498672561441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1D-4A4D-B32B-10E06928FD15}"/>
                </c:ext>
              </c:extLst>
            </c:dLbl>
            <c:dLbl>
              <c:idx val="4"/>
              <c:layout>
                <c:manualLayout>
                  <c:x val="3.0408498672561892E-3"/>
                  <c:y val="-6.19108234549008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B1D-4A4D-B32B-10E06928FD15}"/>
                </c:ext>
              </c:extLst>
            </c:dLbl>
            <c:dLbl>
              <c:idx val="5"/>
              <c:layout>
                <c:manualLayout>
                  <c:x val="2.5509171297351141E-2"/>
                  <c:y val="-1.55158568879125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B1D-4A4D-B32B-10E06928FD15}"/>
                </c:ext>
              </c:extLst>
            </c:dLbl>
            <c:dLbl>
              <c:idx val="6"/>
              <c:layout>
                <c:manualLayout>
                  <c:x val="-1.7376900650885537E-2"/>
                  <c:y val="-7.42929881458818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1D-4A4D-B32B-10E06928FD15}"/>
                </c:ext>
              </c:extLst>
            </c:dLbl>
            <c:dLbl>
              <c:idx val="7"/>
              <c:layout>
                <c:manualLayout>
                  <c:x val="-6.0816997345123653E-3"/>
                  <c:y val="-6.68636893312929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1D-4A4D-B32B-10E06928FD15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Подпрограмма "Развитие дошкольного образования детей" (450 524,5 тыс. руб.)</c:v>
                </c:pt>
                <c:pt idx="1">
                  <c:v>Подпрограмма "Развитие начального общего, основного общего и среднего общего образования детей" (772 930,4 тыс. руб.)</c:v>
                </c:pt>
                <c:pt idx="2">
                  <c:v>Подпрограмма "Развитие дополнительного образования детей" (143 931,9 тыс. руб.)</c:v>
                </c:pt>
                <c:pt idx="3">
                  <c:v>Подпрограмма "Развитие системы отдыха, оздоровления, занятости детей, подростков и молодежи" (14 196,4 тыс. руб.)</c:v>
                </c:pt>
                <c:pt idx="4">
                  <c:v>Подпрограмма "Обеспечение реализации муниципальной программы Лужского муниципального района" (27 915,4 тыс. руб.)</c:v>
                </c:pt>
                <c:pt idx="5">
                  <c:v>Подпрограмма "Управление ресурсами и качеством системы образования" (475,0 тыс. руб.)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450524.5</c:v>
                </c:pt>
                <c:pt idx="1">
                  <c:v>772930.4</c:v>
                </c:pt>
                <c:pt idx="2">
                  <c:v>143931.9</c:v>
                </c:pt>
                <c:pt idx="3">
                  <c:v>14196.4</c:v>
                </c:pt>
                <c:pt idx="4">
                  <c:v>27915.4</c:v>
                </c:pt>
                <c:pt idx="5">
                  <c:v>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1D-4A4D-B32B-10E06928FD1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159956932286597"/>
          <c:y val="2.1340450747414839E-2"/>
          <c:w val="0.38131692518301102"/>
          <c:h val="0.95124016655572696"/>
        </c:manualLayout>
      </c:layout>
      <c:overlay val="0"/>
      <c:spPr>
        <a:ln>
          <a:noFill/>
        </a:ln>
      </c:spPr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57660934211235"/>
          <c:y val="0.14199103496116303"/>
          <c:w val="0.80072930373190743"/>
          <c:h val="0.707775740268951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9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EE0-4769-B24C-6BF864A527ED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EE0-4769-B24C-6BF864A527ED}"/>
              </c:ext>
            </c:extLst>
          </c:dPt>
          <c:dPt>
            <c:idx val="2"/>
            <c:bubble3D val="0"/>
            <c:explosion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8EE0-4769-B24C-6BF864A527ED}"/>
              </c:ext>
            </c:extLst>
          </c:dPt>
          <c:dLbls>
            <c:dLbl>
              <c:idx val="0"/>
              <c:layout>
                <c:manualLayout>
                  <c:x val="1.3594676090991284E-2"/>
                  <c:y val="-4.0634636228017912E-2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E0-4769-B24C-6BF864A527ED}"/>
                </c:ext>
              </c:extLst>
            </c:dLbl>
            <c:dLbl>
              <c:idx val="1"/>
              <c:layout>
                <c:manualLayout>
                  <c:x val="1.5976727435614863E-2"/>
                  <c:y val="7.4873005652142804E-2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E0-4769-B24C-6BF864A527ED}"/>
                </c:ext>
              </c:extLst>
            </c:dLbl>
            <c:dLbl>
              <c:idx val="2"/>
              <c:layout>
                <c:manualLayout>
                  <c:x val="-1.5686164720374561E-2"/>
                  <c:y val="-0.10666592009854722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EE0-4769-B24C-6BF864A527E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666553.30000000005</c:v>
                </c:pt>
                <c:pt idx="1">
                  <c:v>84630.1</c:v>
                </c:pt>
                <c:pt idx="2">
                  <c:v>1392173.4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E0-4769-B24C-6BF864A527ED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90"/>
      <c:depthPercent val="100"/>
      <c:rAngAx val="1"/>
    </c:view3D>
    <c:floor>
      <c:thickness val="0"/>
      <c:spPr>
        <a:solidFill>
          <a:srgbClr val="A28E6A">
            <a:lumMod val="20000"/>
            <a:lumOff val="80000"/>
            <a:alpha val="45000"/>
          </a:srgbClr>
        </a:solidFill>
        <a:ln w="12700"/>
        <a:scene3d>
          <a:camera prst="orthographicFront"/>
          <a:lightRig rig="threePt" dir="t"/>
        </a:scene3d>
        <a:sp3d>
          <a:bevelT w="44450"/>
          <a:bevelB w="6350"/>
          <a:contourClr>
            <a:srgbClr val="000000"/>
          </a:contourClr>
        </a:sp3d>
      </c:spPr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235788745541841E-2"/>
          <c:y val="7.7521191860208685E-2"/>
          <c:w val="0.97438756715795583"/>
          <c:h val="0.616320408843461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5589090665664878E-3"/>
                  <c:y val="-2.6792079883811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EA-407A-817E-CBCAF524CE33}"/>
                </c:ext>
              </c:extLst>
            </c:dLbl>
            <c:dLbl>
              <c:idx val="1"/>
              <c:layout>
                <c:manualLayout>
                  <c:x val="1.0050848119484248E-2"/>
                  <c:y val="-5.1632088673883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CEA-407A-817E-CBCAF524CE33}"/>
                </c:ext>
              </c:extLst>
            </c:dLbl>
            <c:dLbl>
              <c:idx val="2"/>
              <c:layout>
                <c:manualLayout>
                  <c:x val="-5.2031228499492359E-4"/>
                  <c:y val="-7.744813301082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EA-407A-817E-CBCAF524CE33}"/>
                </c:ext>
              </c:extLst>
            </c:dLbl>
            <c:dLbl>
              <c:idx val="3"/>
              <c:layout>
                <c:manualLayout>
                  <c:x val="5.7083266701128382E-3"/>
                  <c:y val="-2.6305020887927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EA-407A-817E-CBCAF524CE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педагогические работники дошкольного образования</c:v>
                </c:pt>
                <c:pt idx="1">
                  <c:v>педагогические работники общего образования </c:v>
                </c:pt>
                <c:pt idx="2">
                  <c:v>педагогические работники дополнительного образования</c:v>
                </c:pt>
                <c:pt idx="3">
                  <c:v>работники культуры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36.4</c:v>
                </c:pt>
                <c:pt idx="1">
                  <c:v>38.700000000000003</c:v>
                </c:pt>
                <c:pt idx="2">
                  <c:v>38.5</c:v>
                </c:pt>
                <c:pt idx="3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EA-407A-817E-CBCAF524CE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 </c:v>
                </c:pt>
              </c:strCache>
            </c:strRef>
          </c:tx>
          <c:spPr>
            <a:solidFill>
              <a:srgbClr val="CCE1F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719944847130229E-2"/>
                  <c:y val="-1.463094542753233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CEA-407A-817E-CBCAF524CE33}"/>
                </c:ext>
              </c:extLst>
            </c:dLbl>
            <c:dLbl>
              <c:idx val="1"/>
              <c:layout>
                <c:manualLayout>
                  <c:x val="1.3355999129752426E-2"/>
                  <c:y val="-7.5497979472189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CEA-407A-817E-CBCAF524CE33}"/>
                </c:ext>
              </c:extLst>
            </c:dLbl>
            <c:dLbl>
              <c:idx val="2"/>
              <c:layout>
                <c:manualLayout>
                  <c:x val="1.0164742700519546E-2"/>
                  <c:y val="-2.926189085506466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CEA-407A-817E-CBCAF524CE33}"/>
                </c:ext>
              </c:extLst>
            </c:dLbl>
            <c:dLbl>
              <c:idx val="3"/>
              <c:layout>
                <c:manualLayout>
                  <c:x val="9.0135938993412563E-3"/>
                  <c:y val="-5.3095183216637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CEA-407A-817E-CBCAF524CE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педагогические работники дошкольного образования</c:v>
                </c:pt>
                <c:pt idx="1">
                  <c:v>педагогические работники общего образования </c:v>
                </c:pt>
                <c:pt idx="2">
                  <c:v>педагогические работники дополнительного образования</c:v>
                </c:pt>
                <c:pt idx="3">
                  <c:v>работники культуры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39.200000000000003</c:v>
                </c:pt>
                <c:pt idx="1">
                  <c:v>41.1</c:v>
                </c:pt>
                <c:pt idx="2">
                  <c:v>42.7</c:v>
                </c:pt>
                <c:pt idx="3">
                  <c:v>38.700000000000003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CEA-407A-817E-CBCAF524CE3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 </c:v>
                </c:pt>
              </c:strCache>
            </c:strRef>
          </c:tx>
          <c:spPr>
            <a:solidFill>
              <a:srgbClr val="5A9ED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9187750335640356E-2"/>
                  <c:y val="-4.870589958837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E42-4990-BB1C-ABD5C6E529D3}"/>
                </c:ext>
              </c:extLst>
            </c:dLbl>
            <c:dLbl>
              <c:idx val="1"/>
              <c:layout>
                <c:manualLayout>
                  <c:x val="2.3615692720788131E-2"/>
                  <c:y val="-2.4352949794188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42-4990-BB1C-ABD5C6E529D3}"/>
                </c:ext>
              </c:extLst>
            </c:dLbl>
            <c:dLbl>
              <c:idx val="2"/>
              <c:layout>
                <c:manualLayout>
                  <c:x val="2.50916735158373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47078162364394E-2"/>
                      <c:h val="5.98718229467682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E42-4990-BB1C-ABD5C6E529D3}"/>
                </c:ext>
              </c:extLst>
            </c:dLbl>
            <c:dLbl>
              <c:idx val="3"/>
              <c:layout>
                <c:manualLayout>
                  <c:x val="2.0663731130689506E-2"/>
                  <c:y val="-4.8705899588377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E42-4990-BB1C-ABD5C6E529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Palatino Linotype" panose="0204050205050503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педагогические работники дошкольного образования</c:v>
                </c:pt>
                <c:pt idx="1">
                  <c:v>педагогические работники общего образования </c:v>
                </c:pt>
                <c:pt idx="2">
                  <c:v>педагогические работники дополнительного образования</c:v>
                </c:pt>
                <c:pt idx="3">
                  <c:v>работники культуры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42.4</c:v>
                </c:pt>
                <c:pt idx="1">
                  <c:v>43.8</c:v>
                </c:pt>
                <c:pt idx="2">
                  <c:v>44.3</c:v>
                </c:pt>
                <c:pt idx="3">
                  <c:v>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2-4990-BB1C-ABD5C6E529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5932672"/>
        <c:axId val="145934208"/>
        <c:axId val="0"/>
      </c:bar3DChart>
      <c:catAx>
        <c:axId val="14593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934208"/>
        <c:crosses val="autoZero"/>
        <c:auto val="1"/>
        <c:lblAlgn val="ctr"/>
        <c:lblOffset val="100"/>
        <c:noMultiLvlLbl val="0"/>
      </c:catAx>
      <c:valAx>
        <c:axId val="145934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5932672"/>
        <c:crosses val="autoZero"/>
        <c:crossBetween val="between"/>
      </c:valAx>
      <c:spPr>
        <a:noFill/>
        <a:ln w="25402">
          <a:noFill/>
        </a:ln>
      </c:spPr>
    </c:plotArea>
    <c:legend>
      <c:legendPos val="t"/>
      <c:layout>
        <c:manualLayout>
          <c:xMode val="edge"/>
          <c:yMode val="edge"/>
          <c:x val="0.61637502386323362"/>
          <c:y val="0.88991546266577848"/>
          <c:w val="0.38362495769629845"/>
          <c:h val="5.7333363502866934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54716003897112E-2"/>
          <c:y val="1.4994174615104629E-3"/>
          <c:w val="0.96051445956533688"/>
          <c:h val="0.7964660792738664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Сумма,тыс.руб.</c:v>
                </c:pt>
              </c:strCache>
            </c:strRef>
          </c:tx>
          <c:spPr>
            <a:ln w="34925">
              <a:solidFill>
                <a:schemeClr val="bg2">
                  <a:lumMod val="75000"/>
                </a:schemeClr>
              </a:solidFill>
            </a:ln>
          </c:spPr>
          <c:marker>
            <c:symbol val="square"/>
            <c:size val="5"/>
            <c:spPr>
              <a:solidFill>
                <a:srgbClr val="B3CDED"/>
              </a:solidFill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1.7288423025276071E-3"/>
                  <c:y val="-2.7825327056828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364-4ED1-BFDA-11BC9E265462}"/>
                </c:ext>
              </c:extLst>
            </c:dLbl>
            <c:dLbl>
              <c:idx val="1"/>
              <c:layout>
                <c:manualLayout>
                  <c:x val="-8.7430260679065494E-3"/>
                  <c:y val="-7.4656645322817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230460617698199E-2"/>
                      <c:h val="0.1132690484855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64-4ED1-BFDA-11BC9E265462}"/>
                </c:ext>
              </c:extLst>
            </c:dLbl>
            <c:dLbl>
              <c:idx val="2"/>
              <c:layout>
                <c:manualLayout>
                  <c:x val="-1.046015579376627E-2"/>
                  <c:y val="-7.72293057316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364-4ED1-BFDA-11BC9E265462}"/>
                </c:ext>
              </c:extLst>
            </c:dLbl>
            <c:dLbl>
              <c:idx val="3"/>
              <c:layout>
                <c:manualLayout>
                  <c:x val="-6.6666006803192419E-3"/>
                  <c:y val="-6.3960557206448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897727760126427E-2"/>
                      <c:h val="0.1132690484855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364-4ED1-BFDA-11BC9E265462}"/>
                </c:ext>
              </c:extLst>
            </c:dLbl>
            <c:dLbl>
              <c:idx val="4"/>
              <c:layout>
                <c:manualLayout>
                  <c:x val="-2.2222191115043059E-3"/>
                  <c:y val="0.18632357195516858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64-4ED1-BFDA-11BC9E265462}"/>
                </c:ext>
              </c:extLst>
            </c:dLbl>
            <c:dLbl>
              <c:idx val="5"/>
              <c:layout>
                <c:manualLayout>
                  <c:x val="0"/>
                  <c:y val="-7.5682509908692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364-4ED1-BFDA-11BC9E26546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baseline="0">
                    <a:solidFill>
                      <a:schemeClr val="tx1"/>
                    </a:solidFill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на 01.01.2017</c:v>
                </c:pt>
                <c:pt idx="1">
                  <c:v>на 01.01.2018</c:v>
                </c:pt>
                <c:pt idx="2">
                  <c:v>на 01.01.2019</c:v>
                </c:pt>
                <c:pt idx="3">
                  <c:v>на 01.01.2020</c:v>
                </c:pt>
                <c:pt idx="4">
                  <c:v>на 01.01.2021</c:v>
                </c:pt>
                <c:pt idx="5">
                  <c:v>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35771.4</c:v>
                </c:pt>
                <c:pt idx="1">
                  <c:v>26828.6</c:v>
                </c:pt>
                <c:pt idx="2">
                  <c:v>17885.7</c:v>
                </c:pt>
                <c:pt idx="3">
                  <c:v>8942.9</c:v>
                </c:pt>
                <c:pt idx="4">
                  <c:v>0</c:v>
                </c:pt>
                <c:pt idx="5">
                  <c:v>10000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364-4ED1-BFDA-11BC9E265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331840"/>
        <c:axId val="157333376"/>
      </c:lineChart>
      <c:catAx>
        <c:axId val="15733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75"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1000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57333376"/>
        <c:crosses val="autoZero"/>
        <c:auto val="1"/>
        <c:lblAlgn val="ctr"/>
        <c:lblOffset val="100"/>
        <c:noMultiLvlLbl val="0"/>
      </c:catAx>
      <c:valAx>
        <c:axId val="157333376"/>
        <c:scaling>
          <c:orientation val="minMax"/>
          <c:max val="40000"/>
          <c:min val="5000"/>
        </c:scaling>
        <c:delete val="1"/>
        <c:axPos val="l"/>
        <c:numFmt formatCode="General" sourceLinked="1"/>
        <c:majorTickMark val="out"/>
        <c:minorTickMark val="none"/>
        <c:tickLblPos val="none"/>
        <c:crossAx val="157331840"/>
        <c:crosses val="autoZero"/>
        <c:crossBetween val="between"/>
        <c:majorUnit val="5000"/>
        <c:minorUnit val="5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822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9094537515076914"/>
          <c:y val="9.0978847062508448E-3"/>
          <c:w val="0.50905462484923081"/>
          <c:h val="0.9647959254527275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30ACEC">
                <a:lumMod val="75000"/>
              </a:srgbClr>
            </a:solidFill>
            <a:ln w="9525"/>
          </c:spPr>
          <c:invertIfNegative val="0"/>
          <c:dLbls>
            <c:dLbl>
              <c:idx val="18"/>
              <c:layout>
                <c:manualLayout>
                  <c:x val="4.446167979468201E-3"/>
                  <c:y val="-8.81837781913119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6613158762005E-2"/>
                      <c:h val="3.95619236751472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AC2-4212-B412-3888D37AEF0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0">
                    <a:solidFill>
                      <a:srgbClr val="040508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Добыча полезных ископаемых</c:v>
                </c:pt>
                <c:pt idx="1">
                  <c:v>Предоставление прочих видов услуг</c:v>
                </c:pt>
                <c:pt idx="2">
                  <c:v>Деятельность в области информации и связи</c:v>
                </c:pt>
                <c:pt idx="3">
                  <c:v>Административная деятельность и сопутствующие услуги</c:v>
                </c:pt>
                <c:pt idx="4">
                  <c:v>Строительство</c:v>
                </c:pt>
                <c:pt idx="5">
                  <c:v>Культура, спорт, организация досуга и развлечений</c:v>
                </c:pt>
                <c:pt idx="6">
                  <c:v>Водоснабжение, водоотведение, сбор и утилизация отходов</c:v>
                </c:pt>
                <c:pt idx="7">
                  <c:v>Гостиницы и предприятия общественного питания</c:v>
                </c:pt>
                <c:pt idx="8">
                  <c:v>Профессиональная, научная и техническая деятельность</c:v>
                </c:pt>
                <c:pt idx="9">
                  <c:v>Финансовая и страховая деятельность</c:v>
                </c:pt>
                <c:pt idx="10">
                  <c:v>Операции с недвижимым имуществом</c:v>
                </c:pt>
                <c:pt idx="11">
                  <c:v>Обеспечение электроэнергией, газом и паром, кондиционирование</c:v>
                </c:pt>
                <c:pt idx="12">
                  <c:v>Транспортировка и хранение</c:v>
                </c:pt>
                <c:pt idx="13">
                  <c:v>Сельское, лесное хозяйство, охота и рыболовство</c:v>
                </c:pt>
                <c:pt idx="14">
                  <c:v>Оптовая и розничная торговля, ремонт автотранспортных средств</c:v>
                </c:pt>
                <c:pt idx="15">
                  <c:v>Здравоохранение и социальные услуги</c:v>
                </c:pt>
                <c:pt idx="16">
                  <c:v>Образование</c:v>
                </c:pt>
                <c:pt idx="17">
                  <c:v>Обрабатывающие производства</c:v>
                </c:pt>
                <c:pt idx="18">
                  <c:v>Гос. управление, военная безопасность, соц. обеспечение</c:v>
                </c:pt>
              </c:strCache>
            </c:strRef>
          </c:cat>
          <c:val>
            <c:numRef>
              <c:f>Лист1!$B$2:$B$20</c:f>
              <c:numCache>
                <c:formatCode>0.0%</c:formatCode>
                <c:ptCount val="19"/>
                <c:pt idx="0">
                  <c:v>2E-3</c:v>
                </c:pt>
                <c:pt idx="1">
                  <c:v>3.0999999999999999E-3</c:v>
                </c:pt>
                <c:pt idx="2">
                  <c:v>7.1000000000000004E-3</c:v>
                </c:pt>
                <c:pt idx="3">
                  <c:v>1.26E-2</c:v>
                </c:pt>
                <c:pt idx="4">
                  <c:v>1.41E-2</c:v>
                </c:pt>
                <c:pt idx="5">
                  <c:v>1.4200000000000001E-2</c:v>
                </c:pt>
                <c:pt idx="6">
                  <c:v>1.8499999999999999E-2</c:v>
                </c:pt>
                <c:pt idx="7">
                  <c:v>2.12E-2</c:v>
                </c:pt>
                <c:pt idx="8">
                  <c:v>2.1600000000000001E-2</c:v>
                </c:pt>
                <c:pt idx="9">
                  <c:v>2.76E-2</c:v>
                </c:pt>
                <c:pt idx="10">
                  <c:v>2.9700000000000001E-2</c:v>
                </c:pt>
                <c:pt idx="11">
                  <c:v>3.1800000000000002E-2</c:v>
                </c:pt>
                <c:pt idx="12">
                  <c:v>5.4300000000000001E-2</c:v>
                </c:pt>
                <c:pt idx="13">
                  <c:v>8.0699999999999994E-2</c:v>
                </c:pt>
                <c:pt idx="14">
                  <c:v>8.3799999999999999E-2</c:v>
                </c:pt>
                <c:pt idx="15">
                  <c:v>8.8800000000000004E-2</c:v>
                </c:pt>
                <c:pt idx="16">
                  <c:v>8.9800000000000005E-2</c:v>
                </c:pt>
                <c:pt idx="17">
                  <c:v>0.18709999999999999</c:v>
                </c:pt>
                <c:pt idx="18">
                  <c:v>0.2031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C2-4212-B412-3888D37AEF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9"/>
        <c:gapDepth val="47"/>
        <c:shape val="cylinder"/>
        <c:axId val="175825664"/>
        <c:axId val="175827200"/>
        <c:axId val="0"/>
      </c:bar3DChart>
      <c:catAx>
        <c:axId val="175825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50" baseline="0">
                <a:solidFill>
                  <a:srgbClr val="040508"/>
                </a:solidFill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75827200"/>
        <c:crosses val="autoZero"/>
        <c:auto val="1"/>
        <c:lblAlgn val="ctr"/>
        <c:lblOffset val="100"/>
        <c:noMultiLvlLbl val="0"/>
      </c:catAx>
      <c:valAx>
        <c:axId val="175827200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one"/>
        <c:crossAx val="175825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00712573575268"/>
          <c:y val="0.18197256245673923"/>
          <c:w val="0.76121659392648089"/>
          <c:h val="0.933861515387179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УСН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249-4AEE-91B6-13E0B72CFADB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9249-4AEE-91B6-13E0B72CFADB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9249-4AEE-91B6-13E0B72CFADB}"/>
              </c:ext>
            </c:extLst>
          </c:dPt>
          <c:dPt>
            <c:idx val="3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9249-4AEE-91B6-13E0B72CFADB}"/>
              </c:ext>
            </c:extLst>
          </c:dPt>
          <c:dPt>
            <c:idx val="4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9249-4AEE-91B6-13E0B72CFADB}"/>
              </c:ext>
            </c:extLst>
          </c:dPt>
          <c:dPt>
            <c:idx val="5"/>
            <c:bubble3D val="0"/>
            <c:spPr>
              <a:solidFill>
                <a:srgbClr val="AFE4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9249-4AEE-91B6-13E0B72CFADB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9249-4AEE-91B6-13E0B72CFADB}"/>
              </c:ext>
            </c:extLst>
          </c:dPt>
          <c:dPt>
            <c:idx val="7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9249-4AEE-91B6-13E0B72CFADB}"/>
              </c:ext>
            </c:extLst>
          </c:dPt>
          <c:dPt>
            <c:idx val="8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9249-4AEE-91B6-13E0B72CFADB}"/>
              </c:ext>
            </c:extLst>
          </c:dPt>
          <c:dPt>
            <c:idx val="9"/>
            <c:bubble3D val="0"/>
            <c:spPr>
              <a:solidFill>
                <a:srgbClr val="FFFF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9249-4AEE-91B6-13E0B72CFADB}"/>
              </c:ext>
            </c:extLst>
          </c:dPt>
          <c:dPt>
            <c:idx val="10"/>
            <c:bubble3D val="0"/>
            <c:spPr>
              <a:solidFill>
                <a:srgbClr val="66FF3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9249-4AEE-91B6-13E0B72CFADB}"/>
              </c:ext>
            </c:extLst>
          </c:dPt>
          <c:dPt>
            <c:idx val="11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9249-4AEE-91B6-13E0B72CFADB}"/>
              </c:ext>
            </c:extLst>
          </c:dPt>
          <c:dPt>
            <c:idx val="12"/>
            <c:bubble3D val="0"/>
            <c:spPr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9249-4AEE-91B6-13E0B72CFADB}"/>
              </c:ext>
            </c:extLst>
          </c:dPt>
          <c:dPt>
            <c:idx val="13"/>
            <c:bubble3D val="0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9249-4AEE-91B6-13E0B72CFADB}"/>
              </c:ext>
            </c:extLst>
          </c:dPt>
          <c:dPt>
            <c:idx val="1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D-9249-4AEE-91B6-13E0B72CFADB}"/>
              </c:ext>
            </c:extLst>
          </c:dPt>
          <c:dPt>
            <c:idx val="15"/>
            <c:bubble3D val="0"/>
            <c:spPr>
              <a:solidFill>
                <a:srgbClr val="CC54B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F-9249-4AEE-91B6-13E0B72CFADB}"/>
              </c:ext>
            </c:extLst>
          </c:dPt>
          <c:dPt>
            <c:idx val="16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1-9249-4AEE-91B6-13E0B72CFADB}"/>
              </c:ext>
            </c:extLst>
          </c:dPt>
          <c:dLbls>
            <c:dLbl>
              <c:idx val="0"/>
              <c:layout>
                <c:manualLayout>
                  <c:x val="-4.7042730820329101E-3"/>
                  <c:y val="-0.143730841655882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49-4AEE-91B6-13E0B72CFADB}"/>
                </c:ext>
              </c:extLst>
            </c:dLbl>
            <c:dLbl>
              <c:idx val="1"/>
              <c:layout>
                <c:manualLayout>
                  <c:x val="9.4439083159022788E-2"/>
                  <c:y val="-0.1250671751196254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249-4AEE-91B6-13E0B72CFADB}"/>
                </c:ext>
              </c:extLst>
            </c:dLbl>
            <c:dLbl>
              <c:idx val="2"/>
              <c:layout>
                <c:manualLayout>
                  <c:x val="0.12324671159660115"/>
                  <c:y val="-0.1356155498041710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95250664933707"/>
                      <c:h val="4.265620096216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249-4AEE-91B6-13E0B72CFADB}"/>
                </c:ext>
              </c:extLst>
            </c:dLbl>
            <c:dLbl>
              <c:idx val="3"/>
              <c:layout>
                <c:manualLayout>
                  <c:x val="0.15001158122541355"/>
                  <c:y val="-9.09575732423831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249-4AEE-91B6-13E0B72CFADB}"/>
                </c:ext>
              </c:extLst>
            </c:dLbl>
            <c:dLbl>
              <c:idx val="4"/>
              <c:layout>
                <c:manualLayout>
                  <c:x val="0.18230587445737012"/>
                  <c:y val="-3.50941633956861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249-4AEE-91B6-13E0B72CFADB}"/>
                </c:ext>
              </c:extLst>
            </c:dLbl>
            <c:dLbl>
              <c:idx val="5"/>
              <c:layout>
                <c:manualLayout>
                  <c:x val="0.17412393472974025"/>
                  <c:y val="4.397283330682092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249-4AEE-91B6-13E0B72CFADB}"/>
                </c:ext>
              </c:extLst>
            </c:dLbl>
            <c:dLbl>
              <c:idx val="6"/>
              <c:layout>
                <c:manualLayout>
                  <c:x val="0.15941397865279522"/>
                  <c:y val="8.7010320247978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249-4AEE-91B6-13E0B72CFADB}"/>
                </c:ext>
              </c:extLst>
            </c:dLbl>
            <c:dLbl>
              <c:idx val="7"/>
              <c:layout>
                <c:manualLayout>
                  <c:x val="0.13869700800461496"/>
                  <c:y val="0.129875437582376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249-4AEE-91B6-13E0B72CFADB}"/>
                </c:ext>
              </c:extLst>
            </c:dLbl>
            <c:dLbl>
              <c:idx val="8"/>
              <c:layout>
                <c:manualLayout>
                  <c:x val="6.0006717061131372E-2"/>
                  <c:y val="0.131498789773044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249-4AEE-91B6-13E0B72CFADB}"/>
                </c:ext>
              </c:extLst>
            </c:dLbl>
            <c:dLbl>
              <c:idx val="9"/>
              <c:layout>
                <c:manualLayout>
                  <c:x val="3.6993354886574589E-3"/>
                  <c:y val="0.1603873156177315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249-4AEE-91B6-13E0B72CFADB}"/>
                </c:ext>
              </c:extLst>
            </c:dLbl>
            <c:dLbl>
              <c:idx val="10"/>
              <c:layout>
                <c:manualLayout>
                  <c:x val="-0.12554379503467616"/>
                  <c:y val="0.1263711785417946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9249-4AEE-91B6-13E0B72CFADB}"/>
                </c:ext>
              </c:extLst>
            </c:dLbl>
            <c:dLbl>
              <c:idx val="11"/>
              <c:layout>
                <c:manualLayout>
                  <c:x val="-0.15648917332668427"/>
                  <c:y val="0.102452536747477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9249-4AEE-91B6-13E0B72CFADB}"/>
                </c:ext>
              </c:extLst>
            </c:dLbl>
            <c:dLbl>
              <c:idx val="12"/>
              <c:layout>
                <c:manualLayout>
                  <c:x val="-0.13879178537795411"/>
                  <c:y val="9.50119517972837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9249-4AEE-91B6-13E0B72CFADB}"/>
                </c:ext>
              </c:extLst>
            </c:dLbl>
            <c:dLbl>
              <c:idx val="13"/>
              <c:layout>
                <c:manualLayout>
                  <c:x val="-0.12899786749329822"/>
                  <c:y val="9.9137847644678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9249-4AEE-91B6-13E0B72CFADB}"/>
                </c:ext>
              </c:extLst>
            </c:dLbl>
            <c:dLbl>
              <c:idx val="14"/>
              <c:layout>
                <c:manualLayout>
                  <c:x val="-0.15252738891871337"/>
                  <c:y val="6.82638939643423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9249-4AEE-91B6-13E0B72CFADB}"/>
                </c:ext>
              </c:extLst>
            </c:dLbl>
            <c:dLbl>
              <c:idx val="15"/>
              <c:layout>
                <c:manualLayout>
                  <c:x val="-0.16536641335442634"/>
                  <c:y val="-2.85255114982308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9249-4AEE-91B6-13E0B72CFADB}"/>
                </c:ext>
              </c:extLst>
            </c:dLbl>
            <c:dLbl>
              <c:idx val="16"/>
              <c:layout>
                <c:manualLayout>
                  <c:x val="-0.16081710456215456"/>
                  <c:y val="-0.100023484421821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9249-4AEE-91B6-13E0B72CFADB}"/>
                </c:ext>
              </c:extLst>
            </c:dLbl>
            <c:dLbl>
              <c:idx val="17"/>
              <c:layout>
                <c:manualLayout>
                  <c:x val="-4.8091361352546963E-2"/>
                  <c:y val="-0.1262623548480015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B2C7-426C-9871-F23F713B063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Лист1!$A$2:$A$19</c:f>
              <c:strCache>
                <c:ptCount val="18"/>
                <c:pt idx="0">
                  <c:v>Предоставление прочих видов услуг</c:v>
                </c:pt>
                <c:pt idx="1">
                  <c:v>Административная деятельность и сопутствующие услуги</c:v>
                </c:pt>
                <c:pt idx="2">
                  <c:v>Деятельность в области информации и связи</c:v>
                </c:pt>
                <c:pt idx="3">
                  <c:v>Строительство</c:v>
                </c:pt>
                <c:pt idx="4">
                  <c:v>Культура, спорт, организация досуга и развлечений</c:v>
                </c:pt>
                <c:pt idx="5">
                  <c:v>Профессиональная, научная и техническая деятельность</c:v>
                </c:pt>
                <c:pt idx="6">
                  <c:v>Водоснабжение, водоотведение, сбор и утилизация отходов</c:v>
                </c:pt>
                <c:pt idx="7">
                  <c:v>Гостиницы и предприятия общественного питания</c:v>
                </c:pt>
                <c:pt idx="8">
                  <c:v>Операции с недвижимым имуществом</c:v>
                </c:pt>
                <c:pt idx="9">
                  <c:v>Обеспечение электроэнергией, газом и паром, кондиционирование</c:v>
                </c:pt>
                <c:pt idx="10">
                  <c:v>Финансовая и страховая деятельность</c:v>
                </c:pt>
                <c:pt idx="11">
                  <c:v>Транспортировка и хранение</c:v>
                </c:pt>
                <c:pt idx="12">
                  <c:v>Сельское, лесное хозяйство, охота и рыболовство</c:v>
                </c:pt>
                <c:pt idx="13">
                  <c:v>Добыча полезных ископаемых</c:v>
                </c:pt>
                <c:pt idx="14">
                  <c:v>Здравоохранение и социальные услуги</c:v>
                </c:pt>
                <c:pt idx="15">
                  <c:v>Оптовая и розничная торговля, ремонт автотранспортных средств</c:v>
                </c:pt>
                <c:pt idx="16">
                  <c:v>Образование</c:v>
                </c:pt>
                <c:pt idx="17">
                  <c:v>Обрабатывающие производства</c:v>
                </c:pt>
              </c:strCache>
            </c:strRef>
          </c:cat>
          <c:val>
            <c:numRef>
              <c:f>Лист1!$B$2:$B$19</c:f>
              <c:numCache>
                <c:formatCode>0.0%</c:formatCode>
                <c:ptCount val="18"/>
                <c:pt idx="0">
                  <c:v>8.9999999999999993E-3</c:v>
                </c:pt>
                <c:pt idx="1">
                  <c:v>5.1999999999999998E-2</c:v>
                </c:pt>
                <c:pt idx="2">
                  <c:v>4.9000000000000002E-2</c:v>
                </c:pt>
                <c:pt idx="3">
                  <c:v>9.2999999999999999E-2</c:v>
                </c:pt>
                <c:pt idx="4">
                  <c:v>1.2999999999999999E-2</c:v>
                </c:pt>
                <c:pt idx="5">
                  <c:v>8.3000000000000004E-2</c:v>
                </c:pt>
                <c:pt idx="6">
                  <c:v>2.5999999999999999E-2</c:v>
                </c:pt>
                <c:pt idx="7">
                  <c:v>2.3E-2</c:v>
                </c:pt>
                <c:pt idx="8">
                  <c:v>0.19600000000000001</c:v>
                </c:pt>
                <c:pt idx="9">
                  <c:v>3.0000000000000001E-3</c:v>
                </c:pt>
                <c:pt idx="10">
                  <c:v>1.4999999999999999E-2</c:v>
                </c:pt>
                <c:pt idx="11">
                  <c:v>3.3000000000000002E-2</c:v>
                </c:pt>
                <c:pt idx="12">
                  <c:v>6.4000000000000001E-2</c:v>
                </c:pt>
                <c:pt idx="13">
                  <c:v>5.0000000000000001E-3</c:v>
                </c:pt>
                <c:pt idx="14">
                  <c:v>3.2000000000000001E-2</c:v>
                </c:pt>
                <c:pt idx="15">
                  <c:v>0.23</c:v>
                </c:pt>
                <c:pt idx="16">
                  <c:v>4.0000000000000001E-3</c:v>
                </c:pt>
                <c:pt idx="1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9249-4AEE-91B6-13E0B72CFAD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067201110208E-3"/>
          <c:y val="0.45905908610583879"/>
          <c:w val="0.33013814741831804"/>
          <c:h val="0.4444290474722362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УСН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D12-44BA-9A76-D9F11A5C2C25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CD12-44BA-9A76-D9F11A5C2C25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CD12-44BA-9A76-D9F11A5C2C25}"/>
              </c:ext>
            </c:extLst>
          </c:dPt>
          <c:dPt>
            <c:idx val="3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CD12-44BA-9A76-D9F11A5C2C25}"/>
              </c:ext>
            </c:extLst>
          </c:dPt>
          <c:dPt>
            <c:idx val="4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CD12-44BA-9A76-D9F11A5C2C25}"/>
              </c:ext>
            </c:extLst>
          </c:dPt>
          <c:dPt>
            <c:idx val="5"/>
            <c:bubble3D val="0"/>
            <c:spPr>
              <a:solidFill>
                <a:srgbClr val="AFE4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CD12-44BA-9A76-D9F11A5C2C25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CD12-44BA-9A76-D9F11A5C2C25}"/>
              </c:ext>
            </c:extLst>
          </c:dPt>
          <c:dPt>
            <c:idx val="7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CD12-44BA-9A76-D9F11A5C2C25}"/>
              </c:ext>
            </c:extLst>
          </c:dPt>
          <c:dPt>
            <c:idx val="8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CD12-44BA-9A76-D9F11A5C2C25}"/>
              </c:ext>
            </c:extLst>
          </c:dPt>
          <c:dPt>
            <c:idx val="9"/>
            <c:bubble3D val="0"/>
            <c:spPr>
              <a:solidFill>
                <a:srgbClr val="FFFF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CD12-44BA-9A76-D9F11A5C2C25}"/>
              </c:ext>
            </c:extLst>
          </c:dPt>
          <c:dPt>
            <c:idx val="10"/>
            <c:bubble3D val="0"/>
            <c:spPr>
              <a:solidFill>
                <a:srgbClr val="66FF3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CD12-44BA-9A76-D9F11A5C2C25}"/>
              </c:ext>
            </c:extLst>
          </c:dPt>
          <c:dPt>
            <c:idx val="11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CD12-44BA-9A76-D9F11A5C2C25}"/>
              </c:ext>
            </c:extLst>
          </c:dPt>
          <c:dPt>
            <c:idx val="12"/>
            <c:bubble3D val="0"/>
            <c:spPr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CD12-44BA-9A76-D9F11A5C2C25}"/>
              </c:ext>
            </c:extLst>
          </c:dPt>
          <c:dPt>
            <c:idx val="13"/>
            <c:bubble3D val="0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CD12-44BA-9A76-D9F11A5C2C25}"/>
              </c:ext>
            </c:extLst>
          </c:dPt>
          <c:dPt>
            <c:idx val="1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D-CD12-44BA-9A76-D9F11A5C2C25}"/>
              </c:ext>
            </c:extLst>
          </c:dPt>
          <c:dPt>
            <c:idx val="15"/>
            <c:bubble3D val="0"/>
            <c:spPr>
              <a:solidFill>
                <a:srgbClr val="CC54B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F-CD12-44BA-9A76-D9F11A5C2C25}"/>
              </c:ext>
            </c:extLst>
          </c:dPt>
          <c:dPt>
            <c:idx val="16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1-CD12-44BA-9A76-D9F11A5C2C25}"/>
              </c:ext>
            </c:extLst>
          </c:dPt>
          <c:dLbls>
            <c:dLbl>
              <c:idx val="0"/>
              <c:layout>
                <c:manualLayout>
                  <c:x val="-4.2034559512880619E-2"/>
                  <c:y val="-9.96182393650584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D12-44BA-9A76-D9F11A5C2C25}"/>
                </c:ext>
              </c:extLst>
            </c:dLbl>
            <c:dLbl>
              <c:idx val="1"/>
              <c:layout>
                <c:manualLayout>
                  <c:x val="1.1820080419914357E-3"/>
                  <c:y val="-0.101713773285118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244162929265173E-2"/>
                      <c:h val="3.11772241073034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D12-44BA-9A76-D9F11A5C2C25}"/>
                </c:ext>
              </c:extLst>
            </c:dLbl>
            <c:dLbl>
              <c:idx val="2"/>
              <c:layout>
                <c:manualLayout>
                  <c:x val="4.5663298619841461E-2"/>
                  <c:y val="-7.97535090809109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D12-44BA-9A76-D9F11A5C2C25}"/>
                </c:ext>
              </c:extLst>
            </c:dLbl>
            <c:dLbl>
              <c:idx val="3"/>
              <c:layout>
                <c:manualLayout>
                  <c:x val="7.729794155425225E-2"/>
                  <c:y val="-8.19854087106804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D12-44BA-9A76-D9F11A5C2C25}"/>
                </c:ext>
              </c:extLst>
            </c:dLbl>
            <c:dLbl>
              <c:idx val="4"/>
              <c:layout>
                <c:manualLayout>
                  <c:x val="1.5487557912668573E-2"/>
                  <c:y val="-1.13535144024996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12-44BA-9A76-D9F11A5C2C25}"/>
                </c:ext>
              </c:extLst>
            </c:dLbl>
            <c:dLbl>
              <c:idx val="5"/>
              <c:layout>
                <c:manualLayout>
                  <c:x val="5.6812766417766447E-2"/>
                  <c:y val="-6.14743271357942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D12-44BA-9A76-D9F11A5C2C25}"/>
                </c:ext>
              </c:extLst>
            </c:dLbl>
            <c:dLbl>
              <c:idx val="6"/>
              <c:layout>
                <c:manualLayout>
                  <c:x val="5.8515671747973425E-2"/>
                  <c:y val="2.1595866104285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D12-44BA-9A76-D9F11A5C2C25}"/>
                </c:ext>
              </c:extLst>
            </c:dLbl>
            <c:dLbl>
              <c:idx val="7"/>
              <c:layout>
                <c:manualLayout>
                  <c:x val="6.9077607361365312E-2"/>
                  <c:y val="-4.98547332997144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D12-44BA-9A76-D9F11A5C2C25}"/>
                </c:ext>
              </c:extLst>
            </c:dLbl>
            <c:dLbl>
              <c:idx val="8"/>
              <c:layout>
                <c:manualLayout>
                  <c:x val="7.1852518336169277E-2"/>
                  <c:y val="-3.6892863749591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D12-44BA-9A76-D9F11A5C2C25}"/>
                </c:ext>
              </c:extLst>
            </c:dLbl>
            <c:dLbl>
              <c:idx val="9"/>
              <c:layout>
                <c:manualLayout>
                  <c:x val="7.1166556542450451E-2"/>
                  <c:y val="-2.21257719471185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D12-44BA-9A76-D9F11A5C2C25}"/>
                </c:ext>
              </c:extLst>
            </c:dLbl>
            <c:dLbl>
              <c:idx val="10"/>
              <c:layout>
                <c:manualLayout>
                  <c:x val="2.2429709535293111E-2"/>
                  <c:y val="8.88336827404940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D12-44BA-9A76-D9F11A5C2C25}"/>
                </c:ext>
              </c:extLst>
            </c:dLbl>
            <c:dLbl>
              <c:idx val="11"/>
              <c:layout>
                <c:manualLayout>
                  <c:x val="6.7834568088925795E-2"/>
                  <c:y val="-2.6390328392702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CD12-44BA-9A76-D9F11A5C2C25}"/>
                </c:ext>
              </c:extLst>
            </c:dLbl>
            <c:dLbl>
              <c:idx val="12"/>
              <c:layout>
                <c:manualLayout>
                  <c:x val="7.274971396940301E-2"/>
                  <c:y val="-2.30937942673819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CD12-44BA-9A76-D9F11A5C2C25}"/>
                </c:ext>
              </c:extLst>
            </c:dLbl>
            <c:dLbl>
              <c:idx val="13"/>
              <c:layout>
                <c:manualLayout>
                  <c:x val="-1.801779911275822E-2"/>
                  <c:y val="1.7538976876547017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D12-44BA-9A76-D9F11A5C2C25}"/>
                </c:ext>
              </c:extLst>
            </c:dLbl>
            <c:dLbl>
              <c:idx val="14"/>
              <c:layout>
                <c:manualLayout>
                  <c:x val="7.2395708469039449E-2"/>
                  <c:y val="2.77718824993221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CD12-44BA-9A76-D9F11A5C2C25}"/>
                </c:ext>
              </c:extLst>
            </c:dLbl>
            <c:dLbl>
              <c:idx val="15"/>
              <c:layout>
                <c:manualLayout>
                  <c:x val="9.9405012503484019E-2"/>
                  <c:y val="0.1253492292565739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244162929265173E-2"/>
                      <c:h val="3.52000917340523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CD12-44BA-9A76-D9F11A5C2C25}"/>
                </c:ext>
              </c:extLst>
            </c:dLbl>
            <c:dLbl>
              <c:idx val="16"/>
              <c:layout>
                <c:manualLayout>
                  <c:x val="-3.1340237392293441E-2"/>
                  <c:y val="-6.24859674461220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D12-44BA-9A76-D9F11A5C2C25}"/>
                </c:ext>
              </c:extLst>
            </c:dLbl>
            <c:dLbl>
              <c:idx val="17"/>
              <c:layout>
                <c:manualLayout>
                  <c:x val="-6.4978160321367801E-2"/>
                  <c:y val="-7.24116172814791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CD12-44BA-9A76-D9F11A5C2C2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Лист1!$A$2:$A$19</c:f>
              <c:strCache>
                <c:ptCount val="18"/>
                <c:pt idx="0">
                  <c:v>Предоставление прочих видов услуг</c:v>
                </c:pt>
                <c:pt idx="1">
                  <c:v>Административная деятельность и сопутствующие услуги</c:v>
                </c:pt>
                <c:pt idx="2">
                  <c:v>Деятельность в области информации и связи</c:v>
                </c:pt>
                <c:pt idx="3">
                  <c:v>Строительство</c:v>
                </c:pt>
                <c:pt idx="4">
                  <c:v>Культура, спорт, организация досуга и развлечений</c:v>
                </c:pt>
                <c:pt idx="5">
                  <c:v>Профессиональная, научная и техническая деятельность</c:v>
                </c:pt>
                <c:pt idx="6">
                  <c:v>Водоснабжение, водоотведение, сбор и утилизация отходов</c:v>
                </c:pt>
                <c:pt idx="7">
                  <c:v>Гостиницы и предприятия общественного питания</c:v>
                </c:pt>
                <c:pt idx="8">
                  <c:v>Операции с недвижимым имуществом</c:v>
                </c:pt>
                <c:pt idx="9">
                  <c:v>Обеспечение электроэнергией, газом и паром, кондиционирование</c:v>
                </c:pt>
                <c:pt idx="10">
                  <c:v>Финансовая и страховая деятельность</c:v>
                </c:pt>
                <c:pt idx="11">
                  <c:v>Транспортировка и хранение</c:v>
                </c:pt>
                <c:pt idx="12">
                  <c:v>Сельское, лесное хозяйство, охота и рыболовство</c:v>
                </c:pt>
                <c:pt idx="13">
                  <c:v>Добыча полезных ископаемых</c:v>
                </c:pt>
                <c:pt idx="14">
                  <c:v>Здравоохранение и социальные услуги</c:v>
                </c:pt>
                <c:pt idx="15">
                  <c:v>Оптовая и розничная торговля, ремонт автотранспортных средств</c:v>
                </c:pt>
                <c:pt idx="16">
                  <c:v>Образование</c:v>
                </c:pt>
                <c:pt idx="17">
                  <c:v>Обрабатывающие производства</c:v>
                </c:pt>
              </c:strCache>
            </c:strRef>
          </c:cat>
          <c:val>
            <c:numRef>
              <c:f>Лист1!$B$2:$B$19</c:f>
              <c:numCache>
                <c:formatCode>0.0%</c:formatCode>
                <c:ptCount val="18"/>
                <c:pt idx="0">
                  <c:v>0.01</c:v>
                </c:pt>
                <c:pt idx="1">
                  <c:v>1E-3</c:v>
                </c:pt>
                <c:pt idx="2">
                  <c:v>1E-3</c:v>
                </c:pt>
                <c:pt idx="3">
                  <c:v>5.0999999999999997E-2</c:v>
                </c:pt>
                <c:pt idx="5">
                  <c:v>8.9999999999999993E-3</c:v>
                </c:pt>
                <c:pt idx="7">
                  <c:v>4.1000000000000002E-2</c:v>
                </c:pt>
                <c:pt idx="8">
                  <c:v>3.1E-2</c:v>
                </c:pt>
                <c:pt idx="9">
                  <c:v>1E-3</c:v>
                </c:pt>
                <c:pt idx="11">
                  <c:v>0.10199999999999999</c:v>
                </c:pt>
                <c:pt idx="12">
                  <c:v>6.0000000000000001E-3</c:v>
                </c:pt>
                <c:pt idx="14">
                  <c:v>2E-3</c:v>
                </c:pt>
                <c:pt idx="15">
                  <c:v>0.72499999999999998</c:v>
                </c:pt>
                <c:pt idx="1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CD12-44BA-9A76-D9F11A5C2C2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8194866749698375"/>
          <c:y val="2.0114338133744195E-2"/>
          <c:w val="0.33183800727794377"/>
          <c:h val="0.97988566186625581"/>
        </c:manualLayout>
      </c:layout>
      <c:overlay val="0"/>
      <c:txPr>
        <a:bodyPr/>
        <a:lstStyle/>
        <a:p>
          <a:pPr>
            <a:defRPr sz="850">
              <a:latin typeface="Palatino Linotype" panose="0204050205050503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4289022130948"/>
          <c:y val="0.25118562226797087"/>
          <c:w val="0.37431896273515991"/>
          <c:h val="0.603933402470222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tx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2C56-41BE-91A9-719751735AE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C56-41BE-91A9-719751735AEA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2C56-41BE-91A9-719751735AEA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C56-41BE-91A9-719751735AEA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2C56-41BE-91A9-719751735AEA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C56-41BE-91A9-719751735AEA}"/>
              </c:ext>
            </c:extLst>
          </c:dPt>
          <c:dLbls>
            <c:dLbl>
              <c:idx val="0"/>
              <c:layout>
                <c:manualLayout>
                  <c:x val="-0.12571384452264678"/>
                  <c:y val="-0.18106478345730356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C56-41BE-91A9-719751735AEA}"/>
                </c:ext>
              </c:extLst>
            </c:dLbl>
            <c:dLbl>
              <c:idx val="1"/>
              <c:layout>
                <c:manualLayout>
                  <c:x val="1.1509168258933482E-2"/>
                  <c:y val="-0.20587595033244291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C56-41BE-91A9-719751735AEA}"/>
                </c:ext>
              </c:extLst>
            </c:dLbl>
            <c:dLbl>
              <c:idx val="2"/>
              <c:layout>
                <c:manualLayout>
                  <c:x val="0.1287324944613068"/>
                  <c:y val="-0.1002077190068544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859099006952972"/>
                      <c:h val="0.155801794338654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C56-41BE-91A9-719751735AEA}"/>
                </c:ext>
              </c:extLst>
            </c:dLbl>
            <c:dLbl>
              <c:idx val="3"/>
              <c:layout>
                <c:manualLayout>
                  <c:x val="0.11481966901490187"/>
                  <c:y val="-1.6533035133393426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C56-41BE-91A9-719751735AEA}"/>
                </c:ext>
              </c:extLst>
            </c:dLbl>
            <c:dLbl>
              <c:idx val="4"/>
              <c:layout>
                <c:manualLayout>
                  <c:x val="0.1409552317882877"/>
                  <c:y val="0.11333646470678319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271875083212581"/>
                      <c:h val="0.164653234650531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C56-41BE-91A9-719751735AEA}"/>
                </c:ext>
              </c:extLst>
            </c:dLbl>
            <c:dLbl>
              <c:idx val="5"/>
              <c:layout>
                <c:manualLayout>
                  <c:x val="-7.2789048822678129E-2"/>
                  <c:y val="0.1637222506010079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C56-41BE-91A9-719751735AE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прочие дотации</c:v>
                </c:pt>
                <c:pt idx="1">
                  <c:v>дотация на выравнивание бюджетной обеспеченности</c:v>
                </c:pt>
                <c:pt idx="2">
                  <c:v>дотация на сбалансированность</c:v>
                </c:pt>
                <c:pt idx="3">
                  <c:v>субсидии</c:v>
                </c:pt>
                <c:pt idx="4">
                  <c:v>иные межбюджетные трансферты</c:v>
                </c:pt>
                <c:pt idx="5">
                  <c:v>субвенции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5017.7</c:v>
                </c:pt>
                <c:pt idx="1">
                  <c:v>57189.599999999999</c:v>
                </c:pt>
                <c:pt idx="2">
                  <c:v>81204.2</c:v>
                </c:pt>
                <c:pt idx="3">
                  <c:v>151464.29999999999</c:v>
                </c:pt>
                <c:pt idx="4">
                  <c:v>50177.3</c:v>
                </c:pt>
                <c:pt idx="5">
                  <c:v>1046993.4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56-41BE-91A9-719751735AE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1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27212587031192"/>
          <c:y val="0.24519916840214412"/>
          <c:w val="0.69244231147806201"/>
          <c:h val="0.67324752094446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explosion val="13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1F28-443B-8B82-3B6BE44CF7E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F28-443B-8B82-3B6BE44CF7E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1F28-443B-8B82-3B6BE44CF7E8}"/>
              </c:ext>
            </c:extLst>
          </c:dPt>
          <c:dPt>
            <c:idx val="3"/>
            <c:bubble3D val="0"/>
            <c:spPr>
              <a:solidFill>
                <a:srgbClr val="E8D8F4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1F28-443B-8B82-3B6BE44CF7E8}"/>
              </c:ext>
            </c:extLst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F28-443B-8B82-3B6BE44CF7E8}"/>
              </c:ext>
            </c:extLst>
          </c:dPt>
          <c:dPt>
            <c:idx val="5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1F28-443B-8B82-3B6BE44CF7E8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1F28-443B-8B82-3B6BE44CF7E8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1F28-443B-8B82-3B6BE44CF7E8}"/>
              </c:ext>
            </c:extLst>
          </c:dPt>
          <c:dPt>
            <c:idx val="9"/>
            <c:bubble3D val="0"/>
            <c:explosion val="16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1F28-443B-8B82-3B6BE44CF7E8}"/>
              </c:ext>
            </c:extLst>
          </c:dPt>
          <c:dLbls>
            <c:dLbl>
              <c:idx val="0"/>
              <c:layout>
                <c:manualLayout>
                  <c:x val="-1.2093995205805867E-2"/>
                  <c:y val="-9.374834503438750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F28-443B-8B82-3B6BE44CF7E8}"/>
                </c:ext>
              </c:extLst>
            </c:dLbl>
            <c:dLbl>
              <c:idx val="1"/>
              <c:layout>
                <c:manualLayout>
                  <c:x val="9.7115701561167223E-2"/>
                  <c:y val="-7.842032190423047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F28-443B-8B82-3B6BE44CF7E8}"/>
                </c:ext>
              </c:extLst>
            </c:dLbl>
            <c:dLbl>
              <c:idx val="2"/>
              <c:layout>
                <c:manualLayout>
                  <c:x val="8.1374108111036222E-2"/>
                  <c:y val="0.1214916518167049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F28-443B-8B82-3B6BE44CF7E8}"/>
                </c:ext>
              </c:extLst>
            </c:dLbl>
            <c:dLbl>
              <c:idx val="3"/>
              <c:layout>
                <c:manualLayout>
                  <c:x val="6.1691148182800734E-2"/>
                  <c:y val="0.2838169411225855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39137983750198"/>
                      <c:h val="0.196229183216322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F28-443B-8B82-3B6BE44CF7E8}"/>
                </c:ext>
              </c:extLst>
            </c:dLbl>
            <c:dLbl>
              <c:idx val="4"/>
              <c:layout>
                <c:manualLayout>
                  <c:x val="0.17459088820639515"/>
                  <c:y val="-4.090001502887707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F28-443B-8B82-3B6BE44CF7E8}"/>
                </c:ext>
              </c:extLst>
            </c:dLbl>
            <c:dLbl>
              <c:idx val="5"/>
              <c:layout>
                <c:manualLayout>
                  <c:x val="0"/>
                  <c:y val="0.1977234829780076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F28-443B-8B82-3B6BE44CF7E8}"/>
                </c:ext>
              </c:extLst>
            </c:dLbl>
            <c:dLbl>
              <c:idx val="6"/>
              <c:layout>
                <c:manualLayout>
                  <c:x val="-1.60335720273505E-2"/>
                  <c:y val="6.933536581002060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F28-443B-8B82-3B6BE44CF7E8}"/>
                </c:ext>
              </c:extLst>
            </c:dLbl>
            <c:dLbl>
              <c:idx val="7"/>
              <c:layout>
                <c:manualLayout>
                  <c:x val="-1.4080850520741038E-2"/>
                  <c:y val="-2.38624571498092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F28-443B-8B82-3B6BE44CF7E8}"/>
                </c:ext>
              </c:extLst>
            </c:dLbl>
            <c:dLbl>
              <c:idx val="8"/>
              <c:layout>
                <c:manualLayout>
                  <c:x val="0.13190871918186114"/>
                  <c:y val="-0.1221981879468407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F28-443B-8B82-3B6BE44CF7E8}"/>
                </c:ext>
              </c:extLst>
            </c:dLbl>
            <c:dLbl>
              <c:idx val="9"/>
              <c:layout>
                <c:manualLayout>
                  <c:x val="0.16929062966638359"/>
                  <c:y val="-7.670219922565500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F28-443B-8B82-3B6BE44CF7E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Межбюджетные трансферты общего характера 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167968.6</c:v>
                </c:pt>
                <c:pt idx="1">
                  <c:v>5872.6</c:v>
                </c:pt>
                <c:pt idx="2">
                  <c:v>84729.8</c:v>
                </c:pt>
                <c:pt idx="3">
                  <c:v>6420.2</c:v>
                </c:pt>
                <c:pt idx="4">
                  <c:v>1366560.3</c:v>
                </c:pt>
                <c:pt idx="5">
                  <c:v>23342.7</c:v>
                </c:pt>
                <c:pt idx="6">
                  <c:v>157092.9</c:v>
                </c:pt>
                <c:pt idx="7">
                  <c:v>33302.800000000003</c:v>
                </c:pt>
                <c:pt idx="8">
                  <c:v>186.3</c:v>
                </c:pt>
                <c:pt idx="9">
                  <c:v>246743.2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28-443B-8B82-3B6BE44CF7E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98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>
                <a:latin typeface="Palatino Linotype" panose="02040502050505030304" pitchFamily="18" charset="0"/>
              </a:rPr>
              <a:t>Общегосударственные </a:t>
            </a:r>
            <a:r>
              <a:rPr lang="ru-RU" dirty="0" smtClean="0">
                <a:latin typeface="Palatino Linotype" panose="02040502050505030304" pitchFamily="18" charset="0"/>
              </a:rPr>
              <a:t>вопросы (</a:t>
            </a:r>
            <a:r>
              <a:rPr lang="en-US" dirty="0" smtClean="0">
                <a:latin typeface="Palatino Linotype" panose="02040502050505030304" pitchFamily="18" charset="0"/>
              </a:rPr>
              <a:t>94,7</a:t>
            </a:r>
            <a:r>
              <a:rPr lang="ru-RU" dirty="0" smtClean="0">
                <a:latin typeface="Palatino Linotype" panose="02040502050505030304" pitchFamily="18" charset="0"/>
              </a:rPr>
              <a:t>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24668843712629929"/>
          <c:y val="0.10414971923933765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5700634182954517E-2"/>
          <c:y val="0.30522578300204978"/>
          <c:w val="0.83236221107707609"/>
          <c:h val="0.505478479961032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34D5-4C2B-B8FA-077929C617C4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4D5-4C2B-B8FA-077929C617C4}"/>
              </c:ext>
            </c:extLst>
          </c:dPt>
          <c:dLbls>
            <c:dLbl>
              <c:idx val="0"/>
              <c:layout>
                <c:manualLayout>
                  <c:x val="3.5623964303378622E-2"/>
                  <c:y val="-3.5064546517751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D5-4C2B-B8FA-077929C617C4}"/>
                </c:ext>
              </c:extLst>
            </c:dLbl>
            <c:dLbl>
              <c:idx val="1"/>
              <c:layout>
                <c:manualLayout>
                  <c:x val="4.9328766639596122E-2"/>
                  <c:y val="-3.969253843269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D5-4C2B-B8FA-077929C617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8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177328.6</c:v>
                </c:pt>
                <c:pt idx="1">
                  <c:v>167968.6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D5-4C2B-B8FA-077929C61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543488"/>
        <c:axId val="144458496"/>
        <c:axId val="0"/>
      </c:bar3DChart>
      <c:catAx>
        <c:axId val="11654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458496"/>
        <c:crosses val="autoZero"/>
        <c:auto val="1"/>
        <c:lblAlgn val="ctr"/>
        <c:lblOffset val="100"/>
        <c:noMultiLvlLbl val="0"/>
      </c:catAx>
      <c:valAx>
        <c:axId val="1444584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654348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94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>
                <a:latin typeface="Palatino Linotype" panose="02040502050505030304" pitchFamily="18" charset="0"/>
              </a:rPr>
              <a:t>Национальная безопасность и правоохранительная </a:t>
            </a:r>
            <a:r>
              <a:rPr lang="ru-RU" dirty="0" smtClean="0">
                <a:latin typeface="Palatino Linotype" panose="02040502050505030304" pitchFamily="18" charset="0"/>
              </a:rPr>
              <a:t>деятельность</a:t>
            </a:r>
          </a:p>
          <a:p>
            <a:pPr>
              <a:defRPr sz="1094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</a:t>
            </a:r>
            <a:r>
              <a:rPr lang="en-US" dirty="0" smtClean="0">
                <a:latin typeface="Palatino Linotype" panose="02040502050505030304" pitchFamily="18" charset="0"/>
              </a:rPr>
              <a:t>97,8</a:t>
            </a:r>
            <a:r>
              <a:rPr lang="ru-RU" dirty="0" smtClean="0">
                <a:latin typeface="Palatino Linotype" panose="02040502050505030304" pitchFamily="18" charset="0"/>
              </a:rPr>
              <a:t>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22546314795537897"/>
          <c:y val="1.4568213076749246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141629486725934"/>
          <c:y val="0.45841291363114434"/>
          <c:w val="0.84396482391597039"/>
          <c:h val="0.381270784079581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BF8C-485F-9117-4116A195B1E7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F8C-485F-9117-4116A195B1E7}"/>
              </c:ext>
            </c:extLst>
          </c:dPt>
          <c:dLbls>
            <c:dLbl>
              <c:idx val="0"/>
              <c:layout>
                <c:manualLayout>
                  <c:x val="2.7444650033468347E-2"/>
                  <c:y val="-1.0472480416077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F8C-485F-9117-4116A195B1E7}"/>
                </c:ext>
              </c:extLst>
            </c:dLbl>
            <c:dLbl>
              <c:idx val="1"/>
              <c:layout>
                <c:manualLayout>
                  <c:x val="2.015829365069258E-2"/>
                  <c:y val="-1.9149170472182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F8C-485F-9117-4116A195B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4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6007</c:v>
                </c:pt>
                <c:pt idx="1">
                  <c:v>5872.6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C-485F-9117-4116A195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232128"/>
        <c:axId val="115233920"/>
        <c:axId val="0"/>
      </c:bar3DChart>
      <c:catAx>
        <c:axId val="11523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15233920"/>
        <c:crosses val="autoZero"/>
        <c:auto val="1"/>
        <c:lblAlgn val="ctr"/>
        <c:lblOffset val="100"/>
        <c:noMultiLvlLbl val="0"/>
      </c:catAx>
      <c:valAx>
        <c:axId val="11523392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5232128"/>
        <c:crosses val="autoZero"/>
        <c:crossBetween val="between"/>
      </c:valAx>
      <c:spPr>
        <a:noFill/>
        <a:ln w="25330">
          <a:noFill/>
        </a:ln>
      </c:spPr>
    </c:plotArea>
    <c:plotVisOnly val="1"/>
    <c:dispBlanksAs val="gap"/>
    <c:showDLblsOverMax val="0"/>
  </c:chart>
  <c:txPr>
    <a:bodyPr/>
    <a:lstStyle/>
    <a:p>
      <a:pPr>
        <a:defRPr sz="1795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0.46745</cdr:x>
      <cdr:y>0.46192</cdr:y>
    </cdr:from>
    <cdr:to>
      <cdr:x>0.65094</cdr:x>
      <cdr:y>0.68019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68001" y="2247141"/>
          <a:ext cx="1400551" cy="106182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ru-RU" sz="1400" dirty="0" smtClean="0">
              <a:latin typeface="Palatino Linotype" panose="02040502050505030304" pitchFamily="18" charset="0"/>
            </a:rPr>
            <a:t>Исполнение </a:t>
          </a:r>
        </a:p>
        <a:p xmlns:a="http://schemas.openxmlformats.org/drawingml/2006/main">
          <a:pPr algn="ctr">
            <a:lnSpc>
              <a:spcPct val="90000"/>
            </a:lnSpc>
          </a:pPr>
          <a:r>
            <a:rPr lang="ru-RU" sz="1400" dirty="0" smtClean="0">
              <a:latin typeface="Palatino Linotype" panose="02040502050505030304" pitchFamily="18" charset="0"/>
            </a:rPr>
            <a:t>за 2019 год составило </a:t>
          </a:r>
        </a:p>
        <a:p xmlns:a="http://schemas.openxmlformats.org/drawingml/2006/main">
          <a:pPr algn="ctr">
            <a:lnSpc>
              <a:spcPct val="90000"/>
            </a:lnSpc>
          </a:pPr>
          <a:r>
            <a:rPr lang="ru-RU" sz="1400" b="1" dirty="0" smtClean="0">
              <a:latin typeface="Palatino Linotype" panose="02040502050505030304" pitchFamily="18" charset="0"/>
            </a:rPr>
            <a:t>1 392 046,5 </a:t>
          </a:r>
        </a:p>
        <a:p xmlns:a="http://schemas.openxmlformats.org/drawingml/2006/main">
          <a:pPr algn="ctr">
            <a:lnSpc>
              <a:spcPct val="90000"/>
            </a:lnSpc>
          </a:pPr>
          <a:r>
            <a:rPr lang="ru-RU" sz="1400" b="1" dirty="0" smtClean="0">
              <a:latin typeface="Palatino Linotype" panose="02040502050505030304" pitchFamily="18" charset="0"/>
            </a:rPr>
            <a:t>тыс. руб.</a:t>
          </a:r>
          <a:endParaRPr lang="ru-RU" sz="1400" b="1" dirty="0">
            <a:latin typeface="Palatino Linotype" panose="0204050205050503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0.03749</cdr:x>
      <cdr:y>0.64286</cdr:y>
    </cdr:from>
    <cdr:to>
      <cdr:x>0.3625</cdr:x>
      <cdr:y>0.78595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4282" y="1285884"/>
          <a:ext cx="1857388" cy="2862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</a:pPr>
          <a:r>
            <a:rPr lang="ru-RU" sz="1400" dirty="0" smtClean="0">
              <a:latin typeface="Palatino Linotype" pitchFamily="18" charset="0"/>
            </a:rPr>
            <a:t>Бюджетный кредит</a:t>
          </a:r>
          <a:endParaRPr lang="ru-RU" sz="1400" dirty="0">
            <a:latin typeface="Palatino Linotype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095144-3BD5-4C4C-A365-117C3C2CE556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4677C3-DDAE-4AFD-8BB6-9D9F6BDC4D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59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3470-E516-480E-9607-2C26354B13B1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799D3-04E8-449E-8901-6FA8FD2215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26A06-82EC-4077-9EA1-48A0FB5D957E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C1A88-0607-41DB-9F4B-E1CD2D0595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8213-0EB3-4275-90EC-DC1B3E36624F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6593B-0D30-45E9-8652-72814BE87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29FEA-7C5F-4D45-AA95-EA56A8E93C96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B60E9-B033-40CA-9D59-D201A08E60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CC9AF-ACF3-407C-AB2B-2D4C2B1577AA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692F5-D35C-407B-A701-6659F17C61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D0643-80EA-4C82-9BA2-32B5F6F98DF0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2E902-561F-4E45-AE1C-FA27A4F5D1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8EA12-DE66-4248-91CF-20C5440B57CD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F9E3-8912-4758-95E5-030C6D02C5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490BE-05CE-4A5A-B525-81725E3248E8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49C6-D4D5-4970-B39E-78A9AAB6C0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5712C-5645-4C17-A2C0-3CF4C8109096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B9106-3596-4C14-9676-F689DD062D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3BD56-DFF4-4CA3-9A4B-5577C748BE7C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815C6-90BF-4E0C-9B66-8F1060E8C8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FBEC6-138C-4F50-BB10-52ADBC58594F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EEA0C-B1A2-4001-95AC-BA7D9AC312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07321-0D11-41F2-B923-DF449F42145C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077E-56FC-48B5-9120-E84754311D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D2F69-923F-44CE-9FA9-30810A995D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CC40-5F34-46FF-8573-0B1F7B7DBC60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B7EBF-A682-4B2D-9002-0B763BE885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6A90C-35D1-49A5-81EB-952BC1E90C5C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E2DFA-DF3C-4117-A5BE-4FFD019986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3C1A-D3ED-4D86-8E65-5364846A6A1C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DADCD-7069-43FD-882D-A2F2958EB9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A706-7B69-4697-A101-C4F8C0C5E4CD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BFAE0-C676-4735-961E-BF473FC5D1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688F6-230F-4E50-9E09-90BFF78B2F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0AB73-134D-4519-AF3C-E6DD039AAA3D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DF18B-60E6-445B-978F-D5EDD07C3F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30F29-3842-4D61-98B7-D633B09ECFC3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87422-08F6-4085-84C4-3CA8AEBC38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8A83D-B9C7-47D2-843B-3A28A3354A2A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CE054-493B-477C-88B0-19509CBCEC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A732EA2-9C6D-4536-AAC9-0A0F8AFB17C9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25C3EE5-5B71-479A-9A5B-D35B0940E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7ADBD-1AC4-46B4-A251-1E97991596D0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FA84C-5080-4727-8585-DE5848D4C4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47F-53B7-4F09-BCF4-5BCBFBBDF8C1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160C2-0ACD-41B9-B450-F0A6526A71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748C2-295A-4695-B311-216BE08D0642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DB033-587C-43D5-AF7C-0E7D2A549D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E3D5D-0445-4B4D-AD68-BBD17F988EE8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ABB1-5357-4F1B-A13A-127A04D54F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DE4CF-9CA2-4BA6-9CA6-8C2D6796CD9C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D256B-68FF-4887-977C-9EAAB0611A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FE970D-47FA-4065-95D6-3949EBC32B51}" type="datetimeFigureOut">
              <a:rPr lang="en-US"/>
              <a:pPr>
                <a:defRPr/>
              </a:pPr>
              <a:t>6/15/2020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21A192-3389-4BD1-BB6D-5C645BA1B88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976C5-9CE6-4F92-ADDD-F3A06CD34A76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93DF6-5D8B-4018-BC78-530936BEF6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EA9025-B4C1-4DE1-AFEF-492822CBF0DA}" type="datetimeFigureOut">
              <a:rPr lang="en-US"/>
              <a:pPr>
                <a:defRPr/>
              </a:pPr>
              <a:t>6/15/2020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94158B-28EB-4CB5-8E9E-25ED66BAF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2DCA-45E5-40D3-9374-309574DCCB03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4E687-5DD1-4D6E-94EF-DAA498091A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740FD-CE1E-4328-A336-E4F267E24FBE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BF13E-A354-4BF1-B0BA-09DCE27875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4D19-F93A-4E67-BAFC-C57C4CA1B57A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7B377-ACB7-44C5-AA1D-913DA1CB85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FA0A4-55C8-4CFD-8DF6-8A44ADC3F916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0AB58-4BDE-464F-88C8-6F8685FB58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33E0F5-198F-486E-AE13-9AF8D0429E50}" type="datetimeFigureOut">
              <a:rPr lang="en-US"/>
              <a:pPr>
                <a:defRPr/>
              </a:pPr>
              <a:t>6/15/2020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F14F78-55C6-49E9-A368-C6939CEE08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55B47-7F05-4571-BC28-162F1E78C89C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60332-4CB2-4447-9A86-CF4A2615D6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8BF64-A7DF-4FAB-81B0-118F15388E03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5C18-70DB-49BA-A8B7-0A901B630E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E2E91-BB2E-4193-AD3A-0CFF12F04E30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7A90A-681D-4B94-88C4-05C7F280FC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F1FA-07F3-41A4-8689-8AD5D86F2E8C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14D8A-9D3B-415F-A2A0-D6FF55861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6/15/2020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6104639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BE22041F-EF4A-4131-ABFE-E3429E7BE567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327AE16D-87AE-4D19-84EF-BE278205C1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768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3527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2BCBC6-15A7-4E64-9553-8C4223752106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48301-CBE7-4C86-85A9-3B7CE4851F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2857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BA1747-FB4C-4743-B6D0-C9EADACAE1A2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06F6E-7BEA-4938-9BC9-B9963006A80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2832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755FB-F93B-4F3E-84D5-35A2E2478118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94AE0-D7CB-4F57-9FF8-62340E6D9D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74AB3-821A-49B3-96D5-C96A2EED0DB2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15F4C-5ACE-4252-9A4B-6CA11D4770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592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2499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E71F7-C586-435E-A5C0-7B5684FBB620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81CDC-5C3B-4E26-826C-3600018F31C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2416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50D4E-6CC5-4F0D-826E-F17772F97CDC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42452-8962-4BE0-B703-F8B1D40934D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9848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8650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9647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5404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129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6703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68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2018B-E3CC-4DC3-A051-2C34BC8B75B9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B635E-482B-43C1-B159-7CCED92B14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48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6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8CF8A-D29C-4067-B667-BB7AA3322E69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4F701-AF15-432A-A793-6B2F596577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E09D9-D01B-4A6D-AFB5-65DDFD9B8193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606C-BB81-45E3-99BB-895E1EE014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8C226-5E63-47E4-A8E9-D3AEE7B67A2B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11C19-71CC-4731-98B9-A9598E3F12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43C5B7B-A2C6-4554-86AC-A8381AF2CD93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989FA4-88C9-4F8F-B801-4158EE7449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036E03-3C10-4464-AED1-BBF2F9074278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D992037-2B88-4388-9B86-80D3E37DFF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75" r:id="rId9"/>
    <p:sldLayoutId id="2147484350" r:id="rId10"/>
    <p:sldLayoutId id="214748435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3A7768-83EF-4837-B3F1-F74CE08DC86E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DAB042-E804-499D-881E-4F635B92E9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76" r:id="rId3"/>
    <p:sldLayoutId id="2147484354" r:id="rId4"/>
    <p:sldLayoutId id="2147484355" r:id="rId5"/>
    <p:sldLayoutId id="2147484356" r:id="rId6"/>
    <p:sldLayoutId id="2147484377" r:id="rId7"/>
    <p:sldLayoutId id="2147484357" r:id="rId8"/>
    <p:sldLayoutId id="2147484358" r:id="rId9"/>
    <p:sldLayoutId id="2147484359" r:id="rId10"/>
    <p:sldLayoutId id="2147484360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559C6343-6676-41EC-AE79-52C087F51403}" type="datetimeFigureOut">
              <a:rPr lang="ru-RU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732E31F-8E8A-46B2-AA84-9C19684089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61" r:id="rId2"/>
    <p:sldLayoutId id="2147484379" r:id="rId3"/>
    <p:sldLayoutId id="2147484362" r:id="rId4"/>
    <p:sldLayoutId id="2147484363" r:id="rId5"/>
    <p:sldLayoutId id="2147484364" r:id="rId6"/>
    <p:sldLayoutId id="2147484380" r:id="rId7"/>
    <p:sldLayoutId id="2147484365" r:id="rId8"/>
    <p:sldLayoutId id="2147484366" r:id="rId9"/>
    <p:sldLayoutId id="2147484367" r:id="rId10"/>
    <p:sldLayoutId id="2147484368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12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8" r:id="rId1"/>
    <p:sldLayoutId id="2147484649" r:id="rId2"/>
    <p:sldLayoutId id="2147484650" r:id="rId3"/>
    <p:sldLayoutId id="2147484651" r:id="rId4"/>
    <p:sldLayoutId id="2147484652" r:id="rId5"/>
    <p:sldLayoutId id="2147484653" r:id="rId6"/>
    <p:sldLayoutId id="2147484654" r:id="rId7"/>
    <p:sldLayoutId id="2147484655" r:id="rId8"/>
    <p:sldLayoutId id="2147484656" r:id="rId9"/>
    <p:sldLayoutId id="2147484657" r:id="rId10"/>
    <p:sldLayoutId id="2147484658" r:id="rId11"/>
    <p:sldLayoutId id="2147484659" r:id="rId12"/>
    <p:sldLayoutId id="2147484660" r:id="rId13"/>
    <p:sldLayoutId id="2147484661" r:id="rId14"/>
    <p:sldLayoutId id="2147484662" r:id="rId15"/>
    <p:sldLayoutId id="2147484663" r:id="rId16"/>
    <p:sldLayoutId id="2147484664" r:id="rId17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0.xml"/><Relationship Id="rId6" Type="http://schemas.openxmlformats.org/officeDocument/2006/relationships/chart" Target="../charts/chart12.xml"/><Relationship Id="rId11" Type="http://schemas.openxmlformats.org/officeDocument/2006/relationships/chart" Target="../charts/chart17.xml"/><Relationship Id="rId5" Type="http://schemas.openxmlformats.org/officeDocument/2006/relationships/chart" Target="../charts/chart11.xml"/><Relationship Id="rId10" Type="http://schemas.openxmlformats.org/officeDocument/2006/relationships/chart" Target="../charts/chart16.xml"/><Relationship Id="rId4" Type="http://schemas.openxmlformats.org/officeDocument/2006/relationships/chart" Target="../charts/chart10.xml"/><Relationship Id="rId9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611560" y="2571744"/>
            <a:ext cx="8352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Palatino Linotype" panose="02040502050505030304" pitchFamily="18" charset="0"/>
                <a:cs typeface="BrowalliaUPC" pitchFamily="34" charset="-34"/>
              </a:rPr>
              <a:t>Отчет об исполнении бюджета </a:t>
            </a:r>
            <a:br>
              <a:rPr lang="ru-RU" sz="4000" b="1" dirty="0">
                <a:solidFill>
                  <a:srgbClr val="0070C0"/>
                </a:solidFill>
                <a:latin typeface="Palatino Linotype" panose="02040502050505030304" pitchFamily="18" charset="0"/>
                <a:cs typeface="BrowalliaUPC" pitchFamily="34" charset="-34"/>
              </a:rPr>
            </a:br>
            <a:r>
              <a:rPr lang="ru-RU" sz="4000" b="1" dirty="0">
                <a:solidFill>
                  <a:srgbClr val="0070C0"/>
                </a:solidFill>
                <a:latin typeface="Palatino Linotype" panose="02040502050505030304" pitchFamily="18" charset="0"/>
                <a:cs typeface="BrowalliaUPC" pitchFamily="34" charset="-34"/>
              </a:rPr>
              <a:t>Лужского </a:t>
            </a:r>
            <a:r>
              <a:rPr lang="ru-RU" sz="4000" b="1" dirty="0" smtClean="0">
                <a:solidFill>
                  <a:srgbClr val="0070C0"/>
                </a:solidFill>
                <a:latin typeface="Palatino Linotype" panose="02040502050505030304" pitchFamily="18" charset="0"/>
                <a:cs typeface="BrowalliaUPC" pitchFamily="34" charset="-34"/>
              </a:rPr>
              <a:t>муниципального района за 2019 </a:t>
            </a:r>
            <a:r>
              <a:rPr lang="ru-RU" sz="4000" b="1" dirty="0">
                <a:solidFill>
                  <a:srgbClr val="0070C0"/>
                </a:solidFill>
                <a:latin typeface="Palatino Linotype" panose="02040502050505030304" pitchFamily="18" charset="0"/>
                <a:cs typeface="BrowalliaUPC" pitchFamily="34" charset="-34"/>
              </a:rPr>
              <a:t>год</a:t>
            </a:r>
          </a:p>
        </p:txBody>
      </p:sp>
      <p:pic>
        <p:nvPicPr>
          <p:cNvPr id="5" name="Picture 2" descr="Z:\Общие Документы БЮДЖЕТНОГО ОТДЕЛА\ПРЕЗЕНТАЦИИ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857232"/>
            <a:ext cx="1075560" cy="1563656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09722" y="198297"/>
            <a:ext cx="8244408" cy="792386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Структура исполнения расходной части бюджета по разделам</a:t>
            </a:r>
            <a:endParaRPr lang="ru-RU" sz="24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7018" y="1083375"/>
            <a:ext cx="8029556" cy="4333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313 352,1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тыс.руб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факт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2 0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219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тыс.руб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0,4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13581337"/>
              </p:ext>
            </p:extLst>
          </p:nvPr>
        </p:nvGraphicFramePr>
        <p:xfrm>
          <a:off x="395536" y="1268760"/>
          <a:ext cx="871296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57187"/>
            <a:ext cx="7992888" cy="65000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0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сполнение расходной части бюджета</a:t>
            </a:r>
            <a:endParaRPr lang="ru-RU" sz="30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326001"/>
              </p:ext>
            </p:extLst>
          </p:nvPr>
        </p:nvGraphicFramePr>
        <p:xfrm>
          <a:off x="481002" y="1156782"/>
          <a:ext cx="3000396" cy="2022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177065"/>
              </p:ext>
            </p:extLst>
          </p:nvPr>
        </p:nvGraphicFramePr>
        <p:xfrm>
          <a:off x="3036368" y="1330377"/>
          <a:ext cx="3143272" cy="1743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7908"/>
              </p:ext>
            </p:extLst>
          </p:nvPr>
        </p:nvGraphicFramePr>
        <p:xfrm>
          <a:off x="-123932" y="3073899"/>
          <a:ext cx="3350115" cy="146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085526"/>
              </p:ext>
            </p:extLst>
          </p:nvPr>
        </p:nvGraphicFramePr>
        <p:xfrm>
          <a:off x="6137442" y="3132441"/>
          <a:ext cx="2714644" cy="1498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437074"/>
              </p:ext>
            </p:extLst>
          </p:nvPr>
        </p:nvGraphicFramePr>
        <p:xfrm>
          <a:off x="2724879" y="2787120"/>
          <a:ext cx="3143272" cy="196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966902"/>
              </p:ext>
            </p:extLst>
          </p:nvPr>
        </p:nvGraphicFramePr>
        <p:xfrm>
          <a:off x="-149066" y="4293096"/>
          <a:ext cx="2698751" cy="202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694452"/>
              </p:ext>
            </p:extLst>
          </p:nvPr>
        </p:nvGraphicFramePr>
        <p:xfrm>
          <a:off x="1699773" y="4918055"/>
          <a:ext cx="2623327" cy="1683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504643"/>
              </p:ext>
            </p:extLst>
          </p:nvPr>
        </p:nvGraphicFramePr>
        <p:xfrm>
          <a:off x="3982829" y="4166559"/>
          <a:ext cx="2664297" cy="2144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850820"/>
              </p:ext>
            </p:extLst>
          </p:nvPr>
        </p:nvGraphicFramePr>
        <p:xfrm>
          <a:off x="5998305" y="1210353"/>
          <a:ext cx="3024336" cy="195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1043608" y="764704"/>
            <a:ext cx="7416427" cy="5046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313 352,1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тыс.руб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факт –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2 092 219,4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тыс.руб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0,4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ru-RU" dirty="0"/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863617"/>
              </p:ext>
            </p:extLst>
          </p:nvPr>
        </p:nvGraphicFramePr>
        <p:xfrm>
          <a:off x="6120809" y="4577811"/>
          <a:ext cx="3110024" cy="2290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282325"/>
              </p:ext>
            </p:extLst>
          </p:nvPr>
        </p:nvGraphicFramePr>
        <p:xfrm>
          <a:off x="971600" y="870519"/>
          <a:ext cx="8136903" cy="312353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37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07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Palatino Linotype" pitchFamily="18" charset="0"/>
                        </a:rPr>
                        <a:t>Муниципальная программа</a:t>
                      </a:r>
                      <a:endParaRPr lang="ru-RU" sz="13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itchFamily="18" charset="0"/>
                        </a:rPr>
                        <a:t>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Исполнение</a:t>
                      </a:r>
                      <a:endParaRPr lang="ru-RU" sz="10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Современное образование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1 485 941,</a:t>
                      </a: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1 409 973,6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94,9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33 302,8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33 302,8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7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культуры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54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15 125,3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14 447,7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95,5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7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молодежного потенциала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3 157,4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3 136,1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99,3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сельского хозяйства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56 172,9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48 149,0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85,7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Стимулирование экономической активности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7 706,8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6 361,4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82,5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жилищно-коммунального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дорожного хозяйства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77 621,2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42 309,6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54,5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4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муниципальными финансами и муниципальным долгом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135 842,3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135 571,6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6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системы защиты прав потребителей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110,0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110,0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безопасности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6 007,0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5 872,6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97,8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40747"/>
                  </a:ext>
                </a:extLst>
              </a:tr>
              <a:tr h="3060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1 820 987,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1 699 234,4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0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 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492 364,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392 985,0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79,8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344055"/>
            <a:ext cx="8172400" cy="45484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Исполнение муниципальных программ</a:t>
            </a:r>
            <a:endParaRPr lang="ru-RU" sz="24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07632251"/>
              </p:ext>
            </p:extLst>
          </p:nvPr>
        </p:nvGraphicFramePr>
        <p:xfrm>
          <a:off x="611560" y="4034092"/>
          <a:ext cx="521497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09221" y="4509120"/>
            <a:ext cx="3143272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бюджета на реализацию муниципальных программ от общего объема расходов в 2019 году составили 81,2%;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непрограммные направления деятельности – 18,8%.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29167" y="31901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Palatino Linotype" pitchFamily="18" charset="0"/>
              </a:rPr>
              <a:t>тыс. руб.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66285835"/>
              </p:ext>
            </p:extLst>
          </p:nvPr>
        </p:nvGraphicFramePr>
        <p:xfrm>
          <a:off x="179512" y="836712"/>
          <a:ext cx="8964488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539552" y="188640"/>
            <a:ext cx="8856984" cy="64807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Муниципальная программа </a:t>
            </a:r>
            <a:b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«Современное образование в Лужском муниципальном районе» </a:t>
            </a:r>
            <a:endParaRPr lang="ru-RU" sz="2000" b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3108692"/>
            <a:ext cx="25922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Palatino Linotype" pitchFamily="18" charset="0"/>
              </a:rPr>
              <a:t>Исполнение </a:t>
            </a:r>
          </a:p>
          <a:p>
            <a:pPr algn="ctr"/>
            <a:r>
              <a:rPr lang="ru-RU" dirty="0">
                <a:latin typeface="Palatino Linotype" pitchFamily="18" charset="0"/>
              </a:rPr>
              <a:t>за 201</a:t>
            </a:r>
            <a:r>
              <a:rPr lang="en-US" dirty="0">
                <a:latin typeface="Palatino Linotype" pitchFamily="18" charset="0"/>
              </a:rPr>
              <a:t>9</a:t>
            </a:r>
            <a:r>
              <a:rPr lang="ru-RU" dirty="0">
                <a:latin typeface="Palatino Linotype" pitchFamily="18" charset="0"/>
              </a:rPr>
              <a:t> год </a:t>
            </a:r>
          </a:p>
          <a:p>
            <a:pPr algn="ctr"/>
            <a:r>
              <a:rPr lang="ru-RU" dirty="0">
                <a:latin typeface="Palatino Linotype" pitchFamily="18" charset="0"/>
              </a:rPr>
              <a:t>1 </a:t>
            </a:r>
            <a:r>
              <a:rPr lang="en-US" dirty="0">
                <a:latin typeface="Palatino Linotype" pitchFamily="18" charset="0"/>
              </a:rPr>
              <a:t>409 973,6</a:t>
            </a:r>
            <a:r>
              <a:rPr lang="ru-RU" dirty="0">
                <a:latin typeface="Palatino Linotype" pitchFamily="18" charset="0"/>
              </a:rPr>
              <a:t> </a:t>
            </a:r>
            <a:endParaRPr lang="en-US" dirty="0" smtClean="0">
              <a:latin typeface="Palatino Linotype" pitchFamily="18" charset="0"/>
            </a:endParaRPr>
          </a:p>
          <a:p>
            <a:pPr algn="ctr"/>
            <a:r>
              <a:rPr lang="ru-RU" dirty="0" smtClean="0">
                <a:latin typeface="Palatino Linotype" pitchFamily="18" charset="0"/>
              </a:rPr>
              <a:t>тыс</a:t>
            </a:r>
            <a:r>
              <a:rPr lang="ru-RU" dirty="0">
                <a:latin typeface="Palatino Linotype" pitchFamily="18" charset="0"/>
              </a:rPr>
              <a:t>. руб. </a:t>
            </a:r>
            <a:endParaRPr lang="en-US" dirty="0" smtClean="0">
              <a:latin typeface="Palatino Linotype" pitchFamily="18" charset="0"/>
            </a:endParaRPr>
          </a:p>
          <a:p>
            <a:pPr algn="ctr"/>
            <a:r>
              <a:rPr lang="ru-RU" dirty="0" smtClean="0">
                <a:latin typeface="Palatino Linotype" pitchFamily="18" charset="0"/>
              </a:rPr>
              <a:t>(</a:t>
            </a:r>
            <a:r>
              <a:rPr lang="ru-RU" dirty="0">
                <a:latin typeface="Palatino Linotype" pitchFamily="18" charset="0"/>
              </a:rPr>
              <a:t>94,9%)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99592" y="169111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Заработная плата отдельных категорий работников бюджетной сферы, тыс. руб.</a:t>
            </a:r>
            <a:endParaRPr lang="ru-RU" sz="2400" dirty="0"/>
          </a:p>
        </p:txBody>
      </p:sp>
      <p:graphicFrame>
        <p:nvGraphicFramePr>
          <p:cNvPr id="9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833065"/>
              </p:ext>
            </p:extLst>
          </p:nvPr>
        </p:nvGraphicFramePr>
        <p:xfrm>
          <a:off x="539552" y="1000108"/>
          <a:ext cx="860444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738343"/>
              </p:ext>
            </p:extLst>
          </p:nvPr>
        </p:nvGraphicFramePr>
        <p:xfrm>
          <a:off x="899591" y="1032567"/>
          <a:ext cx="5571024" cy="30052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12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3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2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первоначальный бюджет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с учетом изменений и дополнений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Темп роста</a:t>
                      </a:r>
                      <a:r>
                        <a:rPr lang="ru-RU" sz="1200" b="1" u="none" strike="noStrike" dirty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, </a:t>
                      </a:r>
                      <a:endParaRPr lang="ru-RU" sz="1200" b="1" u="none" strike="noStrike" dirty="0" smtClean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marL="342900" indent="-342900" algn="ctr" fontAlgn="ctr">
                        <a:buNone/>
                      </a:pPr>
                      <a:r>
                        <a:rPr lang="ru-RU" sz="14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  ДОХОДЫ, </a:t>
                      </a:r>
                    </a:p>
                    <a:p>
                      <a:pPr marL="342900" indent="-342900" algn="ctr" fontAlgn="ctr">
                        <a:buNone/>
                      </a:pPr>
                      <a:r>
                        <a:rPr lang="ru-RU" sz="14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    в </a:t>
                      </a:r>
                      <a:r>
                        <a:rPr lang="ru-RU" sz="1400" b="1" u="none" strike="noStrike" dirty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том числе: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1 888 326,1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2 133 675,4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lang="en-US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13,0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u="none" strike="noStrike" baseline="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и неналоговые</a:t>
                      </a:r>
                      <a:r>
                        <a:rPr lang="ru-RU" sz="14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770 453,8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740 980,7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  <a:r>
                        <a:rPr lang="en-US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3,8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1 117 872,3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1 392 694,7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lang="en-US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24,6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1 896 289,3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2 313 352,1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lang="en-US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22,0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-7 963,2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-176 612,1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507047"/>
              </p:ext>
            </p:extLst>
          </p:nvPr>
        </p:nvGraphicFramePr>
        <p:xfrm>
          <a:off x="6660232" y="1032568"/>
          <a:ext cx="2286016" cy="299895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09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201</a:t>
                      </a:r>
                      <a:r>
                        <a:rPr lang="en-US" sz="12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2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2 143 356,8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100,5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50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751 183,4</a:t>
                      </a:r>
                      <a:endParaRPr lang="ru-RU" sz="1600" dirty="0" smtClean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101,4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1 392 173,4</a:t>
                      </a:r>
                      <a:endParaRPr lang="ru-RU" sz="1600" dirty="0" smtClean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8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2 092 219,4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90,4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7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51 137,4</a:t>
                      </a:r>
                      <a:endParaRPr lang="ru-RU" sz="1600" b="1" dirty="0" smtClean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55576" y="11663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Бюджет Лужского муниципального района </a:t>
            </a:r>
          </a:p>
          <a:p>
            <a:pPr algn="ctr"/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за 201</a:t>
            </a:r>
            <a:r>
              <a:rPr lang="en-US" sz="2400" b="1" dirty="0" smtClean="0">
                <a:latin typeface="Palatino Linotype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 год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4122759"/>
            <a:ext cx="767524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*</a:t>
            </a:r>
            <a:r>
              <a:rPr lang="ru-RU" sz="1200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В ходе исполнения бюджета в 2019 году на рассмотрение </a:t>
            </a:r>
            <a:r>
              <a:rPr lang="ru-RU" sz="1200" dirty="0">
                <a:solidFill>
                  <a:schemeClr val="tx2"/>
                </a:solidFill>
                <a:latin typeface="Palatino Linotype" panose="02040502050505030304" pitchFamily="18" charset="0"/>
              </a:rPr>
              <a:t>Совета депутатов </a:t>
            </a:r>
            <a:r>
              <a:rPr lang="ru-RU" sz="1200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Лужского</a:t>
            </a:r>
            <a:r>
              <a:rPr lang="ru-RU" sz="1200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муниципального района было представлено 8 проектов решений о внесении изменений в решение о бюджете.</a:t>
            </a:r>
            <a:endParaRPr lang="ru-RU" sz="1200" dirty="0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323528" y="4382041"/>
            <a:ext cx="8829506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Palatino Linotype" pitchFamily="18" charset="0"/>
                <a:ea typeface="+mj-ea"/>
                <a:cs typeface="Times New Roman" pitchFamily="18" charset="0"/>
              </a:rPr>
              <a:t>Муниципальный долг </a:t>
            </a:r>
            <a:r>
              <a:rPr lang="ru-RU" sz="2300" b="1" dirty="0" err="1" smtClean="0">
                <a:solidFill>
                  <a:schemeClr val="tx2"/>
                </a:solidFill>
                <a:latin typeface="Palatino Linotype" pitchFamily="18" charset="0"/>
                <a:ea typeface="+mj-ea"/>
                <a:cs typeface="Times New Roman" pitchFamily="18" charset="0"/>
              </a:rPr>
              <a:t>Лужского</a:t>
            </a:r>
            <a:r>
              <a:rPr lang="ru-RU" sz="2300" b="1" dirty="0" smtClean="0">
                <a:solidFill>
                  <a:schemeClr val="tx2"/>
                </a:solidFill>
                <a:latin typeface="Palatino Linotype" pitchFamily="18" charset="0"/>
                <a:ea typeface="+mj-ea"/>
                <a:cs typeface="Times New Roman" pitchFamily="18" charset="0"/>
              </a:rPr>
              <a:t> муниципального района</a:t>
            </a:r>
            <a:endParaRPr kumimoji="0" lang="ru-RU" sz="23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Palatino Linotype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05137"/>
              </p:ext>
            </p:extLst>
          </p:nvPr>
        </p:nvGraphicFramePr>
        <p:xfrm>
          <a:off x="1691680" y="4898013"/>
          <a:ext cx="6624736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4810" y="2857496"/>
            <a:ext cx="3930853" cy="260980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323528" y="4421152"/>
            <a:ext cx="8676456" cy="8817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078" tIns="0" rIns="0" bIns="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800" b="1" kern="1200" baseline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СПАСИБО</a:t>
            </a:r>
            <a:r>
              <a:rPr lang="ru-RU" sz="4800" b="1" kern="12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 ЗА ВНИМАНИЕ!</a:t>
            </a:r>
            <a:endParaRPr lang="ru-RU" sz="4800" b="1" kern="1200" baseline="0" dirty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pic>
        <p:nvPicPr>
          <p:cNvPr id="5" name="Picture 2" descr="Z:\Общие Документы БЮДЖЕТНОГО ОТДЕЛА\ПРЕЗЕНТАЦИИ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84784"/>
            <a:ext cx="1075560" cy="1563656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314799"/>
              </p:ext>
            </p:extLst>
          </p:nvPr>
        </p:nvGraphicFramePr>
        <p:xfrm>
          <a:off x="937633" y="829827"/>
          <a:ext cx="8106410" cy="45069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1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1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642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2018 г., тыс. руб.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2019 г.*, тыс. руб.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2019 г., тыс. руб.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к 2018 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85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2 117 606,8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2 133 675,4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2 143 356,8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100,5%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↑1,2%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8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690 377,7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740 980,7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751 183,4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101,4%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↑8,8%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7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 т.ч.: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1 427 229,1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1 392 694,7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1 392 173,4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↓2,5%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8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других бюджетов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1 424 105,3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1 392 694,7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1 392 046,5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↓2,3%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116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иных межбюджетных трансфертов, имеющих целевое назначение,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прошлых лет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- 4 586,2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-1 133,6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1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иных межбюджетных трансфертов, имеющих целевое назначение,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прошлых лет из бюджетов поселений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7 710,0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1 260,5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452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Расходы: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2 075 272,1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2 313 352,1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2 092 219,4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90,4%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↑0,8%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65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42 334,7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-176 612,1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51 137,4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444" name="TextBox 46"/>
          <p:cNvSpPr txBox="1">
            <a:spLocks noChangeArrowheads="1"/>
          </p:cNvSpPr>
          <p:nvPr/>
        </p:nvSpPr>
        <p:spPr bwMode="auto">
          <a:xfrm>
            <a:off x="1187624" y="-29532"/>
            <a:ext cx="80279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700" b="1" dirty="0">
                <a:latin typeface="Palatino Linotype" pitchFamily="18" charset="0"/>
                <a:cs typeface="Times New Roman" pitchFamily="18" charset="0"/>
              </a:rPr>
              <a:t>Основные параметры </a:t>
            </a:r>
            <a:r>
              <a:rPr lang="ru-RU" altLang="ru-RU" sz="2700" b="1" dirty="0" smtClean="0">
                <a:latin typeface="Palatino Linotype" pitchFamily="18" charset="0"/>
                <a:cs typeface="Times New Roman" pitchFamily="18" charset="0"/>
              </a:rPr>
              <a:t>исполнения бюджета</a:t>
            </a:r>
            <a:endParaRPr lang="ru-RU" altLang="ru-RU" sz="2700" b="1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ru-RU" altLang="ru-RU" sz="2700" b="1" dirty="0">
                <a:latin typeface="Palatino Linotype" pitchFamily="18" charset="0"/>
                <a:cs typeface="Times New Roman" pitchFamily="18" charset="0"/>
              </a:rPr>
              <a:t> Лужского </a:t>
            </a:r>
            <a:r>
              <a:rPr lang="ru-RU" altLang="ru-RU" sz="2700" b="1" dirty="0" smtClean="0">
                <a:latin typeface="Palatino Linotype" pitchFamily="18" charset="0"/>
                <a:cs typeface="Times New Roman" pitchFamily="18" charset="0"/>
              </a:rPr>
              <a:t>муниципального района</a:t>
            </a:r>
            <a:endParaRPr lang="ru-RU" altLang="ru-RU" sz="2700" b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6445" name="Прямоугольник 4"/>
          <p:cNvSpPr>
            <a:spLocks noChangeArrowheads="1"/>
          </p:cNvSpPr>
          <p:nvPr/>
        </p:nvSpPr>
        <p:spPr bwMode="auto">
          <a:xfrm>
            <a:off x="950046" y="5688449"/>
            <a:ext cx="80999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Доходы</a:t>
            </a:r>
            <a:r>
              <a:rPr lang="ru-RU" sz="1400" i="1" dirty="0" smtClean="0">
                <a:latin typeface="Palatino Linotype" panose="02040502050505030304" pitchFamily="18" charset="0"/>
              </a:rPr>
              <a:t> </a:t>
            </a:r>
            <a:r>
              <a:rPr lang="ru-RU" sz="1400" i="1" dirty="0">
                <a:latin typeface="Palatino Linotype" panose="02040502050505030304" pitchFamily="18" charset="0"/>
              </a:rPr>
              <a:t>– поступающие в бюджет денежные средства</a:t>
            </a:r>
            <a:r>
              <a:rPr lang="ru-RU" sz="1400" i="1" dirty="0" smtClean="0">
                <a:latin typeface="Palatino Linotype" panose="02040502050505030304" pitchFamily="18" charset="0"/>
              </a:rPr>
              <a:t>.</a:t>
            </a:r>
          </a:p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  Расходы</a:t>
            </a:r>
            <a:r>
              <a:rPr lang="ru-RU" sz="1400" i="1" dirty="0" smtClean="0">
                <a:latin typeface="Palatino Linotype" panose="02040502050505030304" pitchFamily="18" charset="0"/>
              </a:rPr>
              <a:t> </a:t>
            </a:r>
            <a:r>
              <a:rPr lang="ru-RU" sz="1400" i="1" dirty="0">
                <a:latin typeface="Palatino Linotype" panose="02040502050505030304" pitchFamily="18" charset="0"/>
              </a:rPr>
              <a:t>– выплачиваемые из бюджета денежные средства, которые направляются на </a:t>
            </a:r>
            <a:r>
              <a:rPr lang="ru-RU" sz="1400" i="1" dirty="0" smtClean="0">
                <a:latin typeface="Palatino Linotype" panose="02040502050505030304" pitchFamily="18" charset="0"/>
              </a:rPr>
              <a:t>финансовое обеспечение </a:t>
            </a:r>
            <a:r>
              <a:rPr lang="ru-RU" sz="1400" i="1" dirty="0">
                <a:latin typeface="Palatino Linotype" panose="02040502050505030304" pitchFamily="18" charset="0"/>
              </a:rPr>
              <a:t>задач и функций органов местного самоуправления</a:t>
            </a:r>
            <a:r>
              <a:rPr lang="ru-RU" sz="1400" i="1" dirty="0" smtClean="0">
                <a:latin typeface="Palatino Linotype" panose="02040502050505030304" pitchFamily="18" charset="0"/>
              </a:rPr>
              <a:t>.</a:t>
            </a:r>
          </a:p>
          <a:p>
            <a:pPr algn="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Дефицит </a:t>
            </a:r>
            <a:r>
              <a:rPr lang="ru-RU" sz="1400" b="1" i="1" dirty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бюджета</a:t>
            </a:r>
            <a:r>
              <a:rPr lang="ru-RU" sz="1400" i="1" dirty="0">
                <a:latin typeface="Palatino Linotype" panose="02040502050505030304" pitchFamily="18" charset="0"/>
              </a:rPr>
              <a:t> –ситуация, при которой расходы бюджета превышают его доходы.</a:t>
            </a:r>
          </a:p>
          <a:p>
            <a:pPr algn="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Профицит </a:t>
            </a:r>
            <a:r>
              <a:rPr lang="ru-RU" sz="1400" b="1" i="1" dirty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бюджета</a:t>
            </a:r>
            <a:r>
              <a:rPr lang="ru-RU" sz="1400" i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 </a:t>
            </a:r>
            <a:r>
              <a:rPr lang="ru-RU" sz="1400" i="1" dirty="0">
                <a:latin typeface="Palatino Linotype" panose="02040502050505030304" pitchFamily="18" charset="0"/>
              </a:rPr>
              <a:t>– превышение доходов бюджета над его расходами. </a:t>
            </a:r>
            <a:endParaRPr lang="ru-RU" sz="1400" dirty="0">
              <a:latin typeface="Palatino Linotype" panose="0204050205050503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3509831" y="5328409"/>
            <a:ext cx="5534212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*Решение Совета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депутатов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ЛМР от 25.12.2018 г. № 275 (в редакции решения от 23.12.2019 г. № 23)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**Уточненный план по сводной бюджетной росписи на 31.12.2020 г.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0126" cy="582594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Palatino Linotype" pitchFamily="18" charset="0"/>
              </a:rPr>
              <a:t>Исполнение доходной части бюджета</a:t>
            </a:r>
            <a:endParaRPr lang="ru-RU" sz="2700" dirty="0"/>
          </a:p>
        </p:txBody>
      </p:sp>
      <p:graphicFrame>
        <p:nvGraphicFramePr>
          <p:cNvPr id="4" name="Диаграмма 4" descr="Водяные капли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696933"/>
              </p:ext>
            </p:extLst>
          </p:nvPr>
        </p:nvGraphicFramePr>
        <p:xfrm>
          <a:off x="357158" y="857232"/>
          <a:ext cx="857256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812962"/>
              </p:ext>
            </p:extLst>
          </p:nvPr>
        </p:nvGraphicFramePr>
        <p:xfrm>
          <a:off x="573288" y="4077072"/>
          <a:ext cx="8247183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829167" y="31901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Palatino Linotype" pitchFamily="18" charset="0"/>
              </a:rPr>
              <a:t>тыс. руб.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477219"/>
              </p:ext>
            </p:extLst>
          </p:nvPr>
        </p:nvGraphicFramePr>
        <p:xfrm>
          <a:off x="899592" y="1714488"/>
          <a:ext cx="7887250" cy="366896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1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Исполнение,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526 771,5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505 170,4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4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 за счет доп. норматива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335 278,4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321 611,1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реализуемые на территории РФ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11 255,4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12 859,8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114,2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связи с применением УСН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97 700,0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113 365,0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26 550,0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23 897,5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7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связи с применением патентной системы налогообложения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209,4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2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9 275,0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10 062,1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47664" y="285728"/>
            <a:ext cx="7029570" cy="45152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Исполнение налоговых доходов</a:t>
            </a:r>
            <a:endParaRPr lang="ru-RU" sz="30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911488"/>
            <a:ext cx="7599218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план – </a:t>
            </a:r>
            <a:r>
              <a:rPr lang="en-US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672 429,9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тыс.руб</a:t>
            </a:r>
            <a:r>
              <a:rPr lang="ru-RU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.  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 факт </a:t>
            </a:r>
            <a:r>
              <a:rPr lang="ru-RU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– </a:t>
            </a:r>
            <a:r>
              <a:rPr lang="en-US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666 553,3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99,1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%)</a:t>
            </a:r>
            <a:endParaRPr lang="ru-RU" b="1" dirty="0">
              <a:latin typeface="Palatino Linotyp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8021" y="5445224"/>
            <a:ext cx="705678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Налоговые доходы </a:t>
            </a:r>
          </a:p>
          <a:p>
            <a:pPr algn="ctr"/>
            <a:r>
              <a:rPr lang="ru-RU" sz="1500" i="1" dirty="0" smtClean="0">
                <a:latin typeface="Palatino Linotype" panose="02040502050505030304" pitchFamily="18" charset="0"/>
                <a:cs typeface="Times New Roman" pitchFamily="18" charset="0"/>
              </a:rPr>
              <a:t>доходы от предусмотренных законодательством Российской Федерации о налогах и сборах федеральных налогов и сборов, в т.ч. от налогов,  предусмотренных специальными налоговыми режимами, региональных и местных налогов, а также пеней и штрафов по ним.</a:t>
            </a:r>
            <a:endParaRPr lang="ru-RU" sz="1500" i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9399" y="44624"/>
            <a:ext cx="8077200" cy="45152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Поступление НДФЛ</a:t>
            </a:r>
            <a:endParaRPr lang="ru-RU" sz="27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158568"/>
              </p:ext>
            </p:extLst>
          </p:nvPr>
        </p:nvGraphicFramePr>
        <p:xfrm>
          <a:off x="395535" y="548680"/>
          <a:ext cx="8731063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580112" y="4221088"/>
            <a:ext cx="3312368" cy="1944216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641804" y="4335085"/>
            <a:ext cx="3250676" cy="1580186"/>
          </a:xfrm>
          <a:prstGeom prst="rect">
            <a:avLst/>
          </a:prstGeom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Доля НДФЛ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в общем объеме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налоговых и неналоговых доходов составляет 67,2%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505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170,4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тыс. руб.)</a:t>
            </a:r>
            <a:endParaRPr lang="ru-RU" sz="18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75709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45884" y="63067"/>
            <a:ext cx="7890100" cy="31083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latin typeface="Palatino Linotype" pitchFamily="18" charset="0"/>
                <a:cs typeface="Times New Roman" pitchFamily="18" charset="0"/>
              </a:rPr>
              <a:t>Поступление ЕНВД и УСН</a:t>
            </a:r>
            <a:endParaRPr lang="ru-RU" sz="27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39154859"/>
              </p:ext>
            </p:extLst>
          </p:nvPr>
        </p:nvGraphicFramePr>
        <p:xfrm>
          <a:off x="5706113" y="137628"/>
          <a:ext cx="3433049" cy="372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601425" y="4400206"/>
            <a:ext cx="2280636" cy="18002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CCE1F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план </a:t>
            </a:r>
            <a:r>
              <a:rPr lang="ru-RU" sz="1200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– 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 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700,0</a:t>
            </a: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тыс. руб</a:t>
            </a:r>
            <a:r>
              <a:rPr lang="ru-RU" sz="1200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ru-RU" sz="1200" b="1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  факт </a:t>
            </a:r>
            <a:r>
              <a:rPr lang="ru-RU" sz="1200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– 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113 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365,0</a:t>
            </a: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тыс. руб.  (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116,0</a:t>
            </a: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%)</a:t>
            </a:r>
            <a:endParaRPr lang="ru-RU" sz="12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580" y="980728"/>
            <a:ext cx="2232268" cy="16561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Единый налог на вмененный доход для отдельных видов деятельности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план </a:t>
            </a:r>
            <a:r>
              <a:rPr lang="ru-RU" sz="1200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– </a:t>
            </a: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550,0</a:t>
            </a: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тыс.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факт </a:t>
            </a:r>
            <a:r>
              <a:rPr lang="ru-RU" sz="1200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– </a:t>
            </a: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23 897,5 тыс. руб.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(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90,0</a:t>
            </a: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%)</a:t>
            </a:r>
            <a:endParaRPr lang="ru-RU" sz="12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98860050"/>
              </p:ext>
            </p:extLst>
          </p:nvPr>
        </p:nvGraphicFramePr>
        <p:xfrm>
          <a:off x="386478" y="427464"/>
          <a:ext cx="8208912" cy="6313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8597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31639" y="79036"/>
            <a:ext cx="7319103" cy="38284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Исполнение неналоговых доходов</a:t>
            </a:r>
            <a:endParaRPr lang="ru-RU" sz="27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29780" y="494008"/>
            <a:ext cx="7590692" cy="5473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план – 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68 550,8 тыс.руб</a:t>
            </a:r>
            <a:r>
              <a:rPr lang="ru-RU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.  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 факт </a:t>
            </a:r>
            <a:r>
              <a:rPr lang="ru-RU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84 630,1 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(123,5%)</a:t>
            </a:r>
            <a:endParaRPr lang="ru-RU" b="1" dirty="0">
              <a:latin typeface="Palatino Linotyp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4886"/>
              </p:ext>
            </p:extLst>
          </p:nvPr>
        </p:nvGraphicFramePr>
        <p:xfrm>
          <a:off x="942146" y="1163223"/>
          <a:ext cx="8098088" cy="38942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07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703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Palatino Linotype" pitchFamily="18" charset="0"/>
                        </a:rPr>
                        <a:t>Налоговые доходы</a:t>
                      </a:r>
                      <a:endParaRPr lang="ru-RU" sz="13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Palatino Linotype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Palatino Linotype" pitchFamily="18" charset="0"/>
                        </a:rPr>
                        <a:t> тыс. руб.</a:t>
                      </a:r>
                      <a:endParaRPr lang="ru-RU" sz="13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Palatino Linotype" pitchFamily="18" charset="0"/>
                        </a:rPr>
                        <a:t>Исполнение, тыс. руб.</a:t>
                      </a:r>
                      <a:endParaRPr lang="ru-RU" sz="13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%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Доходы, получаемые в виде арендной платы за земельные участки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17 815,8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21 660,6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121,6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сдачи в аренду имущества, составляющего муниципальную казну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3 900,0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5 296,7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135,8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8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перечисления части прибыли государственных и муниципальных унитарных предприятий, остающейся после уплаты налогов и обязательных платежей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530,0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914,4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172,5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поступления от использования имущества, находящегося в собственности муниципальных районов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377,1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1 643,2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119,3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5 857,5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4 368,9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74,6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 бюджетов муниципальных районов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18 000,0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19 422,4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107,9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3 626,9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1 888,7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52,1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9 792,8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336,0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197,4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7 650,7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10 099,2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132,0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0388" y="5057507"/>
            <a:ext cx="853361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i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Неналоговые доходы </a:t>
            </a:r>
          </a:p>
          <a:p>
            <a:pPr>
              <a:defRPr/>
            </a:pPr>
            <a:r>
              <a:rPr lang="ru-RU" sz="1000" i="1" dirty="0" smtClean="0">
                <a:latin typeface="Palatino Linotype" panose="02040502050505030304" pitchFamily="18" charset="0"/>
                <a:cs typeface="Times New Roman" pitchFamily="18" charset="0"/>
              </a:rPr>
              <a:t> - 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т.ч. казенных; </a:t>
            </a:r>
            <a:endParaRPr lang="en-US" sz="1000" i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i="1" dirty="0" smtClean="0">
                <a:latin typeface="Palatino Linotype" panose="02040502050505030304" pitchFamily="18" charset="0"/>
                <a:cs typeface="Times New Roman" pitchFamily="18" charset="0"/>
              </a:rPr>
              <a:t>     </a:t>
            </a:r>
            <a:r>
              <a:rPr lang="ru-RU" sz="1000" i="1" dirty="0" smtClean="0">
                <a:latin typeface="Palatino Linotype" panose="02040502050505030304" pitchFamily="18" charset="0"/>
                <a:cs typeface="Times New Roman" pitchFamily="18" charset="0"/>
              </a:rPr>
              <a:t>-доходы от продажи имущества, находящегося в государственной или муниципальной собственности, за исключением движимого имущества </a:t>
            </a:r>
            <a:endParaRPr lang="en-US" sz="1000" i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i="1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1000" i="1" dirty="0" smtClean="0">
                <a:latin typeface="Palatino Linotype" panose="02040502050505030304" pitchFamily="18" charset="0"/>
                <a:cs typeface="Times New Roman" pitchFamily="18" charset="0"/>
              </a:rPr>
              <a:t>         </a:t>
            </a:r>
            <a:r>
              <a:rPr lang="ru-RU" sz="1000" i="1" dirty="0" smtClean="0">
                <a:latin typeface="Palatino Linotype" panose="02040502050505030304" pitchFamily="18" charset="0"/>
                <a:cs typeface="Times New Roman" pitchFamily="18" charset="0"/>
              </a:rPr>
              <a:t>бюджетных и автономных учреждений, а также имущества государственных и муниципальных унитарных предприятий, в т.ч. казенных; </a:t>
            </a:r>
          </a:p>
          <a:p>
            <a:pPr>
              <a:defRPr/>
            </a:pPr>
            <a:r>
              <a:rPr lang="en-US" sz="100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</a:t>
            </a:r>
            <a:r>
              <a:rPr lang="ru-RU" sz="1000" i="1" dirty="0" smtClean="0">
                <a:latin typeface="Palatino Linotype" panose="02040502050505030304" pitchFamily="18" charset="0"/>
                <a:cs typeface="Times New Roman" pitchFamily="18" charset="0"/>
              </a:rPr>
              <a:t>-доходы от платных услуг, оказываемых казенными учреждениями;</a:t>
            </a:r>
          </a:p>
          <a:p>
            <a:pPr>
              <a:defRPr/>
            </a:pPr>
            <a:r>
              <a:rPr lang="en-US" sz="100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</a:t>
            </a:r>
            <a:r>
              <a:rPr lang="ru-RU" sz="1000" i="1" dirty="0" smtClean="0">
                <a:latin typeface="Palatino Linotype" panose="02040502050505030304" pitchFamily="18" charset="0"/>
                <a:cs typeface="Times New Roman" pitchFamily="18" charset="0"/>
              </a:rPr>
              <a:t>-средства, полученные в результате применения мер гражданско-правовой, административной и уголовной ответственности, в т.ч. </a:t>
            </a:r>
            <a:r>
              <a:rPr lang="en-US" sz="1000" i="1" dirty="0" smtClean="0">
                <a:latin typeface="Palatino Linotype" panose="02040502050505030304" pitchFamily="18" charset="0"/>
                <a:cs typeface="Times New Roman" pitchFamily="18" charset="0"/>
              </a:rPr>
              <a:t>   </a:t>
            </a:r>
          </a:p>
          <a:p>
            <a:pPr>
              <a:defRPr/>
            </a:pPr>
            <a:r>
              <a:rPr lang="en-US" sz="1000" i="1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100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</a:t>
            </a:r>
            <a:r>
              <a:rPr lang="ru-RU" sz="1000" i="1" dirty="0" smtClean="0">
                <a:latin typeface="Palatino Linotype" panose="02040502050505030304" pitchFamily="18" charset="0"/>
                <a:cs typeface="Times New Roman" pitchFamily="18" charset="0"/>
              </a:rPr>
              <a:t>штрафы, конфискации, компенсации, а также средства, полученные в возмещение вреда, причиненного РФ, субъектам РФ, </a:t>
            </a:r>
            <a:endParaRPr lang="en-US" sz="1000" i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i="1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100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     </a:t>
            </a:r>
            <a:r>
              <a:rPr lang="ru-RU" sz="1000" i="1" dirty="0" smtClean="0">
                <a:latin typeface="Palatino Linotype" panose="02040502050505030304" pitchFamily="18" charset="0"/>
                <a:cs typeface="Times New Roman" pitchFamily="18" charset="0"/>
              </a:rPr>
              <a:t>муниципальным образованиям, и иные суммы принудительного изъятия;</a:t>
            </a:r>
          </a:p>
          <a:p>
            <a:pPr>
              <a:defRPr/>
            </a:pPr>
            <a:r>
              <a:rPr lang="en-US" sz="100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            </a:t>
            </a:r>
            <a:r>
              <a:rPr lang="ru-RU" sz="1000" i="1" dirty="0" smtClean="0">
                <a:latin typeface="Palatino Linotype" panose="02040502050505030304" pitchFamily="18" charset="0"/>
                <a:cs typeface="Times New Roman" pitchFamily="18" charset="0"/>
              </a:rPr>
              <a:t>-средства самообложения граждан;</a:t>
            </a:r>
          </a:p>
          <a:p>
            <a:pPr>
              <a:defRPr/>
            </a:pPr>
            <a:r>
              <a:rPr lang="en-US" sz="100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1000" i="1" dirty="0" smtClean="0">
                <a:latin typeface="Palatino Linotype" panose="02040502050505030304" pitchFamily="18" charset="0"/>
                <a:cs typeface="Times New Roman" pitchFamily="18" charset="0"/>
              </a:rPr>
              <a:t>-иные неналоговые доходы.</a:t>
            </a:r>
            <a:endParaRPr lang="ru-RU" sz="10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856984" cy="92867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Межбюджетные трансферты от других бюджетов бюджетной системы РФ </a:t>
            </a:r>
            <a:endParaRPr lang="ru-RU" sz="2400" b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42522856"/>
              </p:ext>
            </p:extLst>
          </p:nvPr>
        </p:nvGraphicFramePr>
        <p:xfrm>
          <a:off x="323527" y="749811"/>
          <a:ext cx="7632849" cy="486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539552" y="3917756"/>
            <a:ext cx="2088232" cy="1753915"/>
          </a:xfrm>
          <a:prstGeom prst="round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kern="0" dirty="0" smtClean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Межбюджетные трансферты</a:t>
            </a:r>
          </a:p>
          <a:p>
            <a:pPr algn="ctr"/>
            <a:r>
              <a:rPr lang="ru-RU" sz="1100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68344" y="1019116"/>
            <a:ext cx="1403649" cy="3793821"/>
          </a:xfrm>
          <a:prstGeom prst="roundRect">
            <a:avLst/>
          </a:prstGeom>
          <a:noFill/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i="1" kern="0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Субсидии</a:t>
            </a:r>
            <a:r>
              <a:rPr lang="ru-RU" sz="1100" i="1" kern="0" dirty="0" smtClean="0">
                <a:solidFill>
                  <a:schemeClr val="accent1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100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 средства, передаваемые бюджету другого уровня бюджетной системы на условиях софинансирования расходных обязательств муниципальных образований. </a:t>
            </a:r>
            <a:endParaRPr lang="ru-RU" sz="1100" i="1" kern="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b="1" i="1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Аналогия в семейном бюджете: Вы «добавляете» деньги для того, чтобы ваш ребенок купил себе книгу.</a:t>
            </a:r>
            <a:endParaRPr lang="ru-RU" sz="1100" b="1" i="1" kern="0" dirty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71600" y="692696"/>
            <a:ext cx="1919046" cy="2945276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i="1" kern="0" dirty="0" smtClean="0">
                <a:solidFill>
                  <a:schemeClr val="accent1"/>
                </a:solidFill>
                <a:latin typeface="Palatino Linotype" panose="02040502050505030304" pitchFamily="18" charset="0"/>
                <a:cs typeface="Times New Roman" pitchFamily="18" charset="0"/>
              </a:rPr>
              <a:t>Дотации</a:t>
            </a:r>
            <a:r>
              <a:rPr lang="ru-RU" sz="1100" i="1" kern="0" dirty="0" smtClean="0">
                <a:solidFill>
                  <a:schemeClr val="accent1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100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 средства, предоставляемые бюджету другого уровня бюджетной системы на безвозмездной  и безвозвратной основе без установления направлений и (или) условий их использования.</a:t>
            </a:r>
            <a:endParaRPr lang="ru-RU" sz="1100" i="1" kern="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b="1" i="1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Аналогия в семейном бюджете: Вы даете своему ребенку карманные деньги.</a:t>
            </a:r>
            <a:endParaRPr lang="ru-RU" sz="1100" b="1" i="1" kern="0" dirty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70150" y="5371142"/>
            <a:ext cx="4502251" cy="1296144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kern="0" dirty="0" smtClean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Субвенции</a:t>
            </a:r>
          </a:p>
          <a:p>
            <a:pPr algn="ctr"/>
            <a:r>
              <a:rPr lang="ru-RU" sz="1100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средства, предоставляемые бюджету другого уровня бюджетной системы для исполнения переданных государственных полномочий.</a:t>
            </a:r>
          </a:p>
          <a:p>
            <a:pPr algn="ctr"/>
            <a:r>
              <a:rPr lang="ru-RU" sz="1100" b="1" i="1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Аналогия в семейном бюджете: Вы даете своему ребенку деньги и отправляете его в магазин купить продукты по списку, который Вы ему дали.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9" y="2048205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533725"/>
              </p:ext>
            </p:extLst>
          </p:nvPr>
        </p:nvGraphicFramePr>
        <p:xfrm>
          <a:off x="906141" y="116633"/>
          <a:ext cx="8104798" cy="6674319"/>
        </p:xfrm>
        <a:graphic>
          <a:graphicData uri="http://schemas.openxmlformats.org/drawingml/2006/table">
            <a:tbl>
              <a:tblPr/>
              <a:tblGrid>
                <a:gridCol w="733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166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Субсидии, тыс. руб.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151 464,3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укрепление материально-технической базы организаций образования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21 533,2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развитие кадрового потенциала системы образования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270,0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организацию отдыха и оздоровления детей и подростков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220,9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обеспечение выплат стимулирующего характера работникам муниципальных учреждений культуры Ленинградской области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1 556,3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организацию работы школьных лесничеств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150,0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мониторинг деятельности субъектов малого и среднего предпринимательства Ленинградской области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188,2</a:t>
                      </a: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9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для </a:t>
                      </a:r>
                      <a:r>
                        <a:rPr lang="ru-RU" sz="115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в рамках муниципальных программ поддержки и развития субъектов малого и среднего предпринимательства мероприятия по поддержке субъектов малого предпринимательства, действующих менее одного года, на организацию предпринимательской деятельности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3 959,0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капитальный ремонт и ремонт автомобильных дорог общего пользования местного значения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6 608,7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капитальный ремонт и ремонт автомобильных дорог общего пользования местного значения, имеющих приоритетный социально-значимый характер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14 548,2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обеспечение деятельности информационно-консультационных центров для потребителей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88,0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реновацию организаций общего образования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48 798,2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9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мероприятия по организации библиотечного обслуживания населения, созданию условий для организации досуга, развития местного традиционного народного художественного творчества, сохранения, возрождения и развития народных художественных промыслов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1 108,1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9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поддержку деятельности молодежных общественных организаций, объединений, инициатив </a:t>
                      </a:r>
                      <a:r>
                        <a:rPr lang="ru-RU" sz="1150" kern="120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и развитию </a:t>
                      </a: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добровольческого (волонтерского) движения, содействию трудовой адаптации и занятости молодежи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331,0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реализацию комплекса мер по сохранению исторической памяти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60,0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организацию отдыха детей в каникулярное время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7 037,4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реализацию мероприятий по постановке земель сельскохозяйственного назначения на кадастровый учет муниципальными образованиями Ленинградской области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7 598,2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организацию электронного и дистанционного обучения детей-инвалидов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729,0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3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Создание в общеобразовательных организациях, расположенных в сельской местности, условий для занятий физической культурой и спортом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2 115,7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878201"/>
                  </a:ext>
                </a:extLst>
              </a:tr>
              <a:tr h="33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обновление материально-технической базы для формирования у обучающихся современных технологических и гуманитарных навыков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3 229,7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083351"/>
                  </a:ext>
                </a:extLst>
              </a:tr>
              <a:tr h="33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строительство, реконструкцию и приобретение объектов для организации дошкольного образования 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19 800,0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816668"/>
                  </a:ext>
                </a:extLst>
              </a:tr>
              <a:tr h="177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Субсидии на проектирование, строительство и реконструкцию объектов (Общее образование)</a:t>
                      </a:r>
                      <a:endParaRPr lang="ru-RU" sz="115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Palatino Linotype" panose="02040502050505030304" pitchFamily="18" charset="0"/>
                          <a:ea typeface="Times New Roman"/>
                          <a:cs typeface="Times New Roman" pitchFamily="18" charset="0"/>
                        </a:rPr>
                        <a:t>11 534,5</a:t>
                      </a:r>
                      <a:endParaRPr lang="ru-RU" sz="1200" dirty="0">
                        <a:latin typeface="Palatino Linotype" panose="020405020505050303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796" marR="3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939215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85" y="200921"/>
            <a:ext cx="7971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31" y="4754479"/>
            <a:ext cx="817710" cy="84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46" y="2968743"/>
            <a:ext cx="780214" cy="85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50" y="5729705"/>
            <a:ext cx="770991" cy="7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75049" y="3871324"/>
            <a:ext cx="770991" cy="782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885" y="1033271"/>
            <a:ext cx="83569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WritingDesignTemplate">
  <a:themeElements>
    <a:clrScheme name="Другая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WritingDesignTemplate">
  <a:themeElements>
    <a:clrScheme name="Другая 22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D1E8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C1E0FF"/>
      </a:hlink>
      <a:folHlink>
        <a:srgbClr val="C1E0FF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oks_16x9">
    <a:dk1>
      <a:srgbClr val="374C81"/>
    </a:dk1>
    <a:lt1>
      <a:srgbClr val="FFFFFF"/>
    </a:lt1>
    <a:dk2>
      <a:srgbClr val="000000"/>
    </a:dk2>
    <a:lt2>
      <a:srgbClr val="EDE5DF"/>
    </a:lt2>
    <a:accent1>
      <a:srgbClr val="414E77"/>
    </a:accent1>
    <a:accent2>
      <a:srgbClr val="70AAC4"/>
    </a:accent2>
    <a:accent3>
      <a:srgbClr val="8B6A94"/>
    </a:accent3>
    <a:accent4>
      <a:srgbClr val="61A796"/>
    </a:accent4>
    <a:accent5>
      <a:srgbClr val="4E5798"/>
    </a:accent5>
    <a:accent6>
      <a:srgbClr val="7E5C5C"/>
    </a:accent6>
    <a:hlink>
      <a:srgbClr val="0070C0"/>
    </a:hlink>
    <a:folHlink>
      <a:srgbClr val="7030A0"/>
    </a:folHlink>
  </a:clrScheme>
  <a:fontScheme name="Century Gothic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100000" t="-80000" r="-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30000" t="30000" r="7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6</Template>
  <TotalTime>13032</TotalTime>
  <Words>1863</Words>
  <Application>Microsoft Office PowerPoint</Application>
  <PresentationFormat>Экран (4:3)</PresentationFormat>
  <Paragraphs>473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BrowalliaUPC</vt:lpstr>
      <vt:lpstr>Calibri</vt:lpstr>
      <vt:lpstr>Corbel</vt:lpstr>
      <vt:lpstr>Palatino Linotype</vt:lpstr>
      <vt:lpstr>Times New Roman</vt:lpstr>
      <vt:lpstr>WritingDesignTemplate</vt:lpstr>
      <vt:lpstr>1_WritingDesignTemplate</vt:lpstr>
      <vt:lpstr>2_WritingDesignTemplate</vt:lpstr>
      <vt:lpstr>3_WritingDesignTemplate</vt:lpstr>
      <vt:lpstr>Параллакс</vt:lpstr>
      <vt:lpstr>Презентация PowerPoint</vt:lpstr>
      <vt:lpstr>Презентация PowerPoint</vt:lpstr>
      <vt:lpstr>Исполнение доходной части бюджета</vt:lpstr>
      <vt:lpstr>Исполнение налоговых доходов</vt:lpstr>
      <vt:lpstr>Поступление НДФЛ</vt:lpstr>
      <vt:lpstr>Презентация PowerPoint</vt:lpstr>
      <vt:lpstr>Исполнение неналоговых доходов</vt:lpstr>
      <vt:lpstr>Межбюджетные трансферты от других бюджетов бюджетной системы РФ </vt:lpstr>
      <vt:lpstr>Презентация PowerPoint</vt:lpstr>
      <vt:lpstr>Структура исполнения расходной части бюджета по разделам</vt:lpstr>
      <vt:lpstr> Исполнение расходной части бюджета</vt:lpstr>
      <vt:lpstr>Исполнение муниципальных программ</vt:lpstr>
      <vt:lpstr>Муниципальная программа  «Современное образование в Лужском муниципальном районе»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Masic</dc:creator>
  <cp:lastModifiedBy>Ольга Прохорова</cp:lastModifiedBy>
  <cp:revision>1201</cp:revision>
  <cp:lastPrinted>2020-06-15T10:14:54Z</cp:lastPrinted>
  <dcterms:created xsi:type="dcterms:W3CDTF">2016-02-25T17:24:11Z</dcterms:created>
  <dcterms:modified xsi:type="dcterms:W3CDTF">2020-06-15T11:29:30Z</dcterms:modified>
</cp:coreProperties>
</file>