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drawings/drawing2.xml" ContentType="application/vnd.openxmlformats-officedocument.drawingml.chartshapes+xml"/>
  <Override PartName="/ppt/charts/chart11.xml" ContentType="application/vnd.openxmlformats-officedocument.drawingml.chart+xml"/>
  <Override PartName="/ppt/drawings/drawing3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5.xml" ContentType="application/vnd.openxmlformats-officedocument.drawingml.chart+xml"/>
  <Override PartName="/ppt/drawings/drawing4.xml" ContentType="application/vnd.openxmlformats-officedocument.drawingml.chartshapes+xml"/>
  <Override PartName="/ppt/charts/chart16.xml" ContentType="application/vnd.openxmlformats-officedocument.drawingml.chart+xml"/>
  <Override PartName="/ppt/drawings/drawing5.xml" ContentType="application/vnd.openxmlformats-officedocument.drawingml.chartshapes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6.xml" ContentType="application/vnd.openxmlformats-officedocument.drawingml.chartshapes+xml"/>
  <Override PartName="/ppt/charts/chart27.xml" ContentType="application/vnd.openxmlformats-officedocument.drawingml.chart+xml"/>
  <Override PartName="/ppt/drawings/drawing7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8.xml" ContentType="application/vnd.openxmlformats-officedocument.drawingml.chart+xml"/>
  <Override PartName="/ppt/drawings/drawing8.xml" ContentType="application/vnd.openxmlformats-officedocument.drawingml.chartshapes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drawings/drawing9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48" r:id="rId1"/>
  </p:sldMasterIdLst>
  <p:notesMasterIdLst>
    <p:notesMasterId r:id="rId22"/>
  </p:notesMasterIdLst>
  <p:sldIdLst>
    <p:sldId id="418" r:id="rId2"/>
    <p:sldId id="398" r:id="rId3"/>
    <p:sldId id="393" r:id="rId4"/>
    <p:sldId id="394" r:id="rId5"/>
    <p:sldId id="401" r:id="rId6"/>
    <p:sldId id="404" r:id="rId7"/>
    <p:sldId id="403" r:id="rId8"/>
    <p:sldId id="402" r:id="rId9"/>
    <p:sldId id="419" r:id="rId10"/>
    <p:sldId id="417" r:id="rId11"/>
    <p:sldId id="406" r:id="rId12"/>
    <p:sldId id="405" r:id="rId13"/>
    <p:sldId id="408" r:id="rId14"/>
    <p:sldId id="409" r:id="rId15"/>
    <p:sldId id="413" r:id="rId16"/>
    <p:sldId id="412" r:id="rId17"/>
    <p:sldId id="411" r:id="rId18"/>
    <p:sldId id="415" r:id="rId19"/>
    <p:sldId id="410" r:id="rId20"/>
    <p:sldId id="396" r:id="rId21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08">
          <p15:clr>
            <a:srgbClr val="A4A3A4"/>
          </p15:clr>
        </p15:guide>
        <p15:guide id="4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29"/>
    <a:srgbClr val="EBF010"/>
    <a:srgbClr val="AD1355"/>
    <a:srgbClr val="2DC8FF"/>
    <a:srgbClr val="4A97D6"/>
    <a:srgbClr val="D6EDBD"/>
    <a:srgbClr val="C9E7A7"/>
    <a:srgbClr val="E6E1DA"/>
    <a:srgbClr val="88A945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64" autoAdjust="0"/>
    <p:restoredTop sz="99398" autoAdjust="0"/>
  </p:normalViewPr>
  <p:slideViewPr>
    <p:cSldViewPr>
      <p:cViewPr varScale="1">
        <p:scale>
          <a:sx n="115" d="100"/>
          <a:sy n="115" d="100"/>
        </p:scale>
        <p:origin x="114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240" y="-82"/>
      </p:cViewPr>
      <p:guideLst>
        <p:guide orient="horz" pos="3127"/>
        <p:guide pos="2141"/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4.xlsx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5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6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26.xlsx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2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prstClr val="white">
            <a:lumMod val="95000"/>
            <a:alpha val="81000"/>
          </a:prstClr>
        </a:solidFill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061450773656184"/>
          <c:y val="0.1497940446230612"/>
          <c:w val="0.87938549226343821"/>
          <c:h val="0.85020590581146027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Palatino Linotype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год*
265 788,7</c:v>
                </c:pt>
                <c:pt idx="1">
                  <c:v>2021 год
332 552,6</c:v>
                </c:pt>
                <c:pt idx="2">
                  <c:v>2022 год
279 902,8</c:v>
                </c:pt>
                <c:pt idx="3">
                  <c:v>2023 год
286 247,6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195172.9</c:v>
                </c:pt>
                <c:pt idx="1">
                  <c:v>191611.3</c:v>
                </c:pt>
                <c:pt idx="2">
                  <c:v>199597.8</c:v>
                </c:pt>
                <c:pt idx="3">
                  <c:v>207980.5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F4-4985-A8C8-9B7857CC491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FFCC29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9.9153477188504969E-5"/>
                  <c:y val="-7.35086038658182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EF4-4985-A8C8-9B7857CC4919}"/>
                </c:ext>
              </c:extLst>
            </c:dLbl>
            <c:dLbl>
              <c:idx val="1"/>
              <c:layout>
                <c:manualLayout>
                  <c:x val="1.5045654864451901E-3"/>
                  <c:y val="-3.32772249624258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EF4-4985-A8C8-9B7857CC4919}"/>
                </c:ext>
              </c:extLst>
            </c:dLbl>
            <c:dLbl>
              <c:idx val="2"/>
              <c:layout>
                <c:manualLayout>
                  <c:x val="-1.2897698399910815E-3"/>
                  <c:y val="-3.32772249624258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EF4-4985-A8C8-9B7857CC4919}"/>
                </c:ext>
              </c:extLst>
            </c:dLbl>
            <c:dLbl>
              <c:idx val="3"/>
              <c:layout>
                <c:manualLayout>
                  <c:x val="1.7160018113229099E-3"/>
                  <c:y val="6.092471828379658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EF4-4985-A8C8-9B7857CC49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Palatino Linotype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год*
265 788,7</c:v>
                </c:pt>
                <c:pt idx="1">
                  <c:v>2021 год
332 552,6</c:v>
                </c:pt>
                <c:pt idx="2">
                  <c:v>2022 год
279 902,8</c:v>
                </c:pt>
                <c:pt idx="3">
                  <c:v>2023 год
286 247,6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42642.5</c:v>
                </c:pt>
                <c:pt idx="1">
                  <c:v>42392.3</c:v>
                </c:pt>
                <c:pt idx="2">
                  <c:v>42466.3</c:v>
                </c:pt>
                <c:pt idx="3">
                  <c:v>39580.300000000003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EF4-4985-A8C8-9B7857CC491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tx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431260606970824E-3"/>
                  <c:y val="-6.089299256604348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EF4-4985-A8C8-9B7857CC4919}"/>
                </c:ext>
              </c:extLst>
            </c:dLbl>
            <c:dLbl>
              <c:idx val="1"/>
              <c:layout>
                <c:manualLayout>
                  <c:x val="-2.6484376006816195E-3"/>
                  <c:y val="1.32427918637059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368354020305837E-2"/>
                      <c:h val="7.7410782859875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BEF4-4985-A8C8-9B7857CC4919}"/>
                </c:ext>
              </c:extLst>
            </c:dLbl>
            <c:dLbl>
              <c:idx val="2"/>
              <c:layout>
                <c:manualLayout>
                  <c:x val="1.7362214364466198E-3"/>
                  <c:y val="-3.32776069117779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EF4-4985-A8C8-9B7857CC4919}"/>
                </c:ext>
              </c:extLst>
            </c:dLbl>
            <c:dLbl>
              <c:idx val="3"/>
              <c:layout>
                <c:manualLayout>
                  <c:x val="-2.2657089822685052E-3"/>
                  <c:y val="6.0899194731939298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EF4-4985-A8C8-9B7857CC49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Palatino Linotype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год*
265 788,7</c:v>
                </c:pt>
                <c:pt idx="1">
                  <c:v>2021 год
332 552,6</c:v>
                </c:pt>
                <c:pt idx="2">
                  <c:v>2022 год
279 902,8</c:v>
                </c:pt>
                <c:pt idx="3">
                  <c:v>2023 год
286 247,6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27973.3</c:v>
                </c:pt>
                <c:pt idx="1">
                  <c:v>98549</c:v>
                </c:pt>
                <c:pt idx="2">
                  <c:v>37838.699999999997</c:v>
                </c:pt>
                <c:pt idx="3">
                  <c:v>38686.800000000003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EF4-4985-A8C8-9B7857CC49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72305664"/>
        <c:axId val="72336128"/>
        <c:axId val="0"/>
      </c:bar3DChart>
      <c:catAx>
        <c:axId val="723056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64" b="1">
                <a:solidFill>
                  <a:schemeClr val="bg1"/>
                </a:solidFill>
                <a:latin typeface="Palatino Linotype" pitchFamily="18" charset="0"/>
              </a:defRPr>
            </a:pPr>
            <a:endParaRPr lang="ru-RU"/>
          </a:p>
        </c:txPr>
        <c:crossAx val="72336128"/>
        <c:crosses val="autoZero"/>
        <c:auto val="1"/>
        <c:lblAlgn val="ctr"/>
        <c:lblOffset val="100"/>
        <c:noMultiLvlLbl val="0"/>
      </c:catAx>
      <c:valAx>
        <c:axId val="72336128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extTo"/>
        <c:crossAx val="72305664"/>
        <c:crosses val="autoZero"/>
        <c:crossBetween val="between"/>
      </c:valAx>
      <c:spPr>
        <a:noFill/>
        <a:ln w="24819">
          <a:noFill/>
        </a:ln>
      </c:spPr>
    </c:plotArea>
    <c:legend>
      <c:legendPos val="b"/>
      <c:layout>
        <c:manualLayout>
          <c:xMode val="edge"/>
          <c:yMode val="edge"/>
          <c:x val="3.8941664826162357E-3"/>
          <c:y val="3.926737608864718E-2"/>
          <c:w val="0.86401171907108465"/>
          <c:h val="0.11027235061951422"/>
        </c:manualLayout>
      </c:layout>
      <c:overlay val="0"/>
      <c:txPr>
        <a:bodyPr/>
        <a:lstStyle/>
        <a:p>
          <a:pPr>
            <a:defRPr sz="1400">
              <a:solidFill>
                <a:schemeClr val="bg1"/>
              </a:solidFill>
              <a:latin typeface="Palatino Linotype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>
      <a:bevelB/>
    </a:sp3d>
  </c:spPr>
  <c:txPr>
    <a:bodyPr/>
    <a:lstStyle/>
    <a:p>
      <a:pPr>
        <a:defRPr sz="175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60"/>
      <c:rotY val="27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384022309711291"/>
          <c:y val="1.3650709387867631E-2"/>
          <c:w val="0.64914873140857487"/>
          <c:h val="0.8683015716796171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10"/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0-37F3-45AE-A5C2-23A92F08DAA3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1-37F3-45AE-A5C2-23A92F08DAA3}"/>
              </c:ext>
            </c:extLst>
          </c:dPt>
          <c:dPt>
            <c:idx val="2"/>
            <c:bubble3D val="0"/>
            <c:spPr>
              <a:solidFill>
                <a:schemeClr val="tx1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2-37F3-45AE-A5C2-23A92F08DAA3}"/>
              </c:ext>
            </c:extLst>
          </c:dPt>
          <c:dPt>
            <c:idx val="3"/>
            <c:bubble3D val="0"/>
            <c:spPr>
              <a:solidFill>
                <a:srgbClr val="FFCC29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3-37F3-45AE-A5C2-23A92F08DAA3}"/>
              </c:ext>
            </c:extLst>
          </c:dPt>
          <c:dLbls>
            <c:dLbl>
              <c:idx val="0"/>
              <c:layout>
                <c:manualLayout>
                  <c:x val="-6.5160979877515346E-2"/>
                  <c:y val="-4.2064450062884416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/>
                      <a:t>дотация на выравнивание бюджетной обеспеченности
11,1%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1709372265966749"/>
                      <c:h val="0.2226358583291697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7F3-45AE-A5C2-23A92F08DAA3}"/>
                </c:ext>
              </c:extLst>
            </c:dLbl>
            <c:dLbl>
              <c:idx val="1"/>
              <c:layout>
                <c:manualLayout>
                  <c:x val="-3.2548556430446192E-2"/>
                  <c:y val="1.3459848732836018E-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935422134733162"/>
                      <c:h val="0.231641035525386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7F3-45AE-A5C2-23A92F08DAA3}"/>
                </c:ext>
              </c:extLst>
            </c:dLbl>
            <c:dLbl>
              <c:idx val="2"/>
              <c:layout>
                <c:manualLayout>
                  <c:x val="0.18976000656167993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155227471566053"/>
                      <c:h val="0.186922841686335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7F3-45AE-A5C2-23A92F08DAA3}"/>
                </c:ext>
              </c:extLst>
            </c:dLbl>
            <c:dLbl>
              <c:idx val="3"/>
              <c:layout>
                <c:manualLayout>
                  <c:x val="8.7696850393700856E-2"/>
                  <c:y val="0.24377266638526618"/>
                </c:manualLayout>
              </c:layout>
              <c:tx>
                <c:rich>
                  <a:bodyPr/>
                  <a:lstStyle/>
                  <a:p>
                    <a:pPr>
                      <a:defRPr sz="1300" b="1">
                        <a:solidFill>
                          <a:schemeClr val="bg1"/>
                        </a:solidFill>
                        <a:latin typeface="Palatino Linotype" pitchFamily="18" charset="0"/>
                      </a:defRPr>
                    </a:pPr>
                    <a:r>
                      <a:rPr lang="ru-RU" sz="1300" baseline="0" dirty="0" smtClean="0"/>
                      <a:t>неналоговые доходы
12,8%</a:t>
                    </a: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134722222222223"/>
                      <c:h val="0.1666838055407198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7F3-45AE-A5C2-23A92F08DAA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chemeClr val="bg1"/>
                    </a:solidFill>
                    <a:latin typeface="Palatino Linotype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дотация на выравнивание бюджетной обеспеченности</c:v>
                </c:pt>
                <c:pt idx="1">
                  <c:v>налоговые доходы</c:v>
                </c:pt>
                <c:pt idx="2">
                  <c:v>субсидии</c:v>
                </c:pt>
                <c:pt idx="3">
                  <c:v>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36920.9</c:v>
                </c:pt>
                <c:pt idx="1">
                  <c:v>191611.3</c:v>
                </c:pt>
                <c:pt idx="2">
                  <c:v>61628.1</c:v>
                </c:pt>
                <c:pt idx="3">
                  <c:v>42392.3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F3-45AE-A5C2-23A92F08DAA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36273179930491"/>
          <c:y val="0.20679187475106553"/>
          <c:w val="0.82485536262640502"/>
          <c:h val="0.6579319219338871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DDCFB1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EB4D-4268-B731-BD2902150711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EB4D-4268-B731-BD290215071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97" b="1">
                    <a:solidFill>
                      <a:schemeClr val="bg1"/>
                    </a:solidFill>
                    <a:latin typeface="Palatino Linotype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
</c:v>
                </c:pt>
                <c:pt idx="1">
                  <c:v>2020 год*
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234003.6</c:v>
                </c:pt>
                <c:pt idx="1">
                  <c:v>237815.4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4D-4268-B731-BD290215071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88209792"/>
        <c:axId val="188368768"/>
      </c:barChart>
      <c:catAx>
        <c:axId val="188209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397" b="1">
                <a:solidFill>
                  <a:schemeClr val="bg1"/>
                </a:solidFill>
                <a:latin typeface="Palatino Linotype" pitchFamily="18" charset="0"/>
              </a:defRPr>
            </a:pPr>
            <a:endParaRPr lang="ru-RU"/>
          </a:p>
        </c:txPr>
        <c:crossAx val="188368768"/>
        <c:crossesAt val="1"/>
        <c:auto val="1"/>
        <c:lblAlgn val="ctr"/>
        <c:lblOffset val="100"/>
        <c:noMultiLvlLbl val="0"/>
      </c:catAx>
      <c:valAx>
        <c:axId val="188368768"/>
        <c:scaling>
          <c:logBase val="2"/>
          <c:orientation val="minMax"/>
          <c:max val="250000"/>
          <c:min val="150000"/>
        </c:scaling>
        <c:delete val="1"/>
        <c:axPos val="b"/>
        <c:majorGridlines/>
        <c:numFmt formatCode="#,##0.0" sourceLinked="1"/>
        <c:majorTickMark val="out"/>
        <c:minorTickMark val="none"/>
        <c:tickLblPos val="nextTo"/>
        <c:crossAx val="188209792"/>
        <c:crosses val="autoZero"/>
        <c:crossBetween val="between"/>
      </c:valAx>
      <c:spPr>
        <a:noFill/>
        <a:ln w="25384">
          <a:noFill/>
        </a:ln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B/>
    </a:sp3d>
  </c:spPr>
  <c:txPr>
    <a:bodyPr/>
    <a:lstStyle/>
    <a:p>
      <a:pPr>
        <a:defRPr sz="1375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4907558627010582"/>
          <c:y val="1.4707146833780001E-2"/>
          <c:w val="0.65092441372989507"/>
          <c:h val="0.92878556314041594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 - 234 003,6 тыс. руб.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6"/>
              <c:layout>
                <c:manualLayout>
                  <c:x val="-5.6870441041494474E-3"/>
                  <c:y val="3.56121028198016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7FB-45F7-8299-3A40DD1DDA60}"/>
                </c:ext>
              </c:extLst>
            </c:dLbl>
            <c:spPr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 anchor="ctr" anchorCtr="0"/>
              <a:lstStyle/>
              <a:p>
                <a:pPr>
                  <a:defRPr sz="1048" b="1" baseline="0">
                    <a:solidFill>
                      <a:schemeClr val="bg1"/>
                    </a:solidFill>
                    <a:latin typeface="Palatino Linotype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Штрафы</c:v>
                </c:pt>
                <c:pt idx="1">
                  <c:v>Доходы от продажи имущества</c:v>
                </c:pt>
                <c:pt idx="2">
                  <c:v>Доходы от использования имущества</c:v>
                </c:pt>
                <c:pt idx="3">
                  <c:v>Доходы от платных услуг</c:v>
                </c:pt>
                <c:pt idx="4">
                  <c:v>Налоги на имущество</c:v>
                </c:pt>
                <c:pt idx="5">
                  <c:v>Акцизы</c:v>
                </c:pt>
                <c:pt idx="6">
                  <c:v>Налог на доходы физических лиц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0</c:v>
                </c:pt>
                <c:pt idx="1">
                  <c:v>10033</c:v>
                </c:pt>
                <c:pt idx="2">
                  <c:v>13747.3</c:v>
                </c:pt>
                <c:pt idx="3">
                  <c:v>18612</c:v>
                </c:pt>
                <c:pt idx="4">
                  <c:v>60720</c:v>
                </c:pt>
                <c:pt idx="5">
                  <c:v>6594.9</c:v>
                </c:pt>
                <c:pt idx="6">
                  <c:v>124296.4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FB-45F7-8299-3A40DD1DDA6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год - 237 815,4 тыс. руб.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6"/>
              <c:layout>
                <c:manualLayout>
                  <c:x val="-2.3452007149412958E-2"/>
                  <c:y val="-4.88977392282616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7FB-45F7-8299-3A40DD1DDA60}"/>
                </c:ext>
              </c:extLst>
            </c:dLbl>
            <c:spPr>
              <a:ln>
                <a:noFill/>
              </a:ln>
            </c:spPr>
            <c:txPr>
              <a:bodyPr/>
              <a:lstStyle/>
              <a:p>
                <a:pPr>
                  <a:defRPr sz="1048" b="1" baseline="0">
                    <a:solidFill>
                      <a:schemeClr val="bg1"/>
                    </a:solidFill>
                    <a:latin typeface="Palatino Linotype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Штрафы</c:v>
                </c:pt>
                <c:pt idx="1">
                  <c:v>Доходы от продажи имущества</c:v>
                </c:pt>
                <c:pt idx="2">
                  <c:v>Доходы от использования имущества</c:v>
                </c:pt>
                <c:pt idx="3">
                  <c:v>Доходы от платных услуг</c:v>
                </c:pt>
                <c:pt idx="4">
                  <c:v>Налоги на имущество</c:v>
                </c:pt>
                <c:pt idx="5">
                  <c:v>Акцизы</c:v>
                </c:pt>
                <c:pt idx="6">
                  <c:v>Налог на доходы физических лиц</c:v>
                </c:pt>
              </c:strCache>
            </c:strRef>
          </c:cat>
          <c:val>
            <c:numRef>
              <c:f>Лист1!$C$2:$C$8</c:f>
              <c:numCache>
                <c:formatCode>#,##0.0</c:formatCode>
                <c:ptCount val="7"/>
                <c:pt idx="0">
                  <c:v>200</c:v>
                </c:pt>
                <c:pt idx="1">
                  <c:v>10168</c:v>
                </c:pt>
                <c:pt idx="2">
                  <c:v>13752.5</c:v>
                </c:pt>
                <c:pt idx="3">
                  <c:v>18522</c:v>
                </c:pt>
                <c:pt idx="4">
                  <c:v>55470</c:v>
                </c:pt>
                <c:pt idx="5">
                  <c:v>6209</c:v>
                </c:pt>
                <c:pt idx="6">
                  <c:v>133493.9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FB-45F7-8299-3A40DD1DDA6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6"/>
        <c:gapDepth val="233"/>
        <c:shape val="cylinder"/>
        <c:axId val="188398208"/>
        <c:axId val="188420480"/>
        <c:axId val="0"/>
      </c:bar3DChart>
      <c:catAx>
        <c:axId val="1883982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98" b="1" baseline="0">
                <a:solidFill>
                  <a:schemeClr val="bg1"/>
                </a:solidFill>
                <a:latin typeface="Palatino Linotype" pitchFamily="18" charset="0"/>
              </a:defRPr>
            </a:pPr>
            <a:endParaRPr lang="ru-RU"/>
          </a:p>
        </c:txPr>
        <c:crossAx val="188420480"/>
        <c:crosses val="autoZero"/>
        <c:auto val="1"/>
        <c:lblAlgn val="ctr"/>
        <c:lblOffset val="100"/>
        <c:noMultiLvlLbl val="0"/>
      </c:catAx>
      <c:valAx>
        <c:axId val="188420480"/>
        <c:scaling>
          <c:orientation val="minMax"/>
          <c:max val="130000"/>
          <c:min val="500"/>
        </c:scaling>
        <c:delete val="1"/>
        <c:axPos val="b"/>
        <c:numFmt formatCode="#,##0.0" sourceLinked="1"/>
        <c:majorTickMark val="out"/>
        <c:minorTickMark val="none"/>
        <c:tickLblPos val="none"/>
        <c:crossAx val="188398208"/>
        <c:crosses val="autoZero"/>
        <c:crossBetween val="between"/>
        <c:majorUnit val="1000"/>
        <c:minorUnit val="1000"/>
      </c:valAx>
      <c:spPr>
        <a:noFill/>
        <a:ln w="25380">
          <a:noFill/>
        </a:ln>
      </c:spPr>
    </c:plotArea>
    <c:legend>
      <c:legendPos val="l"/>
      <c:layout>
        <c:manualLayout>
          <c:xMode val="edge"/>
          <c:yMode val="edge"/>
          <c:x val="0.63149883850725563"/>
          <c:y val="0.66746983073396815"/>
          <c:w val="0.29174868766404233"/>
          <c:h val="0.16587196507724583"/>
        </c:manualLayout>
      </c:layout>
      <c:overlay val="0"/>
      <c:txPr>
        <a:bodyPr/>
        <a:lstStyle/>
        <a:p>
          <a:pPr>
            <a:defRPr sz="1398" b="1">
              <a:solidFill>
                <a:schemeClr val="bg1"/>
              </a:solidFill>
              <a:latin typeface="Palatino Linotype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508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683151826105643E-2"/>
          <c:y val="0.25746654824232679"/>
          <c:w val="0.87605337239847592"/>
          <c:h val="0.44072697899202518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50800" cap="sq">
              <a:solidFill>
                <a:srgbClr val="7030A0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rgbClr val="7030A0"/>
              </a:solidFill>
              <a:ln w="50800" cap="sq">
                <a:solidFill>
                  <a:srgbClr val="7030A0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6.7050108748600581E-2"/>
                  <c:y val="8.46572603044106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CD7-4355-B10B-D125D2161486}"/>
                </c:ext>
              </c:extLst>
            </c:dLbl>
            <c:dLbl>
              <c:idx val="1"/>
              <c:layout>
                <c:manualLayout>
                  <c:x val="-4.3994844589917356E-2"/>
                  <c:y val="9.87668036884790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CD7-4355-B10B-D125D2161486}"/>
                </c:ext>
              </c:extLst>
            </c:dLbl>
            <c:dLbl>
              <c:idx val="2"/>
              <c:layout>
                <c:manualLayout>
                  <c:x val="-4.7386561749549201E-2"/>
                  <c:y val="9.17120319964448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CD7-4355-B10B-D125D2161486}"/>
                </c:ext>
              </c:extLst>
            </c:dLbl>
            <c:dLbl>
              <c:idx val="3"/>
              <c:layout>
                <c:manualLayout>
                  <c:x val="-5.0778278909181032E-2"/>
                  <c:y val="9.87668036884791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CD7-4355-B10B-D125D2161486}"/>
                </c:ext>
              </c:extLst>
            </c:dLbl>
            <c:dLbl>
              <c:idx val="4"/>
              <c:layout>
                <c:manualLayout>
                  <c:x val="-5.4459627349097976E-2"/>
                  <c:y val="8.46572603044106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CD7-4355-B10B-D125D21614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209254</c:v>
                </c:pt>
                <c:pt idx="1">
                  <c:v>233523.9</c:v>
                </c:pt>
                <c:pt idx="2">
                  <c:v>237815.4</c:v>
                </c:pt>
                <c:pt idx="3">
                  <c:v>234003.6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CD7-4355-B10B-D125D216148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4209280"/>
        <c:axId val="194210816"/>
      </c:lineChart>
      <c:catAx>
        <c:axId val="194209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chemeClr val="bg1"/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ru-RU"/>
          </a:p>
        </c:txPr>
        <c:crossAx val="194210816"/>
        <c:crosses val="autoZero"/>
        <c:auto val="0"/>
        <c:lblAlgn val="ctr"/>
        <c:lblOffset val="0"/>
        <c:tickLblSkip val="1"/>
        <c:noMultiLvlLbl val="0"/>
      </c:catAx>
      <c:valAx>
        <c:axId val="194210816"/>
        <c:scaling>
          <c:orientation val="minMax"/>
          <c:min val="150000"/>
        </c:scaling>
        <c:delete val="1"/>
        <c:axPos val="l"/>
        <c:numFmt formatCode="#,##0.0" sourceLinked="1"/>
        <c:majorTickMark val="out"/>
        <c:minorTickMark val="none"/>
        <c:tickLblPos val="nextTo"/>
        <c:crossAx val="194209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970006117528516E-2"/>
          <c:y val="2.9085020645854172E-2"/>
          <c:w val="0.94958403055165708"/>
          <c:h val="0.7945772229011591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0500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57150">
                <a:solidFill>
                  <a:schemeClr val="accent1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3.1144587665703875E-2"/>
                  <c:y val="-6.69945816205606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C38-49FC-A6B4-344DF4539013}"/>
                </c:ext>
              </c:extLst>
            </c:dLbl>
            <c:dLbl>
              <c:idx val="1"/>
              <c:layout>
                <c:manualLayout>
                  <c:x val="-5.9257571808260634E-2"/>
                  <c:y val="-4.88912084703766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38-49FC-A6B4-344DF4539013}"/>
                </c:ext>
              </c:extLst>
            </c:dLbl>
            <c:dLbl>
              <c:idx val="2"/>
              <c:layout>
                <c:manualLayout>
                  <c:x val="-4.7386561749549284E-2"/>
                  <c:y val="-5.18443687135537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C38-49FC-A6B4-344DF4539013}"/>
                </c:ext>
              </c:extLst>
            </c:dLbl>
            <c:dLbl>
              <c:idx val="3"/>
              <c:layout>
                <c:manualLayout>
                  <c:x val="-4.2139246305554524E-2"/>
                  <c:y val="7.00555235464792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38-49FC-A6B4-344DF4539013}"/>
                </c:ext>
              </c:extLst>
            </c:dLbl>
            <c:dLbl>
              <c:idx val="4"/>
              <c:layout>
                <c:manualLayout>
                  <c:x val="-8.3256324974029294E-2"/>
                  <c:y val="3.54379229181253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C38-49FC-A6B4-344DF453901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92274</c:v>
                </c:pt>
                <c:pt idx="1">
                  <c:v>96438.6</c:v>
                </c:pt>
                <c:pt idx="2">
                  <c:v>92848.3</c:v>
                </c:pt>
                <c:pt idx="3">
                  <c:v>82787.8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C38-49FC-A6B4-344DF453901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0800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50800">
                <a:solidFill>
                  <a:schemeClr val="accent2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5.11156377023404E-2"/>
                  <c:y val="6.56257831817136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C38-49FC-A6B4-344DF4539013}"/>
                </c:ext>
              </c:extLst>
            </c:dLbl>
            <c:dLbl>
              <c:idx val="1"/>
              <c:layout>
                <c:manualLayout>
                  <c:x val="-4.3112210220973474E-2"/>
                  <c:y val="4.92193373862851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C38-49FC-A6B4-344DF4539013}"/>
                </c:ext>
              </c:extLst>
            </c:dLbl>
            <c:dLbl>
              <c:idx val="2"/>
              <c:layout>
                <c:manualLayout>
                  <c:x val="-4.6028040906205575E-2"/>
                  <c:y val="6.56257831817136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C38-49FC-A6B4-344DF4539013}"/>
                </c:ext>
              </c:extLst>
            </c:dLbl>
            <c:dLbl>
              <c:idx val="3"/>
              <c:layout>
                <c:manualLayout>
                  <c:x val="-4.1672377812930962E-2"/>
                  <c:y val="-7.79306175282850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C38-49FC-A6B4-344DF4539013}"/>
                </c:ext>
              </c:extLst>
            </c:dLbl>
            <c:dLbl>
              <c:idx val="4"/>
              <c:layout>
                <c:manualLayout>
                  <c:x val="-8.9176076878434388E-2"/>
                  <c:y val="-5.33209488351423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C38-49FC-A6B4-344DF453901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Лист1!$C$2:$C$5</c:f>
              <c:numCache>
                <c:formatCode>#,##0.00</c:formatCode>
                <c:ptCount val="4"/>
                <c:pt idx="0">
                  <c:v>78534.399999999994</c:v>
                </c:pt>
                <c:pt idx="1">
                  <c:v>86337.4</c:v>
                </c:pt>
                <c:pt idx="2">
                  <c:v>92211.9</c:v>
                </c:pt>
                <c:pt idx="3">
                  <c:v>101301.4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C38-49FC-A6B4-344DF453901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0409</c:v>
                </c:pt>
              </c:strCache>
            </c:strRef>
          </c:tx>
          <c:spPr>
            <a:ln w="50800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50800">
                <a:solidFill>
                  <a:schemeClr val="accent3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1.8635059284249109E-2"/>
                  <c:y val="4.51177259374281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C38-49FC-A6B4-344DF4539013}"/>
                </c:ext>
              </c:extLst>
            </c:dLbl>
            <c:dLbl>
              <c:idx val="1"/>
              <c:layout>
                <c:manualLayout>
                  <c:x val="-4.8871539853143964E-2"/>
                  <c:y val="5.74225602839994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C38-49FC-A6B4-344DF4539013}"/>
                </c:ext>
              </c:extLst>
            </c:dLbl>
            <c:dLbl>
              <c:idx val="2"/>
              <c:layout>
                <c:manualLayout>
                  <c:x val="-4.4552042629016124E-2"/>
                  <c:y val="6.15241717328565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C38-49FC-A6B4-344DF4539013}"/>
                </c:ext>
              </c:extLst>
            </c:dLbl>
            <c:dLbl>
              <c:idx val="3"/>
              <c:layout>
                <c:manualLayout>
                  <c:x val="-4.1672377812930962E-2"/>
                  <c:y val="6.56257831817136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C38-49FC-A6B4-344DF4539013}"/>
                </c:ext>
              </c:extLst>
            </c:dLbl>
            <c:dLbl>
              <c:idx val="4"/>
              <c:layout>
                <c:manualLayout>
                  <c:x val="-4.1672377812930858E-2"/>
                  <c:y val="7.3829006079427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C38-49FC-A6B4-344DF453901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3">
                        <a:lumMod val="75000"/>
                      </a:schemeClr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Лист1!$D$2:$D$5</c:f>
              <c:numCache>
                <c:formatCode>#,##0.00</c:formatCode>
                <c:ptCount val="4"/>
                <c:pt idx="0">
                  <c:v>46954.400000000001</c:v>
                </c:pt>
                <c:pt idx="1">
                  <c:v>38626.6</c:v>
                </c:pt>
                <c:pt idx="2">
                  <c:v>45600</c:v>
                </c:pt>
                <c:pt idx="3">
                  <c:v>51821.9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2C38-49FC-A6B4-344DF453901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4159744"/>
        <c:axId val="194161280"/>
      </c:lineChart>
      <c:catAx>
        <c:axId val="194159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chemeClr val="bg1"/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ru-RU"/>
          </a:p>
        </c:txPr>
        <c:crossAx val="194161280"/>
        <c:crosses val="autoZero"/>
        <c:auto val="0"/>
        <c:lblAlgn val="ctr"/>
        <c:lblOffset val="10"/>
        <c:noMultiLvlLbl val="0"/>
      </c:catAx>
      <c:valAx>
        <c:axId val="194161280"/>
        <c:scaling>
          <c:orientation val="minMax"/>
          <c:max val="130000"/>
          <c:min val="20000"/>
        </c:scaling>
        <c:delete val="1"/>
        <c:axPos val="l"/>
        <c:numFmt formatCode="#,##0.0;[Red]#,##0.0" sourceLinked="0"/>
        <c:majorTickMark val="out"/>
        <c:minorTickMark val="none"/>
        <c:tickLblPos val="nextTo"/>
        <c:crossAx val="194159744"/>
        <c:crosses val="autoZero"/>
        <c:crossBetween val="between"/>
        <c:majorUnit val="5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858143823054588E-3"/>
          <c:y val="0.40214928666453065"/>
          <c:w val="0.90446398330322186"/>
          <c:h val="0.5694773228205481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explosion val="1"/>
          <c:dPt>
            <c:idx val="1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D8CE-456D-B1C5-118784236EF0}"/>
              </c:ext>
            </c:extLst>
          </c:dPt>
          <c:dLbls>
            <c:dLbl>
              <c:idx val="0"/>
              <c:layout>
                <c:manualLayout>
                  <c:x val="9.7602802704553085E-2"/>
                  <c:y val="9.2180424776522094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  <a:latin typeface="Palatino Linotype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CE-456D-B1C5-118784236EF0}"/>
                </c:ext>
              </c:extLst>
            </c:dLbl>
            <c:dLbl>
              <c:idx val="1"/>
              <c:layout>
                <c:manualLayout>
                  <c:x val="-0.14291866414809759"/>
                  <c:y val="-7.2427649426818924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  <a:latin typeface="Palatino Linotype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CE-456D-B1C5-118784236E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Palatino Linotype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собственные средства бюджета 
(в т.ч. дотация на выравнивание бюджетной обеспеченности)</c:v>
                </c:pt>
                <c:pt idx="1">
                  <c:v>межбюджетные трансферты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279769.90000000002</c:v>
                </c:pt>
                <c:pt idx="1">
                  <c:v>61628.1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CE-456D-B1C5-118784236EF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400" baseline="0">
                <a:solidFill>
                  <a:schemeClr val="bg1"/>
                </a:solidFill>
                <a:latin typeface="Palatino Linotype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aseline="0">
                <a:solidFill>
                  <a:schemeClr val="bg1"/>
                </a:solidFill>
                <a:latin typeface="Palatino Linotype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6.6230473263803699E-2"/>
          <c:y val="8.2785763637224549E-2"/>
          <c:w val="0.90152107764912481"/>
          <c:h val="0.25510608209472441"/>
        </c:manualLayout>
      </c:layout>
      <c:overlay val="0"/>
      <c:txPr>
        <a:bodyPr/>
        <a:lstStyle/>
        <a:p>
          <a:pPr>
            <a:defRPr sz="1400" baseline="0">
              <a:latin typeface="Palatino Linotype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12236834737821"/>
          <c:y val="0"/>
          <c:w val="0.70324967104342473"/>
          <c:h val="0.9376662280578963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0.25595472912727135"/>
                  <c:y val="9.8714677995838232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  <a:latin typeface="Palatino Linotype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55B-4B5E-BCC5-AA59856B393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5B-4B5E-BCC5-AA59856B39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Palatino Linotype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собственные средства бюджета</c:v>
                </c:pt>
                <c:pt idx="1">
                  <c:v>межбюджетные трансферты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271970.09999999998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5B-4B5E-BCC5-AA59856B393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84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>
                <a:solidFill>
                  <a:schemeClr val="bg1"/>
                </a:solidFill>
              </a:rPr>
              <a:t>      </a:t>
            </a:r>
            <a:r>
              <a:rPr lang="ru-RU" dirty="0" smtClean="0">
                <a:solidFill>
                  <a:schemeClr val="bg1"/>
                </a:solidFill>
                <a:latin typeface="Palatino Linotype" pitchFamily="18" charset="0"/>
              </a:rPr>
              <a:t>Жилищно-коммунальное</a:t>
            </a:r>
          </a:p>
          <a:p>
            <a:pPr>
              <a:defRPr sz="1084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>
                <a:solidFill>
                  <a:schemeClr val="bg1"/>
                </a:solidFill>
                <a:latin typeface="Palatino Linotype" pitchFamily="18" charset="0"/>
              </a:rPr>
              <a:t>     хозяйство</a:t>
            </a:r>
            <a:endParaRPr lang="ru-RU" dirty="0">
              <a:solidFill>
                <a:schemeClr val="bg1"/>
              </a:solidFill>
              <a:latin typeface="Palatino Linotype" pitchFamily="18" charset="0"/>
            </a:endParaRPr>
          </a:p>
        </c:rich>
      </c:tx>
      <c:layout>
        <c:manualLayout>
          <c:xMode val="edge"/>
          <c:yMode val="edge"/>
          <c:x val="0.21334260800651236"/>
          <c:y val="5.4261264053187638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rgbClr val="676A55">
            <a:lumMod val="40000"/>
            <a:lumOff val="60000"/>
          </a:srgbClr>
        </a:solidFill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5475172661824022"/>
          <c:y val="0.23428253806479118"/>
          <c:w val="0.82520614971131145"/>
          <c:h val="0.6271727305379748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C2BD-4619-A2BE-9B175F610238}"/>
              </c:ext>
            </c:extLst>
          </c:dPt>
          <c:dPt>
            <c:idx val="1"/>
            <c:invertIfNegative val="0"/>
            <c:bubble3D val="0"/>
            <c:spPr>
              <a:solidFill>
                <a:srgbClr val="FFCC29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C2BD-4619-A2BE-9B175F610238}"/>
              </c:ext>
            </c:extLst>
          </c:dPt>
          <c:dLbls>
            <c:dLbl>
              <c:idx val="0"/>
              <c:layout>
                <c:manualLayout>
                  <c:x val="1.7291666218007942E-2"/>
                  <c:y val="-1.3080546341002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2BD-4619-A2BE-9B175F610238}"/>
                </c:ext>
              </c:extLst>
            </c:dLbl>
            <c:dLbl>
              <c:idx val="1"/>
              <c:layout>
                <c:manualLayout>
                  <c:x val="2.9674647049153766E-2"/>
                  <c:y val="-2.2212043584507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2BD-4619-A2BE-9B175F6102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42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г.*</c:v>
                </c:pt>
                <c:pt idx="1">
                  <c:v>2021 г.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92848.3</c:v>
                </c:pt>
                <c:pt idx="1">
                  <c:v>82787.8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BD-4619-A2BE-9B175F61023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90"/>
        <c:shape val="box"/>
        <c:axId val="195180800"/>
        <c:axId val="195182976"/>
        <c:axId val="0"/>
      </c:bar3DChart>
      <c:catAx>
        <c:axId val="195180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92" b="1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defRPr>
            </a:pPr>
            <a:endParaRPr lang="ru-RU"/>
          </a:p>
        </c:txPr>
        <c:crossAx val="195182976"/>
        <c:crosses val="autoZero"/>
        <c:auto val="1"/>
        <c:lblAlgn val="ctr"/>
        <c:lblOffset val="100"/>
        <c:tickMarkSkip val="100"/>
        <c:noMultiLvlLbl val="0"/>
      </c:catAx>
      <c:valAx>
        <c:axId val="195182976"/>
        <c:scaling>
          <c:orientation val="minMax"/>
          <c:max val="100000"/>
          <c:min val="1"/>
        </c:scaling>
        <c:delete val="1"/>
        <c:axPos val="l"/>
        <c:numFmt formatCode="#,##0.0" sourceLinked="1"/>
        <c:majorTickMark val="out"/>
        <c:minorTickMark val="none"/>
        <c:tickLblPos val="nextTo"/>
        <c:crossAx val="195180800"/>
        <c:crosses val="autoZero"/>
        <c:crossBetween val="between"/>
        <c:majorUnit val="500"/>
        <c:minorUnit val="100"/>
      </c:valAx>
      <c:spPr>
        <a:noFill/>
        <a:ln w="25372">
          <a:noFill/>
        </a:ln>
      </c:spPr>
    </c:plotArea>
    <c:plotVisOnly val="1"/>
    <c:dispBlanksAs val="gap"/>
    <c:showDLblsOverMax val="0"/>
  </c:chart>
  <c:txPr>
    <a:bodyPr/>
    <a:lstStyle/>
    <a:p>
      <a:pPr>
        <a:defRPr sz="1781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83">
                <a:latin typeface="Palatino Linotype" pitchFamily="18" charset="0"/>
                <a:cs typeface="Times New Roman" pitchFamily="18" charset="0"/>
              </a:defRPr>
            </a:pPr>
            <a:r>
              <a:rPr lang="ru-RU" dirty="0">
                <a:solidFill>
                  <a:schemeClr val="bg1"/>
                </a:solidFill>
              </a:rPr>
              <a:t>Культура</a:t>
            </a:r>
          </a:p>
        </c:rich>
      </c:tx>
      <c:layout>
        <c:manualLayout>
          <c:xMode val="edge"/>
          <c:yMode val="edge"/>
          <c:x val="0.30961473085552732"/>
          <c:y val="0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rgbClr val="676A55">
            <a:lumMod val="40000"/>
            <a:lumOff val="60000"/>
          </a:srgbClr>
        </a:solidFill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5237988585506712E-2"/>
          <c:y val="0.12562762325110022"/>
          <c:w val="0.95545747961269112"/>
          <c:h val="0.7287285825289443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Культура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1FC1-4DEE-8FC4-B5666D1615DA}"/>
              </c:ext>
            </c:extLst>
          </c:dPt>
          <c:dPt>
            <c:idx val="1"/>
            <c:invertIfNegative val="0"/>
            <c:bubble3D val="0"/>
            <c:spPr>
              <a:solidFill>
                <a:srgbClr val="FFCC29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1FC1-4DEE-8FC4-B5666D1615DA}"/>
              </c:ext>
            </c:extLst>
          </c:dPt>
          <c:dLbls>
            <c:dLbl>
              <c:idx val="0"/>
              <c:layout>
                <c:manualLayout>
                  <c:x val="1.5015617938432126E-2"/>
                  <c:y val="-0.335547315926226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C1-4DEE-8FC4-B5666D1615DA}"/>
                </c:ext>
              </c:extLst>
            </c:dLbl>
            <c:dLbl>
              <c:idx val="1"/>
              <c:layout>
                <c:manualLayout>
                  <c:x val="3.0056032603696312E-2"/>
                  <c:y val="-0.36197629136793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49960605200111"/>
                      <c:h val="0.126427298804804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FC1-4DEE-8FC4-B5666D1615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38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г.*</c:v>
                </c:pt>
                <c:pt idx="1">
                  <c:v>2021 г.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92211.9</c:v>
                </c:pt>
                <c:pt idx="1">
                  <c:v>101301.4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FC1-4DEE-8FC4-B5666D1615D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5280896"/>
        <c:axId val="195282432"/>
        <c:axId val="0"/>
      </c:bar3DChart>
      <c:catAx>
        <c:axId val="195280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92" b="1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defRPr>
            </a:pPr>
            <a:endParaRPr lang="ru-RU"/>
          </a:p>
        </c:txPr>
        <c:crossAx val="195282432"/>
        <c:crosses val="autoZero"/>
        <c:auto val="1"/>
        <c:lblAlgn val="ctr"/>
        <c:lblOffset val="100"/>
        <c:noMultiLvlLbl val="0"/>
      </c:catAx>
      <c:valAx>
        <c:axId val="195282432"/>
        <c:scaling>
          <c:orientation val="minMax"/>
          <c:max val="102000"/>
          <c:min val="1000"/>
        </c:scaling>
        <c:delete val="1"/>
        <c:axPos val="l"/>
        <c:numFmt formatCode="#,##0.0" sourceLinked="1"/>
        <c:majorTickMark val="out"/>
        <c:minorTickMark val="none"/>
        <c:tickLblPos val="nextTo"/>
        <c:crossAx val="195280896"/>
        <c:crosses val="autoZero"/>
        <c:crossBetween val="between"/>
      </c:valAx>
      <c:spPr>
        <a:noFill/>
        <a:ln w="25373">
          <a:noFill/>
        </a:ln>
      </c:spPr>
    </c:plotArea>
    <c:plotVisOnly val="1"/>
    <c:dispBlanksAs val="gap"/>
    <c:showDLblsOverMax val="0"/>
  </c:chart>
  <c:txPr>
    <a:bodyPr/>
    <a:lstStyle/>
    <a:p>
      <a:pPr>
        <a:defRPr sz="1769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086">
                <a:latin typeface="Palatino Linotype" pitchFamily="18" charset="0"/>
                <a:cs typeface="Times New Roman" pitchFamily="18" charset="0"/>
              </a:defRPr>
            </a:pPr>
            <a:r>
              <a:rPr lang="ru-RU" sz="1092" dirty="0" smtClean="0">
                <a:latin typeface="Palatino Linotype" pitchFamily="18" charset="0"/>
              </a:rPr>
              <a:t>         </a:t>
            </a:r>
            <a:r>
              <a:rPr lang="ru-RU" sz="1092" dirty="0" smtClean="0">
                <a:solidFill>
                  <a:schemeClr val="bg1"/>
                </a:solidFill>
                <a:latin typeface="Palatino Linotype" pitchFamily="18" charset="0"/>
              </a:rPr>
              <a:t>Национальная </a:t>
            </a:r>
            <a:r>
              <a:rPr lang="ru-RU" sz="1092" dirty="0">
                <a:solidFill>
                  <a:schemeClr val="bg1"/>
                </a:solidFill>
                <a:latin typeface="Palatino Linotype" pitchFamily="18" charset="0"/>
              </a:rPr>
              <a:t>экономика</a:t>
            </a:r>
          </a:p>
        </c:rich>
      </c:tx>
      <c:layout>
        <c:manualLayout>
          <c:xMode val="edge"/>
          <c:yMode val="edge"/>
          <c:x val="5.1778136963896493E-2"/>
          <c:y val="0.15894039735099355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rgbClr val="676A55">
            <a:lumMod val="40000"/>
            <a:lumOff val="60000"/>
          </a:srgbClr>
        </a:solidFill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1458825805998412E-2"/>
          <c:y val="0.31393700787401591"/>
          <c:w val="0.87079273436728588"/>
          <c:h val="0.5374996089065026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0E18-4C72-B3F1-E2E82FA10CA7}"/>
              </c:ext>
            </c:extLst>
          </c:dPt>
          <c:dPt>
            <c:idx val="1"/>
            <c:invertIfNegative val="0"/>
            <c:bubble3D val="0"/>
            <c:spPr>
              <a:solidFill>
                <a:srgbClr val="FFCC29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0E18-4C72-B3F1-E2E82FA10CA7}"/>
              </c:ext>
            </c:extLst>
          </c:dPt>
          <c:dLbls>
            <c:dLbl>
              <c:idx val="0"/>
              <c:layout>
                <c:manualLayout>
                  <c:x val="3.3268785864767079E-2"/>
                  <c:y val="-0.252489440475569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E18-4C72-B3F1-E2E82FA10CA7}"/>
                </c:ext>
              </c:extLst>
            </c:dLbl>
            <c:dLbl>
              <c:idx val="1"/>
              <c:layout>
                <c:manualLayout>
                  <c:x val="2.3837168075908882E-2"/>
                  <c:y val="-0.27823851488762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18-4C72-B3F1-E2E82FA10C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89" b="1">
                    <a:solidFill>
                      <a:schemeClr val="bg1"/>
                    </a:solidFill>
                    <a:latin typeface="Palatino Linotype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г.*</c:v>
                </c:pt>
                <c:pt idx="1">
                  <c:v>2021 г.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47168.3</c:v>
                </c:pt>
                <c:pt idx="1">
                  <c:v>55390.2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18-4C72-B3F1-E2E82FA10C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5361024"/>
        <c:axId val="195428352"/>
        <c:axId val="0"/>
      </c:bar3DChart>
      <c:catAx>
        <c:axId val="19536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89" b="1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defRPr>
            </a:pPr>
            <a:endParaRPr lang="ru-RU"/>
          </a:p>
        </c:txPr>
        <c:crossAx val="195428352"/>
        <c:crosses val="autoZero"/>
        <c:auto val="1"/>
        <c:lblAlgn val="ctr"/>
        <c:lblOffset val="100"/>
        <c:noMultiLvlLbl val="0"/>
      </c:catAx>
      <c:valAx>
        <c:axId val="195428352"/>
        <c:scaling>
          <c:orientation val="minMax"/>
          <c:max val="50000"/>
          <c:min val="20000"/>
        </c:scaling>
        <c:delete val="1"/>
        <c:axPos val="l"/>
        <c:numFmt formatCode="#,##0.0" sourceLinked="1"/>
        <c:majorTickMark val="out"/>
        <c:minorTickMark val="none"/>
        <c:tickLblPos val="nextTo"/>
        <c:crossAx val="195361024"/>
        <c:crosses val="autoZero"/>
        <c:crossBetween val="between"/>
      </c:valAx>
      <c:spPr>
        <a:noFill/>
        <a:ln w="25386">
          <a:noFill/>
        </a:ln>
      </c:spPr>
    </c:plotArea>
    <c:plotVisOnly val="1"/>
    <c:dispBlanksAs val="gap"/>
    <c:showDLblsOverMax val="0"/>
  </c:chart>
  <c:txPr>
    <a:bodyPr/>
    <a:lstStyle/>
    <a:p>
      <a:pPr>
        <a:defRPr sz="1783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716239111609682E-2"/>
          <c:y val="0"/>
          <c:w val="0.93983645161679363"/>
          <c:h val="0.8642719348688955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4.9450805826964034E-3"/>
                  <c:y val="3.1726145482129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F5D-4E1A-94AC-93E0851FF7FC}"/>
                </c:ext>
              </c:extLst>
            </c:dLbl>
            <c:dLbl>
              <c:idx val="1"/>
              <c:layout>
                <c:manualLayout>
                  <c:x val="1.0940169762146132E-2"/>
                  <c:y val="1.2910168943622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F5D-4E1A-94AC-93E0851FF7FC}"/>
                </c:ext>
              </c:extLst>
            </c:dLbl>
            <c:dLbl>
              <c:idx val="2"/>
              <c:layout>
                <c:manualLayout>
                  <c:x val="7.2103209649053831E-3"/>
                  <c:y val="-3.77727412708797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F5D-4E1A-94AC-93E0851FF7FC}"/>
                </c:ext>
              </c:extLst>
            </c:dLbl>
            <c:dLbl>
              <c:idx val="3"/>
              <c:layout>
                <c:manualLayout>
                  <c:x val="2.3010295974263714E-3"/>
                  <c:y val="-2.01015057936670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F5D-4E1A-94AC-93E0851FF7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  <a:latin typeface="Palatino Linotype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год*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133493.9</c:v>
                </c:pt>
                <c:pt idx="1">
                  <c:v>124296.4</c:v>
                </c:pt>
                <c:pt idx="2">
                  <c:v>131754.20000000001</c:v>
                </c:pt>
                <c:pt idx="3">
                  <c:v>139922.9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F5D-4E1A-94AC-93E0851FF7F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78988416"/>
        <c:axId val="78989952"/>
        <c:axId val="0"/>
      </c:bar3DChart>
      <c:catAx>
        <c:axId val="78988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  <a:latin typeface="Palatino Linotype" pitchFamily="18" charset="0"/>
              </a:defRPr>
            </a:pPr>
            <a:endParaRPr lang="ru-RU"/>
          </a:p>
        </c:txPr>
        <c:crossAx val="78989952"/>
        <c:crosses val="autoZero"/>
        <c:auto val="1"/>
        <c:lblAlgn val="ctr"/>
        <c:lblOffset val="100"/>
        <c:noMultiLvlLbl val="0"/>
      </c:catAx>
      <c:valAx>
        <c:axId val="78989952"/>
        <c:scaling>
          <c:orientation val="minMax"/>
          <c:max val="155000"/>
          <c:min val="100000"/>
        </c:scaling>
        <c:delete val="1"/>
        <c:axPos val="l"/>
        <c:numFmt formatCode="#,##0.0" sourceLinked="1"/>
        <c:majorTickMark val="out"/>
        <c:minorTickMark val="none"/>
        <c:tickLblPos val="nextTo"/>
        <c:crossAx val="78988416"/>
        <c:crosses val="autoZero"/>
        <c:crossBetween val="between"/>
        <c:majorUnit val="10000"/>
        <c:minorUnit val="3000"/>
      </c:valAx>
      <c:spPr>
        <a:noFill/>
        <a:ln w="24199">
          <a:noFill/>
        </a:ln>
      </c:spPr>
    </c:plotArea>
    <c:plotVisOnly val="1"/>
    <c:dispBlanksAs val="gap"/>
    <c:showDLblsOverMax val="0"/>
  </c:chart>
  <c:spPr>
    <a:effectLst>
      <a:softEdge rad="12700"/>
    </a:effectLst>
    <a:scene3d>
      <a:camera prst="orthographicFront"/>
      <a:lightRig rig="threePt" dir="t"/>
    </a:scene3d>
    <a:sp3d>
      <a:bevelT w="139700" prst="cross"/>
    </a:sp3d>
  </c:spPr>
  <c:txPr>
    <a:bodyPr/>
    <a:lstStyle/>
    <a:p>
      <a:pPr>
        <a:defRPr sz="1703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2708350121651457"/>
          <c:y val="0.1649640887755113"/>
        </c:manualLayout>
      </c:layout>
      <c:overlay val="0"/>
      <c:txPr>
        <a:bodyPr/>
        <a:lstStyle/>
        <a:p>
          <a:pPr>
            <a:defRPr sz="1075">
              <a:solidFill>
                <a:schemeClr val="bg1"/>
              </a:solidFill>
              <a:latin typeface="Palatino Linotype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rgbClr val="676A55">
            <a:lumMod val="40000"/>
            <a:lumOff val="60000"/>
          </a:srgbClr>
        </a:solidFill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609538715658672E-3"/>
          <c:y val="0.38686685656490183"/>
          <c:w val="0.99039046128434138"/>
          <c:h val="0.4663616047896942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D60A-4587-B241-7A9FDCE9CD73}"/>
              </c:ext>
            </c:extLst>
          </c:dPt>
          <c:dPt>
            <c:idx val="1"/>
            <c:invertIfNegative val="0"/>
            <c:bubble3D val="0"/>
            <c:spPr>
              <a:solidFill>
                <a:srgbClr val="FFCC29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D60A-4587-B241-7A9FDCE9CD73}"/>
              </c:ext>
            </c:extLst>
          </c:dPt>
          <c:dLbls>
            <c:dLbl>
              <c:idx val="0"/>
              <c:layout>
                <c:manualLayout>
                  <c:x val="-1.4414308073488046E-2"/>
                  <c:y val="-2.6511992501490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60A-4587-B241-7A9FDCE9CD73}"/>
                </c:ext>
              </c:extLst>
            </c:dLbl>
            <c:dLbl>
              <c:idx val="1"/>
              <c:layout>
                <c:manualLayout>
                  <c:x val="2.775870372619315E-2"/>
                  <c:y val="-2.38096480689562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60A-4587-B241-7A9FDCE9CD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75" b="1">
                    <a:solidFill>
                      <a:schemeClr val="bg1"/>
                    </a:solidFill>
                    <a:latin typeface="Palatino Linotype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г.*</c:v>
                </c:pt>
                <c:pt idx="1">
                  <c:v>2021 г.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13413.8</c:v>
                </c:pt>
                <c:pt idx="1">
                  <c:v>13837.6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0A-4587-B241-7A9FDCE9CD7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5339008"/>
        <c:axId val="195340544"/>
        <c:axId val="0"/>
      </c:bar3DChart>
      <c:catAx>
        <c:axId val="195339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75" b="1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defRPr>
            </a:pPr>
            <a:endParaRPr lang="ru-RU"/>
          </a:p>
        </c:txPr>
        <c:crossAx val="195340544"/>
        <c:crosses val="autoZero"/>
        <c:auto val="1"/>
        <c:lblAlgn val="ctr"/>
        <c:lblOffset val="100"/>
        <c:noMultiLvlLbl val="0"/>
      </c:catAx>
      <c:valAx>
        <c:axId val="195340544"/>
        <c:scaling>
          <c:orientation val="minMax"/>
          <c:max val="14000"/>
          <c:min val="10000"/>
        </c:scaling>
        <c:delete val="1"/>
        <c:axPos val="l"/>
        <c:numFmt formatCode="#,##0.0" sourceLinked="1"/>
        <c:majorTickMark val="out"/>
        <c:minorTickMark val="none"/>
        <c:tickLblPos val="nextTo"/>
        <c:crossAx val="1953390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T/>
    </a:sp3d>
  </c:spPr>
  <c:txPr>
    <a:bodyPr/>
    <a:lstStyle/>
    <a:p>
      <a:pPr>
        <a:defRPr sz="176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83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dirty="0">
                <a:solidFill>
                  <a:schemeClr val="bg1"/>
                </a:solidFill>
                <a:latin typeface="Palatino Linotype" pitchFamily="18" charset="0"/>
              </a:rPr>
              <a:t>Образование (Молодежная </a:t>
            </a:r>
            <a:r>
              <a:rPr lang="ru-RU" dirty="0" smtClean="0">
                <a:solidFill>
                  <a:schemeClr val="bg1"/>
                </a:solidFill>
                <a:latin typeface="Palatino Linotype" pitchFamily="18" charset="0"/>
              </a:rPr>
              <a:t>политика)</a:t>
            </a:r>
            <a:endParaRPr lang="ru-RU" dirty="0">
              <a:solidFill>
                <a:schemeClr val="bg1"/>
              </a:solidFill>
              <a:latin typeface="Palatino Linotype" pitchFamily="18" charset="0"/>
            </a:endParaRPr>
          </a:p>
        </c:rich>
      </c:tx>
      <c:layout>
        <c:manualLayout>
          <c:xMode val="edge"/>
          <c:yMode val="edge"/>
          <c:x val="5.1848864283247947E-2"/>
          <c:y val="0.11920529801324507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rgbClr val="676A55">
            <a:lumMod val="40000"/>
            <a:lumOff val="60000"/>
          </a:srgbClr>
        </a:solidFill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8821623878981344E-2"/>
          <c:y val="0.2539698597277989"/>
          <c:w val="0.76309818770588966"/>
          <c:h val="0.5172274078322989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 (Молодежная политика и оздоровление детей)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8D68-4568-BCF0-2B2777EF57D6}"/>
              </c:ext>
            </c:extLst>
          </c:dPt>
          <c:dPt>
            <c:idx val="1"/>
            <c:invertIfNegative val="0"/>
            <c:bubble3D val="0"/>
            <c:spPr>
              <a:solidFill>
                <a:srgbClr val="FFCC29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8D68-4568-BCF0-2B2777EF57D6}"/>
              </c:ext>
            </c:extLst>
          </c:dPt>
          <c:dLbls>
            <c:dLbl>
              <c:idx val="0"/>
              <c:layout>
                <c:manualLayout>
                  <c:x val="3.7036777811995511E-3"/>
                  <c:y val="-0.24952547322313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D68-4568-BCF0-2B2777EF57D6}"/>
                </c:ext>
              </c:extLst>
            </c:dLbl>
            <c:dLbl>
              <c:idx val="1"/>
              <c:layout>
                <c:manualLayout>
                  <c:x val="5.2953843426001099E-3"/>
                  <c:y val="-0.251748448662460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D68-4568-BCF0-2B2777EF57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42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г.*</c:v>
                </c:pt>
                <c:pt idx="1">
                  <c:v>2021 г.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13126.8</c:v>
                </c:pt>
                <c:pt idx="1">
                  <c:v>13224.9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68-4568-BCF0-2B2777EF57D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5599360"/>
        <c:axId val="195601152"/>
        <c:axId val="0"/>
      </c:bar3DChart>
      <c:catAx>
        <c:axId val="195599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92" b="1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defRPr>
            </a:pPr>
            <a:endParaRPr lang="ru-RU"/>
          </a:p>
        </c:txPr>
        <c:crossAx val="195601152"/>
        <c:crosses val="autoZero"/>
        <c:auto val="1"/>
        <c:lblAlgn val="ctr"/>
        <c:lblOffset val="100"/>
        <c:noMultiLvlLbl val="0"/>
      </c:catAx>
      <c:valAx>
        <c:axId val="195601152"/>
        <c:scaling>
          <c:orientation val="minMax"/>
          <c:max val="13500"/>
          <c:min val="10000"/>
        </c:scaling>
        <c:delete val="1"/>
        <c:axPos val="l"/>
        <c:numFmt formatCode="#,##0.0" sourceLinked="1"/>
        <c:majorTickMark val="out"/>
        <c:minorTickMark val="none"/>
        <c:tickLblPos val="nextTo"/>
        <c:crossAx val="195599360"/>
        <c:crosses val="autoZero"/>
        <c:crossBetween val="between"/>
      </c:valAx>
      <c:spPr>
        <a:noFill/>
        <a:ln w="25364">
          <a:noFill/>
        </a:ln>
      </c:spPr>
    </c:plotArea>
    <c:plotVisOnly val="1"/>
    <c:dispBlanksAs val="gap"/>
    <c:showDLblsOverMax val="0"/>
  </c:chart>
  <c:txPr>
    <a:bodyPr/>
    <a:lstStyle/>
    <a:p>
      <a:pPr>
        <a:defRPr sz="1774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92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dirty="0">
                <a:solidFill>
                  <a:schemeClr val="bg1"/>
                </a:solidFill>
                <a:latin typeface="Palatino Linotype" pitchFamily="18" charset="0"/>
              </a:rPr>
              <a:t>Физическая культура и спорт</a:t>
            </a:r>
          </a:p>
        </c:rich>
      </c:tx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rgbClr val="676A55">
            <a:lumMod val="40000"/>
            <a:lumOff val="60000"/>
          </a:srgbClr>
        </a:solidFill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>
          <a:noFill/>
        </a:ln>
      </c:spPr>
    </c:backWall>
    <c:plotArea>
      <c:layout>
        <c:manualLayout>
          <c:layoutTarget val="inner"/>
          <c:xMode val="edge"/>
          <c:yMode val="edge"/>
          <c:x val="7.2498020620350739E-2"/>
          <c:y val="0.24803745905540481"/>
          <c:w val="0.90362239526689003"/>
          <c:h val="0.4575219071082618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AB3D-4716-9460-C77A74072728}"/>
              </c:ext>
            </c:extLst>
          </c:dPt>
          <c:dPt>
            <c:idx val="1"/>
            <c:invertIfNegative val="0"/>
            <c:bubble3D val="0"/>
            <c:spPr>
              <a:solidFill>
                <a:srgbClr val="FFCC29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AB3D-4716-9460-C77A74072728}"/>
              </c:ext>
            </c:extLst>
          </c:dPt>
          <c:dLbls>
            <c:dLbl>
              <c:idx val="0"/>
              <c:layout>
                <c:manualLayout>
                  <c:x val="9.1633930384909766E-3"/>
                  <c:y val="-0.207108472829578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B3D-4716-9460-C77A74072728}"/>
                </c:ext>
              </c:extLst>
            </c:dLbl>
            <c:dLbl>
              <c:idx val="1"/>
              <c:layout>
                <c:manualLayout>
                  <c:x val="2.7166659416191761E-2"/>
                  <c:y val="-0.198219435034575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3D-4716-9460-C77A740727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42" b="1">
                    <a:solidFill>
                      <a:schemeClr val="bg1"/>
                    </a:solidFill>
                    <a:latin typeface="Palatino Linotype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г.*</c:v>
                </c:pt>
                <c:pt idx="1">
                  <c:v>2021 г.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1441.6</c:v>
                </c:pt>
                <c:pt idx="1">
                  <c:v>1441.6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3D-4716-9460-C77A7407272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5946752"/>
        <c:axId val="195956736"/>
        <c:axId val="0"/>
      </c:bar3DChart>
      <c:catAx>
        <c:axId val="195946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92" b="1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defRPr>
            </a:pPr>
            <a:endParaRPr lang="ru-RU"/>
          </a:p>
        </c:txPr>
        <c:crossAx val="195956736"/>
        <c:crosses val="autoZero"/>
        <c:auto val="1"/>
        <c:lblAlgn val="ctr"/>
        <c:lblOffset val="100"/>
        <c:noMultiLvlLbl val="0"/>
      </c:catAx>
      <c:valAx>
        <c:axId val="195956736"/>
        <c:scaling>
          <c:orientation val="minMax"/>
          <c:max val="2200"/>
          <c:min val="1"/>
        </c:scaling>
        <c:delete val="1"/>
        <c:axPos val="l"/>
        <c:numFmt formatCode="#,##0.0" sourceLinked="1"/>
        <c:majorTickMark val="out"/>
        <c:minorTickMark val="none"/>
        <c:tickLblPos val="nextTo"/>
        <c:crossAx val="195946752"/>
        <c:crosses val="autoZero"/>
        <c:crossBetween val="between"/>
        <c:majorUnit val="200"/>
        <c:minorUnit val="40"/>
      </c:valAx>
      <c:spPr>
        <a:noFill/>
        <a:ln w="25372">
          <a:noFill/>
        </a:ln>
      </c:spPr>
    </c:plotArea>
    <c:plotVisOnly val="1"/>
    <c:dispBlanksAs val="gap"/>
    <c:showDLblsOverMax val="0"/>
  </c:chart>
  <c:txPr>
    <a:bodyPr/>
    <a:lstStyle/>
    <a:p>
      <a:pPr>
        <a:defRPr sz="1782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4790823121706564"/>
          <c:y val="0.11552346570397112"/>
        </c:manualLayout>
      </c:layout>
      <c:overlay val="0"/>
      <c:txPr>
        <a:bodyPr/>
        <a:lstStyle/>
        <a:p>
          <a:pPr>
            <a:defRPr sz="1075">
              <a:solidFill>
                <a:schemeClr val="bg1"/>
              </a:solidFill>
              <a:latin typeface="Palatino Linotype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rgbClr val="676A55">
            <a:lumMod val="40000"/>
            <a:lumOff val="60000"/>
          </a:srgbClr>
        </a:solidFill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887243744218608E-2"/>
          <c:y val="0.40315074334119783"/>
          <c:w val="0.89511323003575649"/>
          <c:h val="0.3848938287046261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Социальная политика (пенсионное обеспечение)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4E0E-4619-884A-65099B374555}"/>
              </c:ext>
            </c:extLst>
          </c:dPt>
          <c:dPt>
            <c:idx val="1"/>
            <c:invertIfNegative val="0"/>
            <c:bubble3D val="0"/>
            <c:spPr>
              <a:solidFill>
                <a:srgbClr val="FFCC29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4E0E-4619-884A-65099B374555}"/>
              </c:ext>
            </c:extLst>
          </c:dPt>
          <c:dLbls>
            <c:dLbl>
              <c:idx val="0"/>
              <c:layout>
                <c:manualLayout>
                  <c:x val="-9.428401314333994E-3"/>
                  <c:y val="-0.196862901162625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0E-4619-884A-65099B374555}"/>
                </c:ext>
              </c:extLst>
            </c:dLbl>
            <c:dLbl>
              <c:idx val="1"/>
              <c:layout>
                <c:manualLayout>
                  <c:x val="3.8432242459877537E-2"/>
                  <c:y val="-0.212073680320645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0E-4619-884A-65099B3745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75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г.*</c:v>
                </c:pt>
                <c:pt idx="1">
                  <c:v>2021 г.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2803</c:v>
                </c:pt>
                <c:pt idx="1">
                  <c:v>2833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0E-4619-884A-65099B37455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5994368"/>
        <c:axId val="195995904"/>
        <c:axId val="0"/>
      </c:bar3DChart>
      <c:catAx>
        <c:axId val="195994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84" b="1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defRPr>
            </a:pPr>
            <a:endParaRPr lang="ru-RU"/>
          </a:p>
        </c:txPr>
        <c:crossAx val="195995904"/>
        <c:crosses val="autoZero"/>
        <c:auto val="1"/>
        <c:lblAlgn val="ctr"/>
        <c:lblOffset val="100"/>
        <c:noMultiLvlLbl val="0"/>
      </c:catAx>
      <c:valAx>
        <c:axId val="195995904"/>
        <c:scaling>
          <c:orientation val="minMax"/>
          <c:max val="3000"/>
          <c:min val="1000"/>
        </c:scaling>
        <c:delete val="1"/>
        <c:axPos val="l"/>
        <c:numFmt formatCode="#,##0.0" sourceLinked="1"/>
        <c:majorTickMark val="out"/>
        <c:minorTickMark val="none"/>
        <c:tickLblPos val="nextTo"/>
        <c:crossAx val="1959943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76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93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defRPr>
            </a:pPr>
            <a:r>
              <a:rPr lang="ru-RU" dirty="0">
                <a:solidFill>
                  <a:schemeClr val="bg1"/>
                </a:solidFill>
                <a:latin typeface="Palatino Linotype" pitchFamily="18" charset="0"/>
              </a:rPr>
              <a:t>Национальная безопасность и </a:t>
            </a:r>
            <a:r>
              <a:rPr lang="ru-RU" dirty="0" smtClean="0">
                <a:solidFill>
                  <a:schemeClr val="bg1"/>
                </a:solidFill>
                <a:latin typeface="Palatino Linotype" pitchFamily="18" charset="0"/>
              </a:rPr>
              <a:t>правоохранительная деятельность</a:t>
            </a:r>
            <a:endParaRPr lang="ru-RU" dirty="0">
              <a:solidFill>
                <a:schemeClr val="bg1"/>
              </a:solidFill>
              <a:latin typeface="Palatino Linotype" pitchFamily="18" charset="0"/>
            </a:endParaRPr>
          </a:p>
        </c:rich>
      </c:tx>
      <c:layout>
        <c:manualLayout>
          <c:xMode val="edge"/>
          <c:yMode val="edge"/>
          <c:x val="0.1196229573470499"/>
          <c:y val="6.8817468438340204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rgbClr val="676A55">
            <a:lumMod val="40000"/>
            <a:lumOff val="60000"/>
          </a:srgbClr>
        </a:solidFill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7598222048869394E-2"/>
          <c:y val="0.36690412606782241"/>
          <c:w val="0.83590778706841262"/>
          <c:h val="0.4453650712513671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AA23-4728-8A49-3395B1D6BF97}"/>
              </c:ext>
            </c:extLst>
          </c:dPt>
          <c:dPt>
            <c:idx val="1"/>
            <c:invertIfNegative val="0"/>
            <c:bubble3D val="0"/>
            <c:spPr>
              <a:solidFill>
                <a:srgbClr val="FFCC29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AA23-4728-8A49-3395B1D6BF97}"/>
              </c:ext>
            </c:extLst>
          </c:dPt>
          <c:dLbls>
            <c:dLbl>
              <c:idx val="0"/>
              <c:layout>
                <c:manualLayout>
                  <c:x val="2.1626646514386942E-2"/>
                  <c:y val="-0.23574092119677428"/>
                </c:manualLayout>
              </c:layout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Palatino Linotype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A23-4728-8A49-3395B1D6BF97}"/>
                </c:ext>
              </c:extLst>
            </c:dLbl>
            <c:dLbl>
              <c:idx val="1"/>
              <c:layout>
                <c:manualLayout>
                  <c:x val="3.9830330806172459E-2"/>
                  <c:y val="-0.23704456969665225"/>
                </c:manualLayout>
              </c:layout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Palatino Linotype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23-4728-8A49-3395B1D6BF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г.*</c:v>
                </c:pt>
                <c:pt idx="1">
                  <c:v>2021 г.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8939.4</c:v>
                </c:pt>
                <c:pt idx="1">
                  <c:v>8939.4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23-4728-8A49-3395B1D6BF9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6121344"/>
        <c:axId val="196122880"/>
        <c:axId val="0"/>
      </c:bar3DChart>
      <c:catAx>
        <c:axId val="196121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93" b="1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defRPr>
            </a:pPr>
            <a:endParaRPr lang="ru-RU"/>
          </a:p>
        </c:txPr>
        <c:crossAx val="196122880"/>
        <c:crosses val="autoZero"/>
        <c:auto val="1"/>
        <c:lblAlgn val="ctr"/>
        <c:lblOffset val="100"/>
        <c:noMultiLvlLbl val="0"/>
      </c:catAx>
      <c:valAx>
        <c:axId val="196122880"/>
        <c:scaling>
          <c:orientation val="minMax"/>
          <c:max val="9000"/>
          <c:min val="7000"/>
        </c:scaling>
        <c:delete val="1"/>
        <c:axPos val="l"/>
        <c:numFmt formatCode="#,##0.0" sourceLinked="1"/>
        <c:majorTickMark val="out"/>
        <c:minorTickMark val="none"/>
        <c:tickLblPos val="nextTo"/>
        <c:crossAx val="196121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5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154003476838123"/>
          <c:y val="0.17929769351004518"/>
        </c:manualLayout>
      </c:layout>
      <c:overlay val="0"/>
      <c:txPr>
        <a:bodyPr/>
        <a:lstStyle/>
        <a:p>
          <a:pPr>
            <a:defRPr sz="1091">
              <a:solidFill>
                <a:schemeClr val="bg1"/>
              </a:solidFill>
              <a:latin typeface="Palatino Linotype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rgbClr val="676A55">
            <a:lumMod val="40000"/>
            <a:lumOff val="60000"/>
          </a:srgbClr>
        </a:solidFill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7619047619047623E-2"/>
          <c:y val="0.58432400978020604"/>
          <c:w val="0.90476190476190277"/>
          <c:h val="0.18540275505384596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Обслуживание государственного и муниципального долга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DA59-4363-9868-5907BB517449}"/>
              </c:ext>
            </c:extLst>
          </c:dPt>
          <c:dPt>
            <c:idx val="1"/>
            <c:invertIfNegative val="0"/>
            <c:bubble3D val="0"/>
            <c:spPr>
              <a:solidFill>
                <a:srgbClr val="FFCC29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DA59-4363-9868-5907BB517449}"/>
              </c:ext>
            </c:extLst>
          </c:dPt>
          <c:dLbls>
            <c:dLbl>
              <c:idx val="0"/>
              <c:layout>
                <c:manualLayout>
                  <c:x val="3.1390134529147982E-2"/>
                  <c:y val="-0.14397929056035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A59-4363-9868-5907BB517449}"/>
                </c:ext>
              </c:extLst>
            </c:dLbl>
            <c:dLbl>
              <c:idx val="1"/>
              <c:layout>
                <c:manualLayout>
                  <c:x val="1.7937219730941704E-2"/>
                  <c:y val="-0.14397929056035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59-4363-9868-5907BB5174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91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г.*</c:v>
                </c:pt>
                <c:pt idx="1">
                  <c:v>2021 г.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17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59-4363-9868-5907BB51744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6403200"/>
        <c:axId val="196404736"/>
        <c:axId val="0"/>
      </c:bar3DChart>
      <c:catAx>
        <c:axId val="196403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 b="1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defRPr>
            </a:pPr>
            <a:endParaRPr lang="ru-RU"/>
          </a:p>
        </c:txPr>
        <c:crossAx val="196404736"/>
        <c:crosses val="autoZero"/>
        <c:auto val="1"/>
        <c:lblAlgn val="ctr"/>
        <c:lblOffset val="100"/>
        <c:noMultiLvlLbl val="0"/>
      </c:catAx>
      <c:valAx>
        <c:axId val="19640473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96403200"/>
        <c:crosses val="autoZero"/>
        <c:crossBetween val="between"/>
      </c:valAx>
      <c:spPr>
        <a:noFill/>
        <a:ln w="25411">
          <a:noFill/>
        </a:ln>
      </c:spPr>
    </c:plotArea>
    <c:plotVisOnly val="1"/>
    <c:dispBlanksAs val="gap"/>
    <c:showDLblsOverMax val="0"/>
  </c:chart>
  <c:txPr>
    <a:bodyPr/>
    <a:lstStyle/>
    <a:p>
      <a:pPr>
        <a:defRPr sz="1792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30"/>
      <c:depthPercent val="5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8123687490283829E-2"/>
          <c:y val="0.13011863695920045"/>
          <c:w val="0.70830808220537667"/>
          <c:h val="0.686061791745361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explosion val="12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EC57-4419-9AAC-1841FA04AD2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C57-4419-9AAC-1841FA04AD25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EC57-4419-9AAC-1841FA04AD2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C57-4419-9AAC-1841FA04AD25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EC57-4419-9AAC-1841FA04AD2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EC57-4419-9AAC-1841FA04AD25}"/>
              </c:ext>
            </c:extLst>
          </c:dPt>
          <c:dPt>
            <c:idx val="6"/>
            <c:bubble3D val="0"/>
            <c:spPr>
              <a:solidFill>
                <a:schemeClr val="tx1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C57-4419-9AAC-1841FA04AD25}"/>
              </c:ext>
            </c:extLst>
          </c:dPt>
          <c:dPt>
            <c:idx val="7"/>
            <c:bubble3D val="0"/>
            <c:spPr>
              <a:solidFill>
                <a:srgbClr val="2DC8FF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EC57-4419-9AAC-1841FA04AD25}"/>
              </c:ext>
            </c:extLst>
          </c:dPt>
          <c:dPt>
            <c:idx val="8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EC57-4419-9AAC-1841FA04AD25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C57-4419-9AAC-1841FA04AD25}"/>
              </c:ext>
            </c:extLst>
          </c:dPt>
          <c:dPt>
            <c:idx val="10"/>
            <c:bubble3D val="0"/>
            <c:spPr>
              <a:solidFill>
                <a:srgbClr val="AD135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FCF9-4C72-90A1-E7329EA6B4E0}"/>
              </c:ext>
            </c:extLst>
          </c:dPt>
          <c:dLbls>
            <c:dLbl>
              <c:idx val="0"/>
              <c:layout>
                <c:manualLayout>
                  <c:x val="-6.990368561072173E-2"/>
                  <c:y val="0.10250527719142317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 smtClean="0"/>
                      <a:t>Непрограммные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расходы
21 662,9
</a:t>
                    </a:r>
                    <a:r>
                      <a:rPr lang="ru-RU" dirty="0" smtClean="0"/>
                      <a:t>7,8%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C57-4419-9AAC-1841FA04AD25}"/>
                </c:ext>
              </c:extLst>
            </c:dLbl>
            <c:dLbl>
              <c:idx val="1"/>
              <c:layout>
                <c:manualLayout>
                  <c:x val="-0.18928388240264274"/>
                  <c:y val="1.717430702144189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57-4419-9AAC-1841FA04AD25}"/>
                </c:ext>
              </c:extLst>
            </c:dLbl>
            <c:dLbl>
              <c:idx val="2"/>
              <c:layout>
                <c:manualLayout>
                  <c:x val="1.3943014132726958E-2"/>
                  <c:y val="7.081765220531055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C57-4419-9AAC-1841FA04AD25}"/>
                </c:ext>
              </c:extLst>
            </c:dLbl>
            <c:dLbl>
              <c:idx val="3"/>
              <c:layout>
                <c:manualLayout>
                  <c:x val="0"/>
                  <c:y val="2.426619097729094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C57-4419-9AAC-1841FA04AD25}"/>
                </c:ext>
              </c:extLst>
            </c:dLbl>
            <c:dLbl>
              <c:idx val="4"/>
              <c:layout>
                <c:manualLayout>
                  <c:x val="6.8224156239048692E-2"/>
                  <c:y val="-7.108554208467397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C57-4419-9AAC-1841FA04AD25}"/>
                </c:ext>
              </c:extLst>
            </c:dLbl>
            <c:dLbl>
              <c:idx val="5"/>
              <c:layout>
                <c:manualLayout>
                  <c:x val="0.20818446146590044"/>
                  <c:y val="-1.647386401510943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C57-4419-9AAC-1841FA04AD25}"/>
                </c:ext>
              </c:extLst>
            </c:dLbl>
            <c:dLbl>
              <c:idx val="6"/>
              <c:layout>
                <c:manualLayout>
                  <c:x val="-9.8296163672980788E-2"/>
                  <c:y val="-0.1103396497611376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C57-4419-9AAC-1841FA04AD25}"/>
                </c:ext>
              </c:extLst>
            </c:dLbl>
            <c:dLbl>
              <c:idx val="7"/>
              <c:layout>
                <c:manualLayout>
                  <c:x val="-1.254871271945426E-2"/>
                  <c:y val="-0.3786466478312748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C57-4419-9AAC-1841FA04AD25}"/>
                </c:ext>
              </c:extLst>
            </c:dLbl>
            <c:dLbl>
              <c:idx val="8"/>
              <c:layout>
                <c:manualLayout>
                  <c:x val="5.2675499730801024E-2"/>
                  <c:y val="0.1068159093434062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C57-4419-9AAC-1841FA04AD25}"/>
                </c:ext>
              </c:extLst>
            </c:dLbl>
            <c:dLbl>
              <c:idx val="9"/>
              <c:layout>
                <c:manualLayout>
                  <c:x val="6.374065378903046E-2"/>
                  <c:y val="-0.1184878763470725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C57-4419-9AAC-1841FA04AD25}"/>
                </c:ext>
              </c:extLst>
            </c:dLbl>
            <c:dLbl>
              <c:idx val="10"/>
              <c:layout>
                <c:manualLayout>
                  <c:x val="-1.1282972483736081E-2"/>
                  <c:y val="0.13821762859682246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221016755331062"/>
                      <c:h val="0.211131955033482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FCF9-4C72-90A1-E7329EA6B4E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bg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Непрограммные расходы</c:v>
                </c:pt>
                <c:pt idx="1">
                  <c:v>Развитие и поддержка малого и среднего предпринимательства</c:v>
                </c:pt>
                <c:pt idx="2">
                  <c:v>Развитие жилищно-коммунального и дорожного хозяйства</c:v>
                </c:pt>
                <c:pt idx="3">
                  <c:v>Формирование комфортной городской среды на территории ЛГП</c:v>
                </c:pt>
                <c:pt idx="4">
                  <c:v>Молодежь ЛГП</c:v>
                </c:pt>
                <c:pt idx="5">
                  <c:v>Физическая культура </c:v>
                </c:pt>
                <c:pt idx="6">
                  <c:v>Развитие культуры</c:v>
                </c:pt>
                <c:pt idx="7">
                  <c:v>Муниципальная поддержка граждан, нуждающихся в улучшении жилищных условий, на приобретение (строительство) жилья</c:v>
                </c:pt>
                <c:pt idx="8">
                  <c:v>Развитие Заречного парка</c:v>
                </c:pt>
                <c:pt idx="9">
                  <c:v>Обеспечение безопасности на территории ЛГП</c:v>
                </c:pt>
                <c:pt idx="10">
                  <c:v>Обеспечение качественным жильем граждан на территории ЛГП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21662.9</c:v>
                </c:pt>
                <c:pt idx="1">
                  <c:v>486.7</c:v>
                </c:pt>
                <c:pt idx="2">
                  <c:v>125693.1</c:v>
                </c:pt>
                <c:pt idx="3">
                  <c:v>2080</c:v>
                </c:pt>
                <c:pt idx="4">
                  <c:v>13224.9</c:v>
                </c:pt>
                <c:pt idx="5">
                  <c:v>1441.6</c:v>
                </c:pt>
                <c:pt idx="6">
                  <c:v>98751.1</c:v>
                </c:pt>
                <c:pt idx="7">
                  <c:v>834.4</c:v>
                </c:pt>
                <c:pt idx="8">
                  <c:v>2550.1999999999998</c:v>
                </c:pt>
                <c:pt idx="9">
                  <c:v>8939.4</c:v>
                </c:pt>
                <c:pt idx="10">
                  <c:v>4105.6000000000004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C57-4419-9AAC-1841FA04AD25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632652831579336E-2"/>
          <c:y val="4.6481661888985094E-2"/>
          <c:w val="0.50482326365152919"/>
          <c:h val="0.7949313222300226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chemeClr val="tx1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0747-43EE-9638-281BA2AE23CC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0747-43EE-9638-281BA2AE23CC}"/>
              </c:ext>
            </c:extLst>
          </c:dPt>
          <c:dPt>
            <c:idx val="2"/>
            <c:bubble3D val="0"/>
            <c:spPr>
              <a:solidFill>
                <a:srgbClr val="AD135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0747-43EE-9638-281BA2AE23CC}"/>
              </c:ext>
            </c:extLst>
          </c:dPt>
          <c:dPt>
            <c:idx val="3"/>
            <c:bubble3D val="0"/>
            <c:spPr>
              <a:solidFill>
                <a:schemeClr val="accent4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0747-43EE-9638-281BA2AE23CC}"/>
              </c:ext>
            </c:extLst>
          </c:dPt>
          <c:dPt>
            <c:idx val="4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4-0747-43EE-9638-281BA2AE23CC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0747-43EE-9638-281BA2AE23CC}"/>
              </c:ext>
            </c:extLst>
          </c:dPt>
          <c:dPt>
            <c:idx val="6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6-0747-43EE-9638-281BA2AE23CC}"/>
              </c:ext>
            </c:extLst>
          </c:dPt>
          <c:dLbls>
            <c:dLbl>
              <c:idx val="0"/>
              <c:layout>
                <c:manualLayout>
                  <c:x val="8.5744908896033794E-3"/>
                  <c:y val="-3.070280410885715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47-43EE-9638-281BA2AE23CC}"/>
                </c:ext>
              </c:extLst>
            </c:dLbl>
            <c:dLbl>
              <c:idx val="6"/>
              <c:layout>
                <c:manualLayout>
                  <c:x val="-1.4290818149339051E-3"/>
                  <c:y val="-4.386114872693879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747-43EE-9638-281BA2AE23C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Palatino Linotype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Подпрограмма "Модернизация объектов коммунальной инфраструктуры"
(3 670,0 тыс. руб.)</c:v>
                </c:pt>
                <c:pt idx="1">
                  <c:v>Подпрограмма "Энергосбережение и повышение энергетической эффективности"
(21 330,0 тыс. руб.)</c:v>
                </c:pt>
                <c:pt idx="2">
                  <c:v>Подпрограмма "Содержание и ремонт объектов жилищного фонда" 
(9 196,5 тыс. руб.)</c:v>
                </c:pt>
                <c:pt idx="3">
                  <c:v>Подпрограмма "Благоустройство" 
(31 747,5 тыс. руб.)</c:v>
                </c:pt>
                <c:pt idx="4">
                  <c:v>Подпрограмма "Содержание и ремонт автомобильных дорог и искусственных сооружений" (46 421,9 тыс. руб.)</c:v>
                </c:pt>
                <c:pt idx="5">
                  <c:v>Подпрограмма "Повышение безопасности дорожного движения" (5 400,0 тыс. руб.)</c:v>
                </c:pt>
                <c:pt idx="6">
                  <c:v>Подпрограмма "Газификация жилищного фонда ЛГП" (7 927,2 тыс. руб.)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3670</c:v>
                </c:pt>
                <c:pt idx="1">
                  <c:v>21330</c:v>
                </c:pt>
                <c:pt idx="2">
                  <c:v>9196.5</c:v>
                </c:pt>
                <c:pt idx="3">
                  <c:v>31747.5</c:v>
                </c:pt>
                <c:pt idx="4">
                  <c:v>46421.9</c:v>
                </c:pt>
                <c:pt idx="5">
                  <c:v>5400</c:v>
                </c:pt>
                <c:pt idx="6">
                  <c:v>7927.2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747-43EE-9638-281BA2AE23C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 w="25395">
          <a:noFill/>
        </a:ln>
      </c:spPr>
    </c:plotArea>
    <c:legend>
      <c:legendPos val="r"/>
      <c:layout>
        <c:manualLayout>
          <c:xMode val="edge"/>
          <c:yMode val="edge"/>
          <c:x val="0.58779429098693858"/>
          <c:y val="4.8723138166015263E-2"/>
          <c:w val="0.40363121812345804"/>
          <c:h val="0.91458569444142013"/>
        </c:manualLayout>
      </c:layout>
      <c:overlay val="0"/>
      <c:txPr>
        <a:bodyPr/>
        <a:lstStyle/>
        <a:p>
          <a:pPr>
            <a:defRPr sz="1200">
              <a:solidFill>
                <a:schemeClr val="bg1"/>
              </a:solidFill>
              <a:latin typeface="Palatino Linotype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tx1">
            <a:lumMod val="6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3134030859316285E-2"/>
          <c:y val="2.9239287067380801E-5"/>
          <c:w val="0.60636036686614359"/>
          <c:h val="0.872537629918514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содержание проезжих частей улиц и Привокзальной площади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3">
                    <a:solidFill>
                      <a:schemeClr val="bg1"/>
                    </a:solidFill>
                    <a:latin typeface="Palatino Linotype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год*</c:v>
                </c:pt>
                <c:pt idx="1">
                  <c:v>2021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22400</c:v>
                </c:pt>
                <c:pt idx="1">
                  <c:v>23520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53-48D4-9464-89D1DAB76AF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капитальный ремонт и ремонт автомобильных дорог, искусственных сооружений, содержание и ремонт дворовых территорий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3">
                    <a:solidFill>
                      <a:schemeClr val="bg1"/>
                    </a:solidFill>
                    <a:latin typeface="Palatino Linotype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год*</c:v>
                </c:pt>
                <c:pt idx="1">
                  <c:v>2021 год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16300</c:v>
                </c:pt>
                <c:pt idx="1">
                  <c:v>22901.9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653-48D4-9464-89D1DAB76AF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год*</c:v>
                </c:pt>
                <c:pt idx="1">
                  <c:v>2021 год</c:v>
                </c:pt>
              </c:strCache>
            </c:strRef>
          </c:cat>
          <c:val>
            <c:numRef>
              <c:f>Лист1!$D$3:$D$3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2AF2-4962-A88A-016FB87CB90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196802816"/>
        <c:axId val="196935040"/>
        <c:axId val="0"/>
      </c:bar3DChart>
      <c:catAx>
        <c:axId val="196802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39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6935040"/>
        <c:crosses val="autoZero"/>
        <c:auto val="1"/>
        <c:lblAlgn val="ctr"/>
        <c:lblOffset val="100"/>
        <c:noMultiLvlLbl val="0"/>
      </c:catAx>
      <c:valAx>
        <c:axId val="19693504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96802816"/>
        <c:crosses val="autoZero"/>
        <c:crossBetween val="between"/>
      </c:valAx>
      <c:spPr>
        <a:noFill/>
        <a:ln w="25382">
          <a:noFill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59368160185337449"/>
          <c:y val="0.14078420634192113"/>
          <c:w val="0.40631839814662563"/>
          <c:h val="0.62260264275234578"/>
        </c:manualLayout>
      </c:layout>
      <c:overlay val="1"/>
      <c:txPr>
        <a:bodyPr/>
        <a:lstStyle/>
        <a:p>
          <a:pPr>
            <a:defRPr sz="1200">
              <a:solidFill>
                <a:schemeClr val="bg1"/>
              </a:solidFill>
              <a:latin typeface="Palatino Linotype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0"/>
      </a:pPr>
      <a:endParaRPr lang="ru-RU"/>
    </a:p>
  </c:txPr>
  <c:externalData r:id="rId1">
    <c:autoUpdate val="0"/>
  </c:externalData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tx1">
            <a:lumMod val="50000"/>
          </a:schemeClr>
        </a:solidFill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8.5422414303475233E-2"/>
          <c:y val="0.10669321171075939"/>
          <c:w val="0.84205807581285619"/>
          <c:h val="0.6019846655042302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0-0C10-4D6F-8903-91B89E08924D}"/>
              </c:ext>
            </c:extLst>
          </c:dPt>
          <c:dPt>
            <c:idx val="1"/>
            <c:invertIfNegative val="0"/>
            <c:bubble3D val="0"/>
            <c:spPr>
              <a:solidFill>
                <a:srgbClr val="FFCC29"/>
              </a:solidFill>
            </c:spPr>
            <c:extLst>
              <c:ext xmlns:c16="http://schemas.microsoft.com/office/drawing/2014/chart" uri="{C3380CC4-5D6E-409C-BE32-E72D297353CC}">
                <c16:uniqueId val="{00000001-0C10-4D6F-8903-91B89E08924D}"/>
              </c:ext>
            </c:extLst>
          </c:dPt>
          <c:dLbls>
            <c:dLbl>
              <c:idx val="0"/>
              <c:layout>
                <c:manualLayout>
                  <c:x val="2.3147238174175612E-2"/>
                  <c:y val="-4.6724446650651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C10-4D6F-8903-91B89E08924D}"/>
                </c:ext>
              </c:extLst>
            </c:dLbl>
            <c:dLbl>
              <c:idx val="1"/>
              <c:layout>
                <c:manualLayout>
                  <c:x val="2.8003501642398787E-2"/>
                  <c:y val="-3.5823268729320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C10-4D6F-8903-91B89E0892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Palatino Linotype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г.*</c:v>
                </c:pt>
                <c:pt idx="1">
                  <c:v>2021 г.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89695.5</c:v>
                </c:pt>
                <c:pt idx="1">
                  <c:v>98751.1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C10-4D6F-8903-91B89E0892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0925568"/>
        <c:axId val="200927104"/>
        <c:axId val="0"/>
      </c:bar3DChart>
      <c:catAx>
        <c:axId val="200925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78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0927104"/>
        <c:crosses val="autoZero"/>
        <c:auto val="1"/>
        <c:lblAlgn val="ctr"/>
        <c:lblOffset val="100"/>
        <c:noMultiLvlLbl val="0"/>
      </c:catAx>
      <c:valAx>
        <c:axId val="200927104"/>
        <c:scaling>
          <c:orientation val="minMax"/>
          <c:max val="120000"/>
          <c:min val="100"/>
        </c:scaling>
        <c:delete val="1"/>
        <c:axPos val="l"/>
        <c:numFmt formatCode="#,##0.0" sourceLinked="1"/>
        <c:majorTickMark val="out"/>
        <c:minorTickMark val="none"/>
        <c:tickLblPos val="nextTo"/>
        <c:crossAx val="200925568"/>
        <c:crosses val="autoZero"/>
        <c:crossBetween val="between"/>
        <c:majorUnit val="1000"/>
        <c:minorUnit val="50"/>
      </c:valAx>
      <c:spPr>
        <a:noFill/>
        <a:ln w="25360">
          <a:noFill/>
        </a:ln>
      </c:spPr>
    </c:plotArea>
    <c:plotVisOnly val="1"/>
    <c:dispBlanksAs val="gap"/>
    <c:showDLblsOverMax val="0"/>
  </c:chart>
  <c:txPr>
    <a:bodyPr/>
    <a:lstStyle/>
    <a:p>
      <a:pPr>
        <a:defRPr sz="1945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933888923584382E-2"/>
          <c:y val="5.786182777768668E-3"/>
          <c:w val="0.93983645161679363"/>
          <c:h val="0.7453180555166717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1">
                <a:lumMod val="6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6404647983595352E-2"/>
                  <c:y val="-1.1678832116788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63D-4DE0-AE54-12878E98BF7E}"/>
                </c:ext>
              </c:extLst>
            </c:dLbl>
            <c:dLbl>
              <c:idx val="1"/>
              <c:layout>
                <c:manualLayout>
                  <c:x val="1.367053998632946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3D-4DE0-AE54-12878E98BF7E}"/>
                </c:ext>
              </c:extLst>
            </c:dLbl>
            <c:dLbl>
              <c:idx val="2"/>
              <c:layout>
                <c:manualLayout>
                  <c:x val="1.3670539986329461E-2"/>
                  <c:y val="5.83941605839411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63D-4DE0-AE54-12878E98BF7E}"/>
                </c:ext>
              </c:extLst>
            </c:dLbl>
            <c:dLbl>
              <c:idx val="3"/>
              <c:layout>
                <c:manualLayout>
                  <c:x val="1.6404647983595352E-2"/>
                  <c:y val="1.16783723202482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3D-4DE0-AE54-12878E98BF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  <a:latin typeface="Palatino Linotype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год*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51850</c:v>
                </c:pt>
                <c:pt idx="1">
                  <c:v>54300</c:v>
                </c:pt>
                <c:pt idx="2">
                  <c:v>54560</c:v>
                </c:pt>
                <c:pt idx="3">
                  <c:v>54670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63D-4DE0-AE54-12878E98BF7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79018240"/>
        <c:axId val="79032320"/>
        <c:axId val="0"/>
      </c:bar3DChart>
      <c:catAx>
        <c:axId val="7901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  <a:latin typeface="Palatino Linotype" pitchFamily="18" charset="0"/>
              </a:defRPr>
            </a:pPr>
            <a:endParaRPr lang="ru-RU"/>
          </a:p>
        </c:txPr>
        <c:crossAx val="79032320"/>
        <c:crosses val="autoZero"/>
        <c:auto val="1"/>
        <c:lblAlgn val="ctr"/>
        <c:lblOffset val="100"/>
        <c:noMultiLvlLbl val="0"/>
      </c:catAx>
      <c:valAx>
        <c:axId val="79032320"/>
        <c:scaling>
          <c:orientation val="minMax"/>
          <c:max val="58000"/>
          <c:min val="45000"/>
        </c:scaling>
        <c:delete val="1"/>
        <c:axPos val="l"/>
        <c:numFmt formatCode="#,##0.0" sourceLinked="1"/>
        <c:majorTickMark val="out"/>
        <c:minorTickMark val="none"/>
        <c:tickLblPos val="nextTo"/>
        <c:crossAx val="79018240"/>
        <c:crosses val="autoZero"/>
        <c:crossBetween val="between"/>
      </c:valAx>
      <c:spPr>
        <a:noFill/>
        <a:ln w="25386">
          <a:noFill/>
        </a:ln>
      </c:spPr>
    </c:plotArea>
    <c:plotVisOnly val="1"/>
    <c:dispBlanksAs val="gap"/>
    <c:showDLblsOverMax val="0"/>
  </c:chart>
  <c:spPr>
    <a:effectLst>
      <a:softEdge rad="12700"/>
    </a:effectLst>
    <a:scene3d>
      <a:camera prst="orthographicFront"/>
      <a:lightRig rig="threePt" dir="t"/>
    </a:scene3d>
    <a:sp3d>
      <a:bevelT w="139700" prst="cross"/>
    </a:sp3d>
  </c:spPr>
  <c:txPr>
    <a:bodyPr/>
    <a:lstStyle/>
    <a:p>
      <a:pPr>
        <a:defRPr sz="1791"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906719957590481E-2"/>
          <c:y val="7.3195151040126791E-2"/>
          <c:w val="0.48496546752123471"/>
          <c:h val="0.795537255297790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C0B0-4BD3-A640-315501F7C2FD}"/>
              </c:ext>
            </c:extLst>
          </c:dPt>
          <c:dPt>
            <c:idx val="1"/>
            <c:bubble3D val="0"/>
            <c:spPr>
              <a:solidFill>
                <a:srgbClr val="FFCC29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C0B0-4BD3-A640-315501F7C2FD}"/>
              </c:ext>
            </c:extLst>
          </c:dPt>
          <c:dPt>
            <c:idx val="2"/>
            <c:bubble3D val="0"/>
            <c:spPr>
              <a:solidFill>
                <a:schemeClr val="bg2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C0B0-4BD3-A640-315501F7C2FD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C0B0-4BD3-A640-315501F7C2FD}"/>
              </c:ext>
            </c:extLst>
          </c:dPt>
          <c:dLbls>
            <c:dLbl>
              <c:idx val="0"/>
              <c:layout>
                <c:manualLayout>
                  <c:x val="4.5730618077884963E-2"/>
                  <c:y val="0.1327698161564196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0B0-4BD3-A640-315501F7C2FD}"/>
                </c:ext>
              </c:extLst>
            </c:dLbl>
            <c:dLbl>
              <c:idx val="1"/>
              <c:layout>
                <c:manualLayout>
                  <c:x val="-5.4305108967488393E-2"/>
                  <c:y val="-0.1192678009540715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0B0-4BD3-A640-315501F7C2FD}"/>
                </c:ext>
              </c:extLst>
            </c:dLbl>
            <c:dLbl>
              <c:idx val="2"/>
              <c:layout>
                <c:manualLayout>
                  <c:x val="-2.8581636298678098E-3"/>
                  <c:y val="-0.1282691444223041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0B0-4BD3-A640-315501F7C2FD}"/>
                </c:ext>
              </c:extLst>
            </c:dLbl>
            <c:dLbl>
              <c:idx val="3"/>
              <c:layout>
                <c:manualLayout>
                  <c:x val="5.7163272597356304E-2"/>
                  <c:y val="-0.1170174650870135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0B0-4BD3-A640-315501F7C2F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Palatino Linotype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Обеспечение деятельности муниципальных казенных учреждений культуры
96 012,8 тыс.руб.</c:v>
                </c:pt>
                <c:pt idx="1">
                  <c:v>Укрепление МТБ учреждений культуры городского поселения
1 039,8 тыс. руб.</c:v>
                </c:pt>
                <c:pt idx="2">
                  <c:v>Проведение мероприятий в сфере культуры (Культурно-массовых)
1 628,5 тыс. руб.</c:v>
                </c:pt>
                <c:pt idx="3">
                  <c:v>Развитие кадрового потенциала работников культуры
70,0 тыс. руб.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96012.800000000003</c:v>
                </c:pt>
                <c:pt idx="1">
                  <c:v>1039.8</c:v>
                </c:pt>
                <c:pt idx="2">
                  <c:v>1628.5</c:v>
                </c:pt>
                <c:pt idx="3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0B0-4BD3-A640-315501F7C2F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 w="25395">
          <a:noFill/>
        </a:ln>
      </c:spPr>
    </c:plotArea>
    <c:legend>
      <c:legendPos val="r"/>
      <c:layout>
        <c:manualLayout>
          <c:xMode val="edge"/>
          <c:yMode val="edge"/>
          <c:x val="0.57176071345608082"/>
          <c:y val="1.4989079848791307E-2"/>
          <c:w val="0.41966473422145018"/>
          <c:h val="0.73569147574365634"/>
        </c:manualLayout>
      </c:layout>
      <c:overlay val="0"/>
      <c:txPr>
        <a:bodyPr/>
        <a:lstStyle/>
        <a:p>
          <a:pPr>
            <a:defRPr sz="1200">
              <a:solidFill>
                <a:schemeClr val="bg1"/>
              </a:solidFill>
              <a:latin typeface="Palatino Linotype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4.3143276443091676E-2"/>
          <c:w val="0.99407411555008074"/>
          <c:h val="0.7923195027916974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  <a:latin typeface="Palatino Linotype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год*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6209</c:v>
                </c:pt>
                <c:pt idx="1">
                  <c:v>6594.9</c:v>
                </c:pt>
                <c:pt idx="2">
                  <c:v>6767.6</c:v>
                </c:pt>
                <c:pt idx="3">
                  <c:v>6767.6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BA-4D13-A2C1-4AC753DCBAD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79089024"/>
        <c:axId val="79090816"/>
        <c:axId val="0"/>
      </c:bar3DChart>
      <c:catAx>
        <c:axId val="79089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  <a:latin typeface="Palatino Linotype" pitchFamily="18" charset="0"/>
              </a:defRPr>
            </a:pPr>
            <a:endParaRPr lang="ru-RU"/>
          </a:p>
        </c:txPr>
        <c:crossAx val="79090816"/>
        <c:crosses val="autoZero"/>
        <c:auto val="1"/>
        <c:lblAlgn val="ctr"/>
        <c:lblOffset val="100"/>
        <c:noMultiLvlLbl val="0"/>
      </c:catAx>
      <c:valAx>
        <c:axId val="79090816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79089024"/>
        <c:crosses val="autoZero"/>
        <c:crossBetween val="between"/>
      </c:valAx>
      <c:spPr>
        <a:noFill/>
        <a:ln w="25410">
          <a:noFill/>
        </a:ln>
      </c:spPr>
    </c:plotArea>
    <c:plotVisOnly val="1"/>
    <c:dispBlanksAs val="gap"/>
    <c:showDLblsOverMax val="0"/>
  </c:chart>
  <c:spPr>
    <a:effectLst>
      <a:softEdge rad="12700"/>
    </a:effectLst>
    <a:scene3d>
      <a:camera prst="orthographicFront"/>
      <a:lightRig rig="threePt" dir="t"/>
    </a:scene3d>
    <a:sp3d>
      <a:bevelT w="139700" prst="cross"/>
    </a:sp3d>
  </c:spPr>
  <c:txPr>
    <a:bodyPr/>
    <a:lstStyle/>
    <a:p>
      <a:pPr>
        <a:defRPr sz="1807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7790901137358117E-2"/>
          <c:y val="7.5820453238634039E-2"/>
          <c:w val="0.93983645161679363"/>
          <c:h val="0.6626336350234812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Palatino Linotype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A24-42C6-ADDA-6BDED847A4C9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Palatino Linotype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A24-42C6-ADDA-6BDED847A4C9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Palatino Linotype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1A24-42C6-ADDA-6BDED847A4C9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Palatino Linotype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A24-42C6-ADDA-6BDED847A4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29" b="1">
                    <a:solidFill>
                      <a:schemeClr val="bg1"/>
                    </a:solidFill>
                    <a:latin typeface="Palatino Linotype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год*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3620</c:v>
                </c:pt>
                <c:pt idx="1">
                  <c:v>6420</c:v>
                </c:pt>
                <c:pt idx="2">
                  <c:v>6516</c:v>
                </c:pt>
                <c:pt idx="3">
                  <c:v>6620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65A-4E00-9727-31DEEE3C015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79386880"/>
        <c:axId val="79405056"/>
        <c:axId val="0"/>
      </c:bar3DChart>
      <c:catAx>
        <c:axId val="79386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  <a:latin typeface="Palatino Linotype" pitchFamily="18" charset="0"/>
              </a:defRPr>
            </a:pPr>
            <a:endParaRPr lang="ru-RU"/>
          </a:p>
        </c:txPr>
        <c:crossAx val="79405056"/>
        <c:crosses val="autoZero"/>
        <c:auto val="1"/>
        <c:lblAlgn val="ctr"/>
        <c:lblOffset val="100"/>
        <c:noMultiLvlLbl val="0"/>
      </c:catAx>
      <c:valAx>
        <c:axId val="79405056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79386880"/>
        <c:crosses val="autoZero"/>
        <c:crossBetween val="between"/>
      </c:valAx>
      <c:spPr>
        <a:noFill/>
        <a:ln w="15420">
          <a:noFill/>
        </a:ln>
      </c:spPr>
    </c:plotArea>
    <c:plotVisOnly val="1"/>
    <c:dispBlanksAs val="gap"/>
    <c:showDLblsOverMax val="0"/>
  </c:chart>
  <c:spPr>
    <a:effectLst>
      <a:softEdge rad="12700"/>
    </a:effectLst>
    <a:scene3d>
      <a:camera prst="orthographicFront"/>
      <a:lightRig rig="threePt" dir="t"/>
    </a:scene3d>
    <a:sp3d>
      <a:bevelT w="139700" prst="cross"/>
    </a:sp3d>
  </c:spPr>
  <c:txPr>
    <a:bodyPr/>
    <a:lstStyle/>
    <a:p>
      <a:pPr>
        <a:defRPr sz="1096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6928249915455605E-2"/>
          <c:y val="0"/>
          <c:w val="0.95307175008454714"/>
          <c:h val="0.8031610452420275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>
                <c:manualLayout>
                  <c:x val="6.0263231694094414E-3"/>
                  <c:y val="1.6666550015398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DA-42B9-9E88-D2BF1F241272}"/>
                </c:ext>
              </c:extLst>
            </c:dLbl>
            <c:dLbl>
              <c:idx val="2"/>
              <c:layout>
                <c:manualLayout>
                  <c:x val="9.0394847541141708E-3"/>
                  <c:y val="-1.1111033343598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0DA-42B9-9E88-D2BF1F241272}"/>
                </c:ext>
              </c:extLst>
            </c:dLbl>
            <c:dLbl>
              <c:idx val="3"/>
              <c:layout>
                <c:manualLayout>
                  <c:x val="1.2052646338818866E-2"/>
                  <c:y val="-1.1111033343598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0DA-42B9-9E88-D2BF1F2412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Palatino Linotype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год*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13752.5</c:v>
                </c:pt>
                <c:pt idx="1">
                  <c:v>13747.3</c:v>
                </c:pt>
                <c:pt idx="2">
                  <c:v>13766.3</c:v>
                </c:pt>
                <c:pt idx="3">
                  <c:v>13780.3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0DA-42B9-9E88-D2BF1F24127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34856704"/>
        <c:axId val="134858240"/>
        <c:axId val="0"/>
      </c:bar3DChart>
      <c:catAx>
        <c:axId val="134856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  <a:latin typeface="Palatino Linotype" pitchFamily="18" charset="0"/>
              </a:defRPr>
            </a:pPr>
            <a:endParaRPr lang="ru-RU"/>
          </a:p>
        </c:txPr>
        <c:crossAx val="134858240"/>
        <c:crosses val="autoZero"/>
        <c:auto val="1"/>
        <c:lblAlgn val="ctr"/>
        <c:lblOffset val="100"/>
        <c:noMultiLvlLbl val="0"/>
      </c:catAx>
      <c:valAx>
        <c:axId val="134858240"/>
        <c:scaling>
          <c:orientation val="minMax"/>
          <c:max val="14000"/>
          <c:min val="0"/>
        </c:scaling>
        <c:delete val="1"/>
        <c:axPos val="l"/>
        <c:numFmt formatCode="#,##0.0" sourceLinked="1"/>
        <c:majorTickMark val="out"/>
        <c:minorTickMark val="none"/>
        <c:tickLblPos val="nextTo"/>
        <c:crossAx val="134856704"/>
        <c:crosses val="autoZero"/>
        <c:crossBetween val="between"/>
        <c:majorUnit val="500"/>
        <c:minorUnit val="100"/>
      </c:valAx>
      <c:spPr>
        <a:noFill/>
        <a:ln w="25398">
          <a:noFill/>
        </a:ln>
      </c:spPr>
    </c:plotArea>
    <c:plotVisOnly val="1"/>
    <c:dispBlanksAs val="gap"/>
    <c:showDLblsOverMax val="0"/>
  </c:chart>
  <c:spPr>
    <a:effectLst>
      <a:softEdge rad="12700"/>
    </a:effectLst>
    <a:scene3d>
      <a:camera prst="orthographicFront"/>
      <a:lightRig rig="threePt" dir="t"/>
    </a:scene3d>
    <a:sp3d>
      <a:bevelT w="139700" prst="cross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314099193156534E-2"/>
          <c:y val="0"/>
          <c:w val="0.88351010091577997"/>
          <c:h val="0.8642719348688963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1">
                <a:lumMod val="6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105838952855738E-2"/>
                  <c:y val="-5.1724137931034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A2B-49B4-9DEF-2FE727487E9A}"/>
                </c:ext>
              </c:extLst>
            </c:dLbl>
            <c:dLbl>
              <c:idx val="1"/>
              <c:layout>
                <c:manualLayout>
                  <c:x val="2.5500157713692737E-4"/>
                  <c:y val="2.56208706670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A2B-49B4-9DEF-2FE727487E9A}"/>
                </c:ext>
              </c:extLst>
            </c:dLbl>
            <c:dLbl>
              <c:idx val="2"/>
              <c:layout>
                <c:manualLayout>
                  <c:x val="7.9138440864107932E-3"/>
                  <c:y val="3.2406100099556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A2B-49B4-9DEF-2FE727487E9A}"/>
                </c:ext>
              </c:extLst>
            </c:dLbl>
            <c:dLbl>
              <c:idx val="3"/>
              <c:layout>
                <c:manualLayout>
                  <c:x val="6.5231876456985222E-3"/>
                  <c:y val="2.8735632183908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A2B-49B4-9DEF-2FE727487E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Palatino Linotype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год*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10168</c:v>
                </c:pt>
                <c:pt idx="1">
                  <c:v>10033</c:v>
                </c:pt>
                <c:pt idx="2">
                  <c:v>10033</c:v>
                </c:pt>
                <c:pt idx="3">
                  <c:v>7033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2B-49B4-9DEF-2FE727487E9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88949632"/>
        <c:axId val="188951168"/>
        <c:axId val="0"/>
      </c:bar3DChart>
      <c:catAx>
        <c:axId val="188949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91">
                <a:solidFill>
                  <a:schemeClr val="bg1"/>
                </a:solidFill>
                <a:latin typeface="Palatino Linotype" pitchFamily="18" charset="0"/>
              </a:defRPr>
            </a:pPr>
            <a:endParaRPr lang="ru-RU"/>
          </a:p>
        </c:txPr>
        <c:crossAx val="188951168"/>
        <c:crosses val="autoZero"/>
        <c:auto val="1"/>
        <c:lblAlgn val="ctr"/>
        <c:lblOffset val="100"/>
        <c:noMultiLvlLbl val="0"/>
      </c:catAx>
      <c:valAx>
        <c:axId val="18895116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88949632"/>
        <c:crosses val="autoZero"/>
        <c:crossBetween val="between"/>
      </c:valAx>
      <c:spPr>
        <a:noFill/>
        <a:ln w="25412">
          <a:noFill/>
        </a:ln>
      </c:spPr>
    </c:plotArea>
    <c:plotVisOnly val="1"/>
    <c:dispBlanksAs val="gap"/>
    <c:showDLblsOverMax val="0"/>
  </c:chart>
  <c:spPr>
    <a:effectLst>
      <a:softEdge rad="12700"/>
    </a:effectLst>
    <a:scene3d>
      <a:camera prst="orthographicFront"/>
      <a:lightRig rig="threePt" dir="t"/>
    </a:scene3d>
    <a:sp3d>
      <a:bevelT w="139700" prst="cross"/>
    </a:sp3d>
  </c:spPr>
  <c:txPr>
    <a:bodyPr/>
    <a:lstStyle/>
    <a:p>
      <a:pPr>
        <a:defRPr sz="1782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870445610154252E-2"/>
          <c:y val="5.1851851851851864E-2"/>
          <c:w val="0.93251879734643428"/>
          <c:h val="0.8194707255909585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 b="1">
                    <a:solidFill>
                      <a:schemeClr val="bg1"/>
                    </a:solidFill>
                    <a:latin typeface="Palatino Linotype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год*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18522</c:v>
                </c:pt>
                <c:pt idx="1">
                  <c:v>18612</c:v>
                </c:pt>
                <c:pt idx="2">
                  <c:v>18667</c:v>
                </c:pt>
                <c:pt idx="3">
                  <c:v>18767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FB-4FC0-9A61-FF4B68AAF66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49731584"/>
        <c:axId val="149733376"/>
        <c:axId val="0"/>
      </c:bar3DChart>
      <c:catAx>
        <c:axId val="149731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97">
                <a:solidFill>
                  <a:schemeClr val="bg1"/>
                </a:solidFill>
                <a:latin typeface="Palatino Linotype" pitchFamily="18" charset="0"/>
              </a:defRPr>
            </a:pPr>
            <a:endParaRPr lang="ru-RU"/>
          </a:p>
        </c:txPr>
        <c:crossAx val="149733376"/>
        <c:crosses val="autoZero"/>
        <c:auto val="1"/>
        <c:lblAlgn val="ctr"/>
        <c:lblOffset val="100"/>
        <c:noMultiLvlLbl val="0"/>
      </c:catAx>
      <c:valAx>
        <c:axId val="149733376"/>
        <c:scaling>
          <c:orientation val="minMax"/>
          <c:max val="19000"/>
          <c:min val="15000"/>
        </c:scaling>
        <c:delete val="1"/>
        <c:axPos val="l"/>
        <c:numFmt formatCode="#,##0.0" sourceLinked="1"/>
        <c:majorTickMark val="out"/>
        <c:minorTickMark val="none"/>
        <c:tickLblPos val="nextTo"/>
        <c:crossAx val="149731584"/>
        <c:crosses val="autoZero"/>
        <c:crossBetween val="between"/>
      </c:valAx>
      <c:spPr>
        <a:noFill/>
        <a:ln w="25396">
          <a:noFill/>
        </a:ln>
      </c:spPr>
    </c:plotArea>
    <c:plotVisOnly val="1"/>
    <c:dispBlanksAs val="gap"/>
    <c:showDLblsOverMax val="0"/>
  </c:chart>
  <c:spPr>
    <a:effectLst>
      <a:softEdge rad="12700"/>
    </a:effectLst>
    <a:scene3d>
      <a:camera prst="orthographicFront"/>
      <a:lightRig rig="threePt" dir="t"/>
    </a:scene3d>
    <a:sp3d>
      <a:bevelT w="139700" prst="cross"/>
    </a:sp3d>
  </c:spPr>
  <c:txPr>
    <a:bodyPr/>
    <a:lstStyle/>
    <a:p>
      <a:pPr>
        <a:defRPr sz="1796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665705927076685E-2"/>
          <c:y val="0.16415202320408917"/>
          <c:w val="0.38714464853201092"/>
          <c:h val="0.6783088155595741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EE1A-4DCD-AAE4-CB2A4C5BA102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EE1A-4DCD-AAE4-CB2A4C5BA102}"/>
              </c:ext>
            </c:extLst>
          </c:dPt>
          <c:dPt>
            <c:idx val="2"/>
            <c:bubble3D val="0"/>
            <c:spPr>
              <a:solidFill>
                <a:srgbClr val="FFCC29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EE1A-4DCD-AAE4-CB2A4C5BA102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EE1A-4DCD-AAE4-CB2A4C5BA102}"/>
              </c:ext>
            </c:extLst>
          </c:dPt>
          <c:dLbls>
            <c:dLbl>
              <c:idx val="0"/>
              <c:layout>
                <c:manualLayout>
                  <c:x val="-2.2962892851037531E-2"/>
                  <c:y val="-0.1550433053398599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2,8%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E1A-4DCD-AAE4-CB2A4C5BA102}"/>
                </c:ext>
              </c:extLst>
            </c:dLbl>
            <c:dLbl>
              <c:idx val="1"/>
              <c:layout>
                <c:manualLayout>
                  <c:x val="7.8844778177209487E-2"/>
                  <c:y val="-0.1419400618833524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E1A-4DCD-AAE4-CB2A4C5BA102}"/>
                </c:ext>
              </c:extLst>
            </c:dLbl>
            <c:dLbl>
              <c:idx val="2"/>
              <c:layout>
                <c:manualLayout>
                  <c:x val="9.9483048276803543E-2"/>
                  <c:y val="0.1188494205481055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83,6%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E1A-4DCD-AAE4-CB2A4C5BA102}"/>
                </c:ext>
              </c:extLst>
            </c:dLbl>
            <c:dLbl>
              <c:idx val="3"/>
              <c:layout>
                <c:manualLayout>
                  <c:x val="-7.6213518857736556E-2"/>
                  <c:y val="-0.1196504212027799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E1A-4DCD-AAE4-CB2A4C5BA10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Palatino Linotype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МКУ "СМЦ"
522,0 тыс. руб.</c:v>
                </c:pt>
                <c:pt idx="1">
                  <c:v>МКУ "Лужская ЦБС"
40,0 тыс. руб.</c:v>
                </c:pt>
                <c:pt idx="2">
                  <c:v>МКУ "Лужский киноцентр "Смена"
15 550,0 тыс. руб.</c:v>
                </c:pt>
                <c:pt idx="3">
                  <c:v>МКУ "Лужский городской Дом культуры"
2 500,0 тыс. руб.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522</c:v>
                </c:pt>
                <c:pt idx="1">
                  <c:v>40</c:v>
                </c:pt>
                <c:pt idx="2">
                  <c:v>15550</c:v>
                </c:pt>
                <c:pt idx="3">
                  <c:v>2500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E1A-4DCD-AAE4-CB2A4C5BA10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6731971800983583"/>
          <c:y val="2.8349795020698985E-2"/>
          <c:w val="0.4115947390485688"/>
          <c:h val="0.9222294717494357"/>
        </c:manualLayout>
      </c:layout>
      <c:overlay val="0"/>
      <c:txPr>
        <a:bodyPr/>
        <a:lstStyle/>
        <a:p>
          <a:pPr>
            <a:defRPr sz="1000">
              <a:solidFill>
                <a:schemeClr val="bg1"/>
              </a:solidFill>
              <a:latin typeface="Palatino Linotype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83E61F-3F95-470D-B739-A752BEBDAEFC}" type="doc">
      <dgm:prSet loTypeId="urn:microsoft.com/office/officeart/2008/layout/VerticalCurvedList" loCatId="list" qsTypeId="urn:microsoft.com/office/officeart/2005/8/quickstyle/3d1" qsCatId="3D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9CD32463-AD84-4CD5-818A-8699276AE060}">
      <dgm:prSet custT="1"/>
      <dgm:spPr>
        <a:solidFill>
          <a:schemeClr val="accent4">
            <a:lumMod val="40000"/>
            <a:lumOff val="60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kumimoji="0" lang="ru-RU" sz="1400" b="0" dirty="0" smtClean="0">
              <a:solidFill>
                <a:schemeClr val="dk1"/>
              </a:solidFill>
              <a:latin typeface="Palatino Linotype" pitchFamily="18" charset="0"/>
              <a:ea typeface="+mn-ea"/>
              <a:cs typeface="Times New Roman" pitchFamily="18" charset="0"/>
            </a:rPr>
            <a:t>Благоустройство набережной реки Луги и общественно значимых публичных пространств в г. Луга – </a:t>
          </a:r>
          <a:r>
            <a:rPr kumimoji="0" lang="ru-RU" sz="1400" b="1" dirty="0" smtClean="0">
              <a:solidFill>
                <a:schemeClr val="dk1"/>
              </a:solidFill>
              <a:latin typeface="Palatino Linotype" pitchFamily="18" charset="0"/>
              <a:ea typeface="+mn-ea"/>
              <a:cs typeface="Times New Roman" pitchFamily="18" charset="0"/>
            </a:rPr>
            <a:t>26,3 тыс. руб.</a:t>
          </a:r>
          <a:r>
            <a:rPr kumimoji="0" lang="ru-RU" sz="1400" b="0" dirty="0" smtClean="0">
              <a:solidFill>
                <a:schemeClr val="dk1"/>
              </a:solidFill>
              <a:latin typeface="Palatino Linotype" pitchFamily="18" charset="0"/>
              <a:ea typeface="+mn-ea"/>
              <a:cs typeface="Times New Roman" pitchFamily="18" charset="0"/>
            </a:rPr>
            <a:t> (софинансирование)</a:t>
          </a:r>
          <a:endParaRPr lang="ru-RU" sz="140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8B0FBA-E7E3-4B28-AAE1-22CC5A34E039}" type="parTrans" cxnId="{8CC3390A-7C27-42A5-8AE2-8474A720CFA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1C00C70-04A8-49B0-B72D-83A5BB133C23}" type="sibTrans" cxnId="{8CC3390A-7C27-42A5-8AE2-8474A720CFA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D9324ED-6584-465D-8E67-0E8FEF77EFFD}">
      <dgm:prSet custT="1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kumimoji="0" lang="ru-RU" sz="1400" b="0" dirty="0" smtClean="0">
              <a:solidFill>
                <a:schemeClr val="dk1"/>
              </a:solidFill>
              <a:latin typeface="Palatino Linotype" pitchFamily="18" charset="0"/>
              <a:ea typeface="+mn-ea"/>
              <a:cs typeface="Times New Roman" pitchFamily="18" charset="0"/>
            </a:rPr>
            <a:t>Содержание тротуаров, пешеходных дорожек, мостов, лестниц, остановок общественного транспорта и Привокзального сквера – </a:t>
          </a:r>
          <a:r>
            <a:rPr kumimoji="0" lang="ru-RU" sz="1400" b="1" dirty="0" smtClean="0">
              <a:solidFill>
                <a:schemeClr val="dk1"/>
              </a:solidFill>
              <a:latin typeface="Palatino Linotype" pitchFamily="18" charset="0"/>
              <a:ea typeface="+mn-ea"/>
              <a:cs typeface="Times New Roman" pitchFamily="18" charset="0"/>
            </a:rPr>
            <a:t>15 500,0 тыс. руб.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64B5A0-78F5-4D4E-AFB2-9FF82471B961}" type="parTrans" cxnId="{C9EAC4E3-7C08-4116-9EF7-E7013702F07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06D0DFA-0452-4E71-8077-99B6E2B3884C}" type="sibTrans" cxnId="{C9EAC4E3-7C08-4116-9EF7-E7013702F07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3232693-4910-4B19-9B96-0FBF03FD769A}">
      <dgm:prSet custT="1"/>
      <dgm:spPr>
        <a:solidFill>
          <a:schemeClr val="accent2">
            <a:lumMod val="40000"/>
            <a:lumOff val="60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sz="1400" b="0" dirty="0" smtClean="0">
              <a:solidFill>
                <a:schemeClr val="bg1"/>
              </a:solidFill>
              <a:latin typeface="Palatino Linotype" pitchFamily="18" charset="0"/>
              <a:cs typeface="Times New Roman" pitchFamily="18" charset="0"/>
            </a:rPr>
            <a:t>Организация ритуальных услуг – </a:t>
          </a:r>
          <a:r>
            <a:rPr lang="ru-RU" sz="1400" b="1" dirty="0" smtClean="0">
              <a:solidFill>
                <a:schemeClr val="bg1"/>
              </a:solidFill>
              <a:latin typeface="Palatino Linotype" pitchFamily="18" charset="0"/>
              <a:cs typeface="Times New Roman" pitchFamily="18" charset="0"/>
            </a:rPr>
            <a:t>100,0 тыс. руб.</a:t>
          </a:r>
          <a:endParaRPr lang="ru-RU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EF9E05-68F3-487A-ADDA-2C709B97E190}" type="parTrans" cxnId="{0814B7F6-071D-46B6-9996-C66E105E9DC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28668EB-50A7-490B-90C8-8517935CD383}" type="sibTrans" cxnId="{0814B7F6-071D-46B6-9996-C66E105E9DC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61DB5A0-AC33-4F66-A328-2D75FFAC0B55}">
      <dgm:prSet custT="1"/>
      <dgm:spPr>
        <a:solidFill>
          <a:schemeClr val="accent6">
            <a:lumMod val="20000"/>
            <a:lumOff val="80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kumimoji="0" lang="ru-RU" sz="1400" b="0" dirty="0" smtClean="0">
              <a:solidFill>
                <a:schemeClr val="dk1"/>
              </a:solidFill>
              <a:latin typeface="Palatino Linotype" pitchFamily="18" charset="0"/>
              <a:ea typeface="+mn-ea"/>
              <a:cs typeface="Times New Roman" pitchFamily="18" charset="0"/>
            </a:rPr>
            <a:t>Обслуживание мест массового отдыха – </a:t>
          </a:r>
          <a:r>
            <a:rPr kumimoji="0" lang="ru-RU" sz="1400" b="1" dirty="0" smtClean="0">
              <a:solidFill>
                <a:schemeClr val="dk1"/>
              </a:solidFill>
              <a:latin typeface="Palatino Linotype" pitchFamily="18" charset="0"/>
              <a:ea typeface="+mn-ea"/>
              <a:cs typeface="Times New Roman" pitchFamily="18" charset="0"/>
            </a:rPr>
            <a:t>250,0 тыс. руб.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932C8F-C312-452F-9397-A7D9D072C29B}" type="parTrans" cxnId="{BE5060A9-6C8E-4AC5-B4EA-047A2885429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3B22750-13E2-465D-BBD7-51207953947C}" type="sibTrans" cxnId="{BE5060A9-6C8E-4AC5-B4EA-047A2885429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1ECADE9-906B-4B95-8995-C8AD28F932AC}">
      <dgm:prSet custT="1"/>
      <dgm:spPr>
        <a:solidFill>
          <a:srgbClr val="E6E1DA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kumimoji="0" lang="ru-RU" sz="1400" b="0" dirty="0" smtClean="0">
              <a:solidFill>
                <a:schemeClr val="dk1"/>
              </a:solidFill>
              <a:latin typeface="Palatino Linotype" pitchFamily="18" charset="0"/>
              <a:ea typeface="+mn-ea"/>
              <a:cs typeface="Times New Roman" pitchFamily="18" charset="0"/>
            </a:rPr>
            <a:t>Озеленение и благоустройство </a:t>
          </a:r>
          <a:r>
            <a:rPr kumimoji="0" lang="ru-RU" sz="1400" b="0" dirty="0" err="1" smtClean="0">
              <a:solidFill>
                <a:schemeClr val="dk1"/>
              </a:solidFill>
              <a:latin typeface="Palatino Linotype" pitchFamily="18" charset="0"/>
              <a:ea typeface="+mn-ea"/>
              <a:cs typeface="Times New Roman" pitchFamily="18" charset="0"/>
            </a:rPr>
            <a:t>Лужского</a:t>
          </a:r>
          <a:r>
            <a:rPr kumimoji="0" lang="ru-RU" sz="1400" b="0" dirty="0" smtClean="0">
              <a:solidFill>
                <a:schemeClr val="dk1"/>
              </a:solidFill>
              <a:latin typeface="Palatino Linotype" pitchFamily="18" charset="0"/>
              <a:ea typeface="+mn-ea"/>
              <a:cs typeface="Times New Roman" pitchFamily="18" charset="0"/>
            </a:rPr>
            <a:t> городского поселение – </a:t>
          </a:r>
          <a:r>
            <a:rPr kumimoji="0" lang="en-US" sz="1400" b="1" dirty="0" smtClean="0">
              <a:solidFill>
                <a:schemeClr val="dk1"/>
              </a:solidFill>
              <a:latin typeface="Palatino Linotype" pitchFamily="18" charset="0"/>
              <a:ea typeface="+mn-ea"/>
              <a:cs typeface="Times New Roman" pitchFamily="18" charset="0"/>
            </a:rPr>
            <a:t>8 733,</a:t>
          </a:r>
          <a:r>
            <a:rPr kumimoji="0" lang="ru-RU" sz="1400" b="1" dirty="0" smtClean="0">
              <a:solidFill>
                <a:schemeClr val="dk1"/>
              </a:solidFill>
              <a:latin typeface="Palatino Linotype" pitchFamily="18" charset="0"/>
              <a:ea typeface="+mn-ea"/>
              <a:cs typeface="Times New Roman" pitchFamily="18" charset="0"/>
            </a:rPr>
            <a:t>7 тыс. руб.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ADE25A-7CF9-4ABC-B815-F197A433A393}" type="parTrans" cxnId="{803BC014-1590-4089-9BBC-332BB75B19E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597845E-587D-4AD6-88BB-5509B7B89FB1}" type="sibTrans" cxnId="{803BC014-1590-4089-9BBC-332BB75B19E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5AE1EEE-E148-4F32-BBC0-2901095D9937}">
      <dgm:prSet custT="1"/>
      <dgm:spPr>
        <a:solidFill>
          <a:srgbClr val="C9E7A7"/>
        </a:solidFill>
      </dgm:spPr>
      <dgm:t>
        <a:bodyPr/>
        <a:lstStyle/>
        <a:p>
          <a:pPr algn="just"/>
          <a:r>
            <a:rPr lang="ru-RU" sz="1200" b="0" dirty="0" smtClean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rPr>
            <a:t>       </a:t>
          </a:r>
          <a:r>
            <a:rPr lang="ru-RU" sz="1200" b="0" dirty="0" smtClean="0">
              <a:solidFill>
                <a:schemeClr val="bg1"/>
              </a:solidFill>
              <a:latin typeface="Palatino Linotype" pitchFamily="18" charset="0"/>
              <a:cs typeface="Times New Roman" pitchFamily="18" charset="0"/>
            </a:rPr>
            <a:t>Обеспечение благоприятной экологической обстановки  (</a:t>
          </a:r>
          <a:r>
            <a:rPr lang="ru-RU" sz="1200" b="0" i="1" dirty="0" smtClean="0">
              <a:solidFill>
                <a:schemeClr val="bg1"/>
              </a:solidFill>
              <a:latin typeface="Palatino Linotype" pitchFamily="18" charset="0"/>
              <a:cs typeface="Times New Roman" pitchFamily="18" charset="0"/>
            </a:rPr>
            <a:t>оборудование и ремонт контейнерных площадок, организация деятельности по накоплению (в том числе раздельному накоплению) и транспортированию твердых коммунальных</a:t>
          </a:r>
          <a:r>
            <a:rPr lang="ru-RU" sz="1200" b="0" i="1" baseline="0" dirty="0" smtClean="0">
              <a:solidFill>
                <a:schemeClr val="bg1"/>
              </a:solidFill>
              <a:latin typeface="Palatino Linotype" pitchFamily="18" charset="0"/>
              <a:cs typeface="Times New Roman" pitchFamily="18" charset="0"/>
            </a:rPr>
            <a:t> отходов) – </a:t>
          </a:r>
          <a:r>
            <a:rPr lang="ru-RU" sz="1200" b="1" i="0" baseline="0" dirty="0" smtClean="0">
              <a:solidFill>
                <a:schemeClr val="bg1"/>
              </a:solidFill>
              <a:latin typeface="Palatino Linotype" pitchFamily="18" charset="0"/>
              <a:cs typeface="Times New Roman" pitchFamily="18" charset="0"/>
            </a:rPr>
            <a:t>6 787,5 тыс. руб.</a:t>
          </a:r>
          <a:endParaRPr lang="ru-RU" sz="1200" b="1" i="0" dirty="0">
            <a:solidFill>
              <a:schemeClr val="bg1"/>
            </a:solidFill>
          </a:endParaRPr>
        </a:p>
      </dgm:t>
    </dgm:pt>
    <dgm:pt modelId="{DBDD24F0-0466-401F-827F-D5C190830663}" type="parTrans" cxnId="{DF1286B3-9273-49F5-8F29-8F2B4820E0A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B978DD7-82F1-4EF9-AF77-E88AF9E94CEC}" type="sibTrans" cxnId="{DF1286B3-9273-49F5-8F29-8F2B4820E0A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6225056-441D-4773-85B9-9C85DAD41589}">
      <dgm:prSet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E5ACAF2A-0BBF-4986-87B3-D83B60518FE0}" type="parTrans" cxnId="{5B2267D3-EEE9-422A-A58A-59F3D9A46DB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AF7A095-7076-4D0D-B3D5-5ACA4E358930}" type="sibTrans" cxnId="{5B2267D3-EEE9-422A-A58A-59F3D9A46DB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D002CE0-C492-43DC-801F-E4F140AEFA77}">
      <dgm:prSet custT="1"/>
      <dgm:spPr>
        <a:solidFill>
          <a:schemeClr val="accent5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kumimoji="0" lang="ru-RU" sz="1400" b="0" dirty="0" smtClean="0">
              <a:solidFill>
                <a:schemeClr val="dk1"/>
              </a:solidFill>
              <a:latin typeface="Palatino Linotype" pitchFamily="18" charset="0"/>
              <a:ea typeface="+mn-ea"/>
              <a:cs typeface="Times New Roman" pitchFamily="18" charset="0"/>
            </a:rPr>
            <a:t>Ремонт и содержание городского фонтана в Привокзальном сквере – </a:t>
          </a:r>
          <a:r>
            <a:rPr kumimoji="0" lang="ru-RU" sz="1400" b="1" dirty="0" smtClean="0">
              <a:solidFill>
                <a:schemeClr val="dk1"/>
              </a:solidFill>
              <a:latin typeface="Palatino Linotype" pitchFamily="18" charset="0"/>
              <a:ea typeface="+mn-ea"/>
              <a:cs typeface="Times New Roman" pitchFamily="18" charset="0"/>
            </a:rPr>
            <a:t>350,0 тыс. руб.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312E80-E811-4E17-BD3A-B4FB489FF5D6}" type="parTrans" cxnId="{F7640737-A3FD-47FD-842B-8406807C50F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C4CFA94-4743-467F-B7B1-928A28B9D397}" type="sibTrans" cxnId="{F7640737-A3FD-47FD-842B-8406807C50F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1E2BBE8-5448-44E1-B0D9-E93F66F33258}" type="pres">
      <dgm:prSet presAssocID="{7183E61F-3F95-470D-B739-A752BEBDAEF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75AEEC5-ECE0-4E01-A8AD-3EF7C540E059}" type="pres">
      <dgm:prSet presAssocID="{7183E61F-3F95-470D-B739-A752BEBDAEFC}" presName="Name1" presStyleCnt="0"/>
      <dgm:spPr/>
      <dgm:t>
        <a:bodyPr/>
        <a:lstStyle/>
        <a:p>
          <a:endParaRPr lang="ru-RU"/>
        </a:p>
      </dgm:t>
    </dgm:pt>
    <dgm:pt modelId="{05DA620F-B37C-4088-A3FE-B9D0FDBDDA21}" type="pres">
      <dgm:prSet presAssocID="{7183E61F-3F95-470D-B739-A752BEBDAEFC}" presName="cycle" presStyleCnt="0"/>
      <dgm:spPr/>
      <dgm:t>
        <a:bodyPr/>
        <a:lstStyle/>
        <a:p>
          <a:endParaRPr lang="ru-RU"/>
        </a:p>
      </dgm:t>
    </dgm:pt>
    <dgm:pt modelId="{A0530FA3-CD9C-4A51-9A95-BB3C6A4A0DCA}" type="pres">
      <dgm:prSet presAssocID="{7183E61F-3F95-470D-B739-A752BEBDAEFC}" presName="srcNode" presStyleLbl="node1" presStyleIdx="0" presStyleCnt="7"/>
      <dgm:spPr/>
      <dgm:t>
        <a:bodyPr/>
        <a:lstStyle/>
        <a:p>
          <a:endParaRPr lang="ru-RU"/>
        </a:p>
      </dgm:t>
    </dgm:pt>
    <dgm:pt modelId="{D45C7705-68EA-48D8-8D17-A3D2595E1EF4}" type="pres">
      <dgm:prSet presAssocID="{7183E61F-3F95-470D-B739-A752BEBDAEFC}" presName="conn" presStyleLbl="parChTrans1D2" presStyleIdx="0" presStyleCnt="1"/>
      <dgm:spPr/>
      <dgm:t>
        <a:bodyPr/>
        <a:lstStyle/>
        <a:p>
          <a:endParaRPr lang="ru-RU"/>
        </a:p>
      </dgm:t>
    </dgm:pt>
    <dgm:pt modelId="{5A53F82E-E76E-4695-BDDF-C44D704F2105}" type="pres">
      <dgm:prSet presAssocID="{7183E61F-3F95-470D-B739-A752BEBDAEFC}" presName="extraNode" presStyleLbl="node1" presStyleIdx="0" presStyleCnt="7"/>
      <dgm:spPr/>
      <dgm:t>
        <a:bodyPr/>
        <a:lstStyle/>
        <a:p>
          <a:endParaRPr lang="ru-RU"/>
        </a:p>
      </dgm:t>
    </dgm:pt>
    <dgm:pt modelId="{5B74AA54-4E69-4402-B761-1F6E58250014}" type="pres">
      <dgm:prSet presAssocID="{7183E61F-3F95-470D-B739-A752BEBDAEFC}" presName="dstNode" presStyleLbl="node1" presStyleIdx="0" presStyleCnt="7"/>
      <dgm:spPr/>
      <dgm:t>
        <a:bodyPr/>
        <a:lstStyle/>
        <a:p>
          <a:endParaRPr lang="ru-RU"/>
        </a:p>
      </dgm:t>
    </dgm:pt>
    <dgm:pt modelId="{4C35DD8A-7316-45CC-819F-7FF92587FDFB}" type="pres">
      <dgm:prSet presAssocID="{31ECADE9-906B-4B95-8995-C8AD28F932AC}" presName="text_1" presStyleLbl="node1" presStyleIdx="0" presStyleCnt="7" custScaleX="967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70644D-025B-4A73-AAF5-9ED14BEBC6FC}" type="pres">
      <dgm:prSet presAssocID="{31ECADE9-906B-4B95-8995-C8AD28F932AC}" presName="accent_1" presStyleCnt="0"/>
      <dgm:spPr/>
      <dgm:t>
        <a:bodyPr/>
        <a:lstStyle/>
        <a:p>
          <a:endParaRPr lang="ru-RU"/>
        </a:p>
      </dgm:t>
    </dgm:pt>
    <dgm:pt modelId="{84FDCF01-4E3C-4A1A-8928-4CB0BEAE0187}" type="pres">
      <dgm:prSet presAssocID="{31ECADE9-906B-4B95-8995-C8AD28F932AC}" presName="accentRepeatNode" presStyleLbl="solidFgAcc1" presStyleIdx="0" presStyleCnt="7"/>
      <dgm:spPr>
        <a:solidFill>
          <a:schemeClr val="bg2">
            <a:lumMod val="90000"/>
          </a:schemeClr>
        </a:solidFill>
      </dgm:spPr>
      <dgm:t>
        <a:bodyPr/>
        <a:lstStyle/>
        <a:p>
          <a:endParaRPr lang="ru-RU"/>
        </a:p>
      </dgm:t>
    </dgm:pt>
    <dgm:pt modelId="{1EB011B7-1185-4C0F-B35A-4CBB2762655F}" type="pres">
      <dgm:prSet presAssocID="{DD002CE0-C492-43DC-801F-E4F140AEFA77}" presName="text_2" presStyleLbl="node1" presStyleIdx="1" presStyleCnt="7" custScaleX="969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E4D533-1823-4C27-B323-CC6F4260C9AA}" type="pres">
      <dgm:prSet presAssocID="{DD002CE0-C492-43DC-801F-E4F140AEFA77}" presName="accent_2" presStyleCnt="0"/>
      <dgm:spPr/>
    </dgm:pt>
    <dgm:pt modelId="{5D15D370-8855-402F-A24D-880015C1CB75}" type="pres">
      <dgm:prSet presAssocID="{DD002CE0-C492-43DC-801F-E4F140AEFA77}" presName="accentRepeatNode" presStyleLbl="solidFgAcc1" presStyleIdx="1" presStyleCnt="7" custLinFactNeighborX="-5035" custLinFactNeighborY="1286"/>
      <dgm:spPr>
        <a:solidFill>
          <a:srgbClr val="D6EDBD"/>
        </a:solidFill>
      </dgm:spPr>
      <dgm:t>
        <a:bodyPr/>
        <a:lstStyle/>
        <a:p>
          <a:endParaRPr lang="ru-RU"/>
        </a:p>
      </dgm:t>
    </dgm:pt>
    <dgm:pt modelId="{27CEBEB9-7C4B-4030-B938-D904ABB98147}" type="pres">
      <dgm:prSet presAssocID="{361DB5A0-AC33-4F66-A328-2D75FFAC0B55}" presName="text_3" presStyleLbl="node1" presStyleIdx="2" presStyleCnt="7" custScaleX="77850" custLinFactNeighborX="-11209" custLinFactNeighborY="-7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281089-2DB6-40AC-9D58-1898421A642A}" type="pres">
      <dgm:prSet presAssocID="{361DB5A0-AC33-4F66-A328-2D75FFAC0B55}" presName="accent_3" presStyleCnt="0"/>
      <dgm:spPr/>
      <dgm:t>
        <a:bodyPr/>
        <a:lstStyle/>
        <a:p>
          <a:endParaRPr lang="ru-RU"/>
        </a:p>
      </dgm:t>
    </dgm:pt>
    <dgm:pt modelId="{1BD776D9-4F93-4769-A8D9-8A522F60362B}" type="pres">
      <dgm:prSet presAssocID="{361DB5A0-AC33-4F66-A328-2D75FFAC0B55}" presName="accentRepeatNode" presStyleLbl="solidFgAcc1" presStyleIdx="2" presStyleCnt="7" custLinFactNeighborX="-9803" custLinFactNeighborY="-2254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224A83D4-523E-44EE-BA9D-002B1D06016D}" type="pres">
      <dgm:prSet presAssocID="{83232693-4910-4B19-9B96-0FBF03FD769A}" presName="text_4" presStyleLbl="node1" presStyleIdx="3" presStyleCnt="7" custScaleX="64007" custLinFactNeighborX="-18020" custLinFactNeighborY="-52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B3696A-C9E8-470E-A9AC-ED471A16B71D}" type="pres">
      <dgm:prSet presAssocID="{83232693-4910-4B19-9B96-0FBF03FD769A}" presName="accent_4" presStyleCnt="0"/>
      <dgm:spPr/>
      <dgm:t>
        <a:bodyPr/>
        <a:lstStyle/>
        <a:p>
          <a:endParaRPr lang="ru-RU"/>
        </a:p>
      </dgm:t>
    </dgm:pt>
    <dgm:pt modelId="{922B23CE-F6E3-44DF-A87D-E4709672551B}" type="pres">
      <dgm:prSet presAssocID="{83232693-4910-4B19-9B96-0FBF03FD769A}" presName="accentRepeatNode" presStyleLbl="solidFgAcc1" presStyleIdx="3" presStyleCnt="7"/>
      <dgm:spPr>
        <a:solidFill>
          <a:schemeClr val="bg2">
            <a:lumMod val="90000"/>
          </a:schemeClr>
        </a:solidFill>
      </dgm:spPr>
      <dgm:t>
        <a:bodyPr/>
        <a:lstStyle/>
        <a:p>
          <a:endParaRPr lang="ru-RU"/>
        </a:p>
      </dgm:t>
    </dgm:pt>
    <dgm:pt modelId="{273783CA-8226-4030-9BB4-217532BB0694}" type="pres">
      <dgm:prSet presAssocID="{BD9324ED-6584-465D-8E67-0E8FEF77EFFD}" presName="text_5" presStyleLbl="node1" presStyleIdx="4" presStyleCnt="7" custScaleX="960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CAF58E-AF24-4E91-84EA-2EC086E0174C}" type="pres">
      <dgm:prSet presAssocID="{BD9324ED-6584-465D-8E67-0E8FEF77EFFD}" presName="accent_5" presStyleCnt="0"/>
      <dgm:spPr/>
      <dgm:t>
        <a:bodyPr/>
        <a:lstStyle/>
        <a:p>
          <a:endParaRPr lang="ru-RU"/>
        </a:p>
      </dgm:t>
    </dgm:pt>
    <dgm:pt modelId="{7E4C7083-9059-4EEC-8C72-B3FB564C5924}" type="pres">
      <dgm:prSet presAssocID="{BD9324ED-6584-465D-8E67-0E8FEF77EFFD}" presName="accentRepeatNode" presStyleLbl="solidFgAcc1" presStyleIdx="4" presStyleCnt="7" custScaleX="100000" custScaleY="100000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88FE45A1-E442-48A3-9B48-70109ABF39EE}" type="pres">
      <dgm:prSet presAssocID="{9CD32463-AD84-4CD5-818A-8699276AE060}" presName="text_6" presStyleLbl="node1" presStyleIdx="5" presStyleCnt="7" custScaleX="86616" custLinFactNeighborX="-7195" custLinFactNeighborY="2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107904-90D1-4360-9209-6BA19F43E82C}" type="pres">
      <dgm:prSet presAssocID="{9CD32463-AD84-4CD5-818A-8699276AE060}" presName="accent_6" presStyleCnt="0"/>
      <dgm:spPr/>
      <dgm:t>
        <a:bodyPr/>
        <a:lstStyle/>
        <a:p>
          <a:endParaRPr lang="ru-RU"/>
        </a:p>
      </dgm:t>
    </dgm:pt>
    <dgm:pt modelId="{64EFCF7B-648D-4B82-ADEF-679633AAA6A4}" type="pres">
      <dgm:prSet presAssocID="{9CD32463-AD84-4CD5-818A-8699276AE060}" presName="accentRepeatNode" presStyleLbl="solidFgAcc1" presStyleIdx="5" presStyleCnt="7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A822A1C8-F7A7-4160-944D-6BCC1CD0BEE9}" type="pres">
      <dgm:prSet presAssocID="{65AE1EEE-E148-4F32-BBC0-2901095D9937}" presName="text_7" presStyleLbl="node1" presStyleIdx="6" presStyleCnt="7" custScaleX="96586" custScaleY="129110" custLinFactNeighborX="-2163" custLinFactNeighborY="103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BCA273-C78C-432A-B3FF-C1B936969E85}" type="pres">
      <dgm:prSet presAssocID="{65AE1EEE-E148-4F32-BBC0-2901095D9937}" presName="accent_7" presStyleCnt="0"/>
      <dgm:spPr/>
    </dgm:pt>
    <dgm:pt modelId="{AB7C9E53-04D6-4AFE-B823-B543E6026FEC}" type="pres">
      <dgm:prSet presAssocID="{65AE1EEE-E148-4F32-BBC0-2901095D9937}" presName="accentRepeatNode" presStyleLbl="solidFgAcc1" presStyleIdx="6" presStyleCnt="7" custScaleX="109380" custScaleY="109766" custLinFactNeighborX="-9407" custLinFactNeighborY="1149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F7640737-A3FD-47FD-842B-8406807C50FA}" srcId="{7183E61F-3F95-470D-B739-A752BEBDAEFC}" destId="{DD002CE0-C492-43DC-801F-E4F140AEFA77}" srcOrd="1" destOrd="0" parTransId="{10312E80-E811-4E17-BD3A-B4FB489FF5D6}" sibTransId="{1C4CFA94-4743-467F-B7B1-928A28B9D397}"/>
    <dgm:cxn modelId="{3F7A070D-2B17-44D3-986B-30E70E9E5057}" type="presOf" srcId="{9CD32463-AD84-4CD5-818A-8699276AE060}" destId="{88FE45A1-E442-48A3-9B48-70109ABF39EE}" srcOrd="0" destOrd="0" presId="urn:microsoft.com/office/officeart/2008/layout/VerticalCurvedList"/>
    <dgm:cxn modelId="{A9765C5E-242D-4060-82A6-72B50FDCB337}" type="presOf" srcId="{83232693-4910-4B19-9B96-0FBF03FD769A}" destId="{224A83D4-523E-44EE-BA9D-002B1D06016D}" srcOrd="0" destOrd="0" presId="urn:microsoft.com/office/officeart/2008/layout/VerticalCurvedList"/>
    <dgm:cxn modelId="{BE5060A9-6C8E-4AC5-B4EA-047A28854296}" srcId="{7183E61F-3F95-470D-B739-A752BEBDAEFC}" destId="{361DB5A0-AC33-4F66-A328-2D75FFAC0B55}" srcOrd="2" destOrd="0" parTransId="{58932C8F-C312-452F-9397-A7D9D072C29B}" sibTransId="{F3B22750-13E2-465D-BBD7-51207953947C}"/>
    <dgm:cxn modelId="{5B2267D3-EEE9-422A-A58A-59F3D9A46DB5}" srcId="{7183E61F-3F95-470D-B739-A752BEBDAEFC}" destId="{06225056-441D-4773-85B9-9C85DAD41589}" srcOrd="7" destOrd="0" parTransId="{E5ACAF2A-0BBF-4986-87B3-D83B60518FE0}" sibTransId="{9AF7A095-7076-4D0D-B3D5-5ACA4E358930}"/>
    <dgm:cxn modelId="{AC299D83-DA85-4C1A-8FE8-FF69E6308F7F}" type="presOf" srcId="{BD9324ED-6584-465D-8E67-0E8FEF77EFFD}" destId="{273783CA-8226-4030-9BB4-217532BB0694}" srcOrd="0" destOrd="0" presId="urn:microsoft.com/office/officeart/2008/layout/VerticalCurvedList"/>
    <dgm:cxn modelId="{6EE257DC-E36D-4780-84F7-7CC37E03EBF4}" type="presOf" srcId="{65AE1EEE-E148-4F32-BBC0-2901095D9937}" destId="{A822A1C8-F7A7-4160-944D-6BCC1CD0BEE9}" srcOrd="0" destOrd="0" presId="urn:microsoft.com/office/officeart/2008/layout/VerticalCurvedList"/>
    <dgm:cxn modelId="{8CC3390A-7C27-42A5-8AE2-8474A720CFA7}" srcId="{7183E61F-3F95-470D-B739-A752BEBDAEFC}" destId="{9CD32463-AD84-4CD5-818A-8699276AE060}" srcOrd="5" destOrd="0" parTransId="{DE8B0FBA-E7E3-4B28-AAE1-22CC5A34E039}" sibTransId="{41C00C70-04A8-49B0-B72D-83A5BB133C23}"/>
    <dgm:cxn modelId="{EC2ED0FF-DE5F-42A9-8009-563834C75E02}" type="presOf" srcId="{31ECADE9-906B-4B95-8995-C8AD28F932AC}" destId="{4C35DD8A-7316-45CC-819F-7FF92587FDFB}" srcOrd="0" destOrd="0" presId="urn:microsoft.com/office/officeart/2008/layout/VerticalCurvedList"/>
    <dgm:cxn modelId="{98D8396C-6719-496D-AD78-750892DB1487}" type="presOf" srcId="{361DB5A0-AC33-4F66-A328-2D75FFAC0B55}" destId="{27CEBEB9-7C4B-4030-B938-D904ABB98147}" srcOrd="0" destOrd="0" presId="urn:microsoft.com/office/officeart/2008/layout/VerticalCurvedList"/>
    <dgm:cxn modelId="{DF1286B3-9273-49F5-8F29-8F2B4820E0A7}" srcId="{7183E61F-3F95-470D-B739-A752BEBDAEFC}" destId="{65AE1EEE-E148-4F32-BBC0-2901095D9937}" srcOrd="6" destOrd="0" parTransId="{DBDD24F0-0466-401F-827F-D5C190830663}" sibTransId="{3B978DD7-82F1-4EF9-AF77-E88AF9E94CEC}"/>
    <dgm:cxn modelId="{803BC014-1590-4089-9BBC-332BB75B19EF}" srcId="{7183E61F-3F95-470D-B739-A752BEBDAEFC}" destId="{31ECADE9-906B-4B95-8995-C8AD28F932AC}" srcOrd="0" destOrd="0" parTransId="{EAADE25A-7CF9-4ABC-B815-F197A433A393}" sibTransId="{7597845E-587D-4AD6-88BB-5509B7B89FB1}"/>
    <dgm:cxn modelId="{0814B7F6-071D-46B6-9996-C66E105E9DC5}" srcId="{7183E61F-3F95-470D-B739-A752BEBDAEFC}" destId="{83232693-4910-4B19-9B96-0FBF03FD769A}" srcOrd="3" destOrd="0" parTransId="{0DEF9E05-68F3-487A-ADDA-2C709B97E190}" sibTransId="{F28668EB-50A7-490B-90C8-8517935CD383}"/>
    <dgm:cxn modelId="{B993F122-4722-4E0A-A2ED-E6B55E2C90B0}" type="presOf" srcId="{7597845E-587D-4AD6-88BB-5509B7B89FB1}" destId="{D45C7705-68EA-48D8-8D17-A3D2595E1EF4}" srcOrd="0" destOrd="0" presId="urn:microsoft.com/office/officeart/2008/layout/VerticalCurvedList"/>
    <dgm:cxn modelId="{1AB3377A-41C2-4B6F-9A76-734B9F27CE84}" type="presOf" srcId="{DD002CE0-C492-43DC-801F-E4F140AEFA77}" destId="{1EB011B7-1185-4C0F-B35A-4CBB2762655F}" srcOrd="0" destOrd="0" presId="urn:microsoft.com/office/officeart/2008/layout/VerticalCurvedList"/>
    <dgm:cxn modelId="{70D11F86-7495-4394-B455-CD4AEAA99074}" type="presOf" srcId="{7183E61F-3F95-470D-B739-A752BEBDAEFC}" destId="{A1E2BBE8-5448-44E1-B0D9-E93F66F33258}" srcOrd="0" destOrd="0" presId="urn:microsoft.com/office/officeart/2008/layout/VerticalCurvedList"/>
    <dgm:cxn modelId="{C9EAC4E3-7C08-4116-9EF7-E7013702F070}" srcId="{7183E61F-3F95-470D-B739-A752BEBDAEFC}" destId="{BD9324ED-6584-465D-8E67-0E8FEF77EFFD}" srcOrd="4" destOrd="0" parTransId="{CD64B5A0-78F5-4D4E-AFB2-9FF82471B961}" sibTransId="{306D0DFA-0452-4E71-8077-99B6E2B3884C}"/>
    <dgm:cxn modelId="{3890BF7A-1D32-4B35-A8C9-F1035ACCDCB6}" type="presParOf" srcId="{A1E2BBE8-5448-44E1-B0D9-E93F66F33258}" destId="{575AEEC5-ECE0-4E01-A8AD-3EF7C540E059}" srcOrd="0" destOrd="0" presId="urn:microsoft.com/office/officeart/2008/layout/VerticalCurvedList"/>
    <dgm:cxn modelId="{31E05CA7-06A8-4F56-A88E-CDE99AE6A919}" type="presParOf" srcId="{575AEEC5-ECE0-4E01-A8AD-3EF7C540E059}" destId="{05DA620F-B37C-4088-A3FE-B9D0FDBDDA21}" srcOrd="0" destOrd="0" presId="urn:microsoft.com/office/officeart/2008/layout/VerticalCurvedList"/>
    <dgm:cxn modelId="{FA6F78CD-70AD-4D3E-A83D-F10BC7B65EA6}" type="presParOf" srcId="{05DA620F-B37C-4088-A3FE-B9D0FDBDDA21}" destId="{A0530FA3-CD9C-4A51-9A95-BB3C6A4A0DCA}" srcOrd="0" destOrd="0" presId="urn:microsoft.com/office/officeart/2008/layout/VerticalCurvedList"/>
    <dgm:cxn modelId="{07147E28-9D48-4408-8025-D9061FEFE143}" type="presParOf" srcId="{05DA620F-B37C-4088-A3FE-B9D0FDBDDA21}" destId="{D45C7705-68EA-48D8-8D17-A3D2595E1EF4}" srcOrd="1" destOrd="0" presId="urn:microsoft.com/office/officeart/2008/layout/VerticalCurvedList"/>
    <dgm:cxn modelId="{06E4AEE8-1E72-4502-AD85-5E2E88BC05EA}" type="presParOf" srcId="{05DA620F-B37C-4088-A3FE-B9D0FDBDDA21}" destId="{5A53F82E-E76E-4695-BDDF-C44D704F2105}" srcOrd="2" destOrd="0" presId="urn:microsoft.com/office/officeart/2008/layout/VerticalCurvedList"/>
    <dgm:cxn modelId="{1A9A303B-8AA0-4912-B211-B6F4676EFA6D}" type="presParOf" srcId="{05DA620F-B37C-4088-A3FE-B9D0FDBDDA21}" destId="{5B74AA54-4E69-4402-B761-1F6E58250014}" srcOrd="3" destOrd="0" presId="urn:microsoft.com/office/officeart/2008/layout/VerticalCurvedList"/>
    <dgm:cxn modelId="{D6B6B652-E4C6-4BE4-B9AD-3BC4229FAD46}" type="presParOf" srcId="{575AEEC5-ECE0-4E01-A8AD-3EF7C540E059}" destId="{4C35DD8A-7316-45CC-819F-7FF92587FDFB}" srcOrd="1" destOrd="0" presId="urn:microsoft.com/office/officeart/2008/layout/VerticalCurvedList"/>
    <dgm:cxn modelId="{ACA27847-2D35-4755-9575-E6606057A8DC}" type="presParOf" srcId="{575AEEC5-ECE0-4E01-A8AD-3EF7C540E059}" destId="{A670644D-025B-4A73-AAF5-9ED14BEBC6FC}" srcOrd="2" destOrd="0" presId="urn:microsoft.com/office/officeart/2008/layout/VerticalCurvedList"/>
    <dgm:cxn modelId="{10F43CD7-2E21-4F4B-B1A1-0A2AAD1D47B0}" type="presParOf" srcId="{A670644D-025B-4A73-AAF5-9ED14BEBC6FC}" destId="{84FDCF01-4E3C-4A1A-8928-4CB0BEAE0187}" srcOrd="0" destOrd="0" presId="urn:microsoft.com/office/officeart/2008/layout/VerticalCurvedList"/>
    <dgm:cxn modelId="{22A92B90-4560-4132-8D73-05C989BB2F11}" type="presParOf" srcId="{575AEEC5-ECE0-4E01-A8AD-3EF7C540E059}" destId="{1EB011B7-1185-4C0F-B35A-4CBB2762655F}" srcOrd="3" destOrd="0" presId="urn:microsoft.com/office/officeart/2008/layout/VerticalCurvedList"/>
    <dgm:cxn modelId="{CB3F6965-0631-4E30-B01E-33AAC27E28E5}" type="presParOf" srcId="{575AEEC5-ECE0-4E01-A8AD-3EF7C540E059}" destId="{83E4D533-1823-4C27-B323-CC6F4260C9AA}" srcOrd="4" destOrd="0" presId="urn:microsoft.com/office/officeart/2008/layout/VerticalCurvedList"/>
    <dgm:cxn modelId="{A786E4FA-CBCC-47B9-8DB6-4B989E324327}" type="presParOf" srcId="{83E4D533-1823-4C27-B323-CC6F4260C9AA}" destId="{5D15D370-8855-402F-A24D-880015C1CB75}" srcOrd="0" destOrd="0" presId="urn:microsoft.com/office/officeart/2008/layout/VerticalCurvedList"/>
    <dgm:cxn modelId="{0953B5E8-1879-43F9-88C1-6C01E786614D}" type="presParOf" srcId="{575AEEC5-ECE0-4E01-A8AD-3EF7C540E059}" destId="{27CEBEB9-7C4B-4030-B938-D904ABB98147}" srcOrd="5" destOrd="0" presId="urn:microsoft.com/office/officeart/2008/layout/VerticalCurvedList"/>
    <dgm:cxn modelId="{7FC69C2F-C298-4310-A4CD-BEFB714EC2F8}" type="presParOf" srcId="{575AEEC5-ECE0-4E01-A8AD-3EF7C540E059}" destId="{94281089-2DB6-40AC-9D58-1898421A642A}" srcOrd="6" destOrd="0" presId="urn:microsoft.com/office/officeart/2008/layout/VerticalCurvedList"/>
    <dgm:cxn modelId="{77C15081-8E6D-477C-AC00-E8980C86BB7A}" type="presParOf" srcId="{94281089-2DB6-40AC-9D58-1898421A642A}" destId="{1BD776D9-4F93-4769-A8D9-8A522F60362B}" srcOrd="0" destOrd="0" presId="urn:microsoft.com/office/officeart/2008/layout/VerticalCurvedList"/>
    <dgm:cxn modelId="{1B444137-43D7-4310-9E95-2873F5ED4D14}" type="presParOf" srcId="{575AEEC5-ECE0-4E01-A8AD-3EF7C540E059}" destId="{224A83D4-523E-44EE-BA9D-002B1D06016D}" srcOrd="7" destOrd="0" presId="urn:microsoft.com/office/officeart/2008/layout/VerticalCurvedList"/>
    <dgm:cxn modelId="{5022FC2E-5DB5-46C5-A192-0B780DD00A15}" type="presParOf" srcId="{575AEEC5-ECE0-4E01-A8AD-3EF7C540E059}" destId="{1DB3696A-C9E8-470E-A9AC-ED471A16B71D}" srcOrd="8" destOrd="0" presId="urn:microsoft.com/office/officeart/2008/layout/VerticalCurvedList"/>
    <dgm:cxn modelId="{23547B25-AFBD-4853-83AC-5D7BBF53B71E}" type="presParOf" srcId="{1DB3696A-C9E8-470E-A9AC-ED471A16B71D}" destId="{922B23CE-F6E3-44DF-A87D-E4709672551B}" srcOrd="0" destOrd="0" presId="urn:microsoft.com/office/officeart/2008/layout/VerticalCurvedList"/>
    <dgm:cxn modelId="{53985BDC-4A2B-4A1D-BABF-9171DECEFA3B}" type="presParOf" srcId="{575AEEC5-ECE0-4E01-A8AD-3EF7C540E059}" destId="{273783CA-8226-4030-9BB4-217532BB0694}" srcOrd="9" destOrd="0" presId="urn:microsoft.com/office/officeart/2008/layout/VerticalCurvedList"/>
    <dgm:cxn modelId="{139147C7-B617-41E4-BED8-84FDD567C4A3}" type="presParOf" srcId="{575AEEC5-ECE0-4E01-A8AD-3EF7C540E059}" destId="{D9CAF58E-AF24-4E91-84EA-2EC086E0174C}" srcOrd="10" destOrd="0" presId="urn:microsoft.com/office/officeart/2008/layout/VerticalCurvedList"/>
    <dgm:cxn modelId="{6B05B9AF-AB8C-4FD5-8B67-41F732F89370}" type="presParOf" srcId="{D9CAF58E-AF24-4E91-84EA-2EC086E0174C}" destId="{7E4C7083-9059-4EEC-8C72-B3FB564C5924}" srcOrd="0" destOrd="0" presId="urn:microsoft.com/office/officeart/2008/layout/VerticalCurvedList"/>
    <dgm:cxn modelId="{29F736C7-F2AC-41C6-AFBD-5ACA98EC2A1F}" type="presParOf" srcId="{575AEEC5-ECE0-4E01-A8AD-3EF7C540E059}" destId="{88FE45A1-E442-48A3-9B48-70109ABF39EE}" srcOrd="11" destOrd="0" presId="urn:microsoft.com/office/officeart/2008/layout/VerticalCurvedList"/>
    <dgm:cxn modelId="{292CE587-700A-4144-A910-FF3EE892915D}" type="presParOf" srcId="{575AEEC5-ECE0-4E01-A8AD-3EF7C540E059}" destId="{74107904-90D1-4360-9209-6BA19F43E82C}" srcOrd="12" destOrd="0" presId="urn:microsoft.com/office/officeart/2008/layout/VerticalCurvedList"/>
    <dgm:cxn modelId="{588E6871-D383-4FAF-8D15-497F3C7FFCCE}" type="presParOf" srcId="{74107904-90D1-4360-9209-6BA19F43E82C}" destId="{64EFCF7B-648D-4B82-ADEF-679633AAA6A4}" srcOrd="0" destOrd="0" presId="urn:microsoft.com/office/officeart/2008/layout/VerticalCurvedList"/>
    <dgm:cxn modelId="{3EAB7B5C-C90D-402F-8372-D986770D187E}" type="presParOf" srcId="{575AEEC5-ECE0-4E01-A8AD-3EF7C540E059}" destId="{A822A1C8-F7A7-4160-944D-6BCC1CD0BEE9}" srcOrd="13" destOrd="0" presId="urn:microsoft.com/office/officeart/2008/layout/VerticalCurvedList"/>
    <dgm:cxn modelId="{A7D1D0B1-7604-4D42-A8C5-B1E0F0DB15D6}" type="presParOf" srcId="{575AEEC5-ECE0-4E01-A8AD-3EF7C540E059}" destId="{55BCA273-C78C-432A-B3FF-C1B936969E85}" srcOrd="14" destOrd="0" presId="urn:microsoft.com/office/officeart/2008/layout/VerticalCurvedList"/>
    <dgm:cxn modelId="{6A330617-089E-4234-8FA5-DB8DE8EBE874}" type="presParOf" srcId="{55BCA273-C78C-432A-B3FF-C1B936969E85}" destId="{AB7C9E53-04D6-4AFE-B823-B543E6026FEC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5C7705-68EA-48D8-8D17-A3D2595E1EF4}">
      <dsp:nvSpPr>
        <dsp:cNvPr id="0" name=""/>
        <dsp:cNvSpPr/>
      </dsp:nvSpPr>
      <dsp:spPr>
        <a:xfrm>
          <a:off x="-6571987" y="-1017546"/>
          <a:ext cx="7919664" cy="7919664"/>
        </a:xfrm>
        <a:prstGeom prst="blockArc">
          <a:avLst>
            <a:gd name="adj1" fmla="val 18900000"/>
            <a:gd name="adj2" fmla="val 2700000"/>
            <a:gd name="adj3" fmla="val 273"/>
          </a:avLst>
        </a:pr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35DD8A-7316-45CC-819F-7FF92587FDFB}">
      <dsp:nvSpPr>
        <dsp:cNvPr id="0" name=""/>
        <dsp:cNvSpPr/>
      </dsp:nvSpPr>
      <dsp:spPr>
        <a:xfrm>
          <a:off x="627004" y="267512"/>
          <a:ext cx="8234691" cy="534789"/>
        </a:xfrm>
        <a:prstGeom prst="rect">
          <a:avLst/>
        </a:prstGeom>
        <a:solidFill>
          <a:srgbClr val="E6E1DA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4489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0" kern="1200" dirty="0" smtClean="0">
              <a:solidFill>
                <a:schemeClr val="dk1"/>
              </a:solidFill>
              <a:latin typeface="Palatino Linotype" pitchFamily="18" charset="0"/>
              <a:ea typeface="+mn-ea"/>
              <a:cs typeface="Times New Roman" pitchFamily="18" charset="0"/>
            </a:rPr>
            <a:t>Озеленение и благоустройство </a:t>
          </a:r>
          <a:r>
            <a:rPr kumimoji="0" lang="ru-RU" sz="1400" b="0" kern="1200" dirty="0" err="1" smtClean="0">
              <a:solidFill>
                <a:schemeClr val="dk1"/>
              </a:solidFill>
              <a:latin typeface="Palatino Linotype" pitchFamily="18" charset="0"/>
              <a:ea typeface="+mn-ea"/>
              <a:cs typeface="Times New Roman" pitchFamily="18" charset="0"/>
            </a:rPr>
            <a:t>Лужского</a:t>
          </a:r>
          <a:r>
            <a:rPr kumimoji="0" lang="ru-RU" sz="1400" b="0" kern="1200" dirty="0" smtClean="0">
              <a:solidFill>
                <a:schemeClr val="dk1"/>
              </a:solidFill>
              <a:latin typeface="Palatino Linotype" pitchFamily="18" charset="0"/>
              <a:ea typeface="+mn-ea"/>
              <a:cs typeface="Times New Roman" pitchFamily="18" charset="0"/>
            </a:rPr>
            <a:t> городского поселение – </a:t>
          </a:r>
          <a:r>
            <a:rPr kumimoji="0" lang="en-US" sz="1400" b="1" kern="1200" dirty="0" smtClean="0">
              <a:solidFill>
                <a:schemeClr val="dk1"/>
              </a:solidFill>
              <a:latin typeface="Palatino Linotype" pitchFamily="18" charset="0"/>
              <a:ea typeface="+mn-ea"/>
              <a:cs typeface="Times New Roman" pitchFamily="18" charset="0"/>
            </a:rPr>
            <a:t>8 733,</a:t>
          </a:r>
          <a:r>
            <a:rPr kumimoji="0" lang="ru-RU" sz="1400" b="1" kern="1200" dirty="0" smtClean="0">
              <a:solidFill>
                <a:schemeClr val="dk1"/>
              </a:solidFill>
              <a:latin typeface="Palatino Linotype" pitchFamily="18" charset="0"/>
              <a:ea typeface="+mn-ea"/>
              <a:cs typeface="Times New Roman" pitchFamily="18" charset="0"/>
            </a:rPr>
            <a:t>7 тыс. руб.</a:t>
          </a:r>
          <a:endParaRPr lang="ru-RU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itchFamily="18" charset="0"/>
          </a:endParaRPr>
        </a:p>
      </dsp:txBody>
      <dsp:txXfrm>
        <a:off x="627004" y="267512"/>
        <a:ext cx="8234691" cy="534789"/>
      </dsp:txXfrm>
    </dsp:sp>
    <dsp:sp modelId="{84FDCF01-4E3C-4A1A-8928-4CB0BEAE0187}">
      <dsp:nvSpPr>
        <dsp:cNvPr id="0" name=""/>
        <dsp:cNvSpPr/>
      </dsp:nvSpPr>
      <dsp:spPr>
        <a:xfrm>
          <a:off x="155287" y="200663"/>
          <a:ext cx="668487" cy="668487"/>
        </a:xfrm>
        <a:prstGeom prst="ellipse">
          <a:avLst/>
        </a:prstGeom>
        <a:solidFill>
          <a:schemeClr val="bg2">
            <a:lumMod val="9000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EB011B7-1185-4C0F-B35A-4CBB2762655F}">
      <dsp:nvSpPr>
        <dsp:cNvPr id="0" name=""/>
        <dsp:cNvSpPr/>
      </dsp:nvSpPr>
      <dsp:spPr>
        <a:xfrm>
          <a:off x="1095937" y="1070168"/>
          <a:ext cx="7781126" cy="534789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4489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0" kern="1200" dirty="0" smtClean="0">
              <a:solidFill>
                <a:schemeClr val="dk1"/>
              </a:solidFill>
              <a:latin typeface="Palatino Linotype" pitchFamily="18" charset="0"/>
              <a:ea typeface="+mn-ea"/>
              <a:cs typeface="Times New Roman" pitchFamily="18" charset="0"/>
            </a:rPr>
            <a:t>Ремонт и содержание городского фонтана в Привокзальном сквере – </a:t>
          </a:r>
          <a:r>
            <a:rPr kumimoji="0" lang="ru-RU" sz="1400" b="1" kern="1200" dirty="0" smtClean="0">
              <a:solidFill>
                <a:schemeClr val="dk1"/>
              </a:solidFill>
              <a:latin typeface="Palatino Linotype" pitchFamily="18" charset="0"/>
              <a:ea typeface="+mn-ea"/>
              <a:cs typeface="Times New Roman" pitchFamily="18" charset="0"/>
            </a:rPr>
            <a:t>350,0 тыс. руб.</a:t>
          </a:r>
          <a:endParaRPr lang="ru-RU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itchFamily="18" charset="0"/>
          </a:endParaRPr>
        </a:p>
      </dsp:txBody>
      <dsp:txXfrm>
        <a:off x="1095937" y="1070168"/>
        <a:ext cx="7781126" cy="534789"/>
      </dsp:txXfrm>
    </dsp:sp>
    <dsp:sp modelId="{5D15D370-8855-402F-A24D-880015C1CB75}">
      <dsp:nvSpPr>
        <dsp:cNvPr id="0" name=""/>
        <dsp:cNvSpPr/>
      </dsp:nvSpPr>
      <dsp:spPr>
        <a:xfrm>
          <a:off x="605929" y="1011916"/>
          <a:ext cx="668487" cy="668487"/>
        </a:xfrm>
        <a:prstGeom prst="ellipse">
          <a:avLst/>
        </a:prstGeom>
        <a:solidFill>
          <a:srgbClr val="D6EDBD"/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7CEBEB9-7C4B-4030-B938-D904ABB98147}">
      <dsp:nvSpPr>
        <dsp:cNvPr id="0" name=""/>
        <dsp:cNvSpPr/>
      </dsp:nvSpPr>
      <dsp:spPr>
        <a:xfrm>
          <a:off x="1228827" y="1868160"/>
          <a:ext cx="6041116" cy="534789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4489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0" kern="1200" dirty="0" smtClean="0">
              <a:solidFill>
                <a:schemeClr val="dk1"/>
              </a:solidFill>
              <a:latin typeface="Palatino Linotype" pitchFamily="18" charset="0"/>
              <a:ea typeface="+mn-ea"/>
              <a:cs typeface="Times New Roman" pitchFamily="18" charset="0"/>
            </a:rPr>
            <a:t>Обслуживание мест массового отдыха – </a:t>
          </a:r>
          <a:r>
            <a:rPr kumimoji="0" lang="ru-RU" sz="1400" b="1" kern="1200" dirty="0" smtClean="0">
              <a:solidFill>
                <a:schemeClr val="dk1"/>
              </a:solidFill>
              <a:latin typeface="Palatino Linotype" pitchFamily="18" charset="0"/>
              <a:ea typeface="+mn-ea"/>
              <a:cs typeface="Times New Roman" pitchFamily="18" charset="0"/>
            </a:rPr>
            <a:t>250,0 тыс. руб.</a:t>
          </a:r>
          <a:endParaRPr lang="ru-RU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itchFamily="18" charset="0"/>
          </a:endParaRPr>
        </a:p>
      </dsp:txBody>
      <dsp:txXfrm>
        <a:off x="1228827" y="1868160"/>
        <a:ext cx="6041116" cy="534789"/>
      </dsp:txXfrm>
    </dsp:sp>
    <dsp:sp modelId="{1BD776D9-4F93-4769-A8D9-8A522F60362B}">
      <dsp:nvSpPr>
        <dsp:cNvPr id="0" name=""/>
        <dsp:cNvSpPr/>
      </dsp:nvSpPr>
      <dsp:spPr>
        <a:xfrm>
          <a:off x="839450" y="1790318"/>
          <a:ext cx="668487" cy="668487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24A83D4-523E-44EE-BA9D-002B1D06016D}">
      <dsp:nvSpPr>
        <dsp:cNvPr id="0" name=""/>
        <dsp:cNvSpPr/>
      </dsp:nvSpPr>
      <dsp:spPr>
        <a:xfrm>
          <a:off x="1322160" y="2646557"/>
          <a:ext cx="4912669" cy="534789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4489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bg1"/>
              </a:solidFill>
              <a:latin typeface="Palatino Linotype" pitchFamily="18" charset="0"/>
              <a:cs typeface="Times New Roman" pitchFamily="18" charset="0"/>
            </a:rPr>
            <a:t>Организация ритуальных услуг – </a:t>
          </a:r>
          <a:r>
            <a:rPr lang="ru-RU" sz="1400" b="1" kern="1200" dirty="0" smtClean="0">
              <a:solidFill>
                <a:schemeClr val="bg1"/>
              </a:solidFill>
              <a:latin typeface="Palatino Linotype" pitchFamily="18" charset="0"/>
              <a:cs typeface="Times New Roman" pitchFamily="18" charset="0"/>
            </a:rPr>
            <a:t>100,0 тыс. руб.</a:t>
          </a:r>
          <a:endParaRPr lang="ru-RU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itchFamily="18" charset="0"/>
          </a:endParaRPr>
        </a:p>
      </dsp:txBody>
      <dsp:txXfrm>
        <a:off x="1322160" y="2646557"/>
        <a:ext cx="4912669" cy="534789"/>
      </dsp:txXfrm>
    </dsp:sp>
    <dsp:sp modelId="{922B23CE-F6E3-44DF-A87D-E4709672551B}">
      <dsp:nvSpPr>
        <dsp:cNvPr id="0" name=""/>
        <dsp:cNvSpPr/>
      </dsp:nvSpPr>
      <dsp:spPr>
        <a:xfrm>
          <a:off x="989720" y="2608042"/>
          <a:ext cx="668487" cy="668487"/>
        </a:xfrm>
        <a:prstGeom prst="ellipse">
          <a:avLst/>
        </a:prstGeom>
        <a:solidFill>
          <a:schemeClr val="bg2">
            <a:lumMod val="9000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73783CA-8226-4030-9BB4-217532BB0694}">
      <dsp:nvSpPr>
        <dsp:cNvPr id="0" name=""/>
        <dsp:cNvSpPr/>
      </dsp:nvSpPr>
      <dsp:spPr>
        <a:xfrm>
          <a:off x="1392096" y="3477546"/>
          <a:ext cx="7454201" cy="534789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4489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0" kern="1200" dirty="0" smtClean="0">
              <a:solidFill>
                <a:schemeClr val="dk1"/>
              </a:solidFill>
              <a:latin typeface="Palatino Linotype" pitchFamily="18" charset="0"/>
              <a:ea typeface="+mn-ea"/>
              <a:cs typeface="Times New Roman" pitchFamily="18" charset="0"/>
            </a:rPr>
            <a:t>Содержание тротуаров, пешеходных дорожек, мостов, лестниц, остановок общественного транспорта и Привокзального сквера – </a:t>
          </a:r>
          <a:r>
            <a:rPr kumimoji="0" lang="ru-RU" sz="1400" b="1" kern="1200" dirty="0" smtClean="0">
              <a:solidFill>
                <a:schemeClr val="dk1"/>
              </a:solidFill>
              <a:latin typeface="Palatino Linotype" pitchFamily="18" charset="0"/>
              <a:ea typeface="+mn-ea"/>
              <a:cs typeface="Times New Roman" pitchFamily="18" charset="0"/>
            </a:rPr>
            <a:t>15 500,0 тыс. руб.</a:t>
          </a:r>
          <a:endParaRPr lang="ru-RU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itchFamily="18" charset="0"/>
          </a:endParaRPr>
        </a:p>
      </dsp:txBody>
      <dsp:txXfrm>
        <a:off x="1392096" y="3477546"/>
        <a:ext cx="7454201" cy="534789"/>
      </dsp:txXfrm>
    </dsp:sp>
    <dsp:sp modelId="{7E4C7083-9059-4EEC-8C72-B3FB564C5924}">
      <dsp:nvSpPr>
        <dsp:cNvPr id="0" name=""/>
        <dsp:cNvSpPr/>
      </dsp:nvSpPr>
      <dsp:spPr>
        <a:xfrm>
          <a:off x="904982" y="3410697"/>
          <a:ext cx="668487" cy="668487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8FE45A1-E442-48A3-9B48-70109ABF39EE}">
      <dsp:nvSpPr>
        <dsp:cNvPr id="0" name=""/>
        <dsp:cNvSpPr/>
      </dsp:nvSpPr>
      <dsp:spPr>
        <a:xfrm>
          <a:off x="933464" y="4281191"/>
          <a:ext cx="6951226" cy="534789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4489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0" kern="1200" dirty="0" smtClean="0">
              <a:solidFill>
                <a:schemeClr val="dk1"/>
              </a:solidFill>
              <a:latin typeface="Palatino Linotype" pitchFamily="18" charset="0"/>
              <a:ea typeface="+mn-ea"/>
              <a:cs typeface="Times New Roman" pitchFamily="18" charset="0"/>
            </a:rPr>
            <a:t>Благоустройство набережной реки Луги и общественно значимых публичных пространств в г. Луга – </a:t>
          </a:r>
          <a:r>
            <a:rPr kumimoji="0" lang="ru-RU" sz="1400" b="1" kern="1200" dirty="0" smtClean="0">
              <a:solidFill>
                <a:schemeClr val="dk1"/>
              </a:solidFill>
              <a:latin typeface="Palatino Linotype" pitchFamily="18" charset="0"/>
              <a:ea typeface="+mn-ea"/>
              <a:cs typeface="Times New Roman" pitchFamily="18" charset="0"/>
            </a:rPr>
            <a:t>26,3 тыс. руб.</a:t>
          </a:r>
          <a:r>
            <a:rPr kumimoji="0" lang="ru-RU" sz="1400" b="0" kern="1200" dirty="0" smtClean="0">
              <a:solidFill>
                <a:schemeClr val="dk1"/>
              </a:solidFill>
              <a:latin typeface="Palatino Linotype" pitchFamily="18" charset="0"/>
              <a:ea typeface="+mn-ea"/>
              <a:cs typeface="Times New Roman" pitchFamily="18" charset="0"/>
            </a:rPr>
            <a:t> (софинансирование)</a:t>
          </a:r>
          <a:endParaRPr lang="ru-RU" sz="1400" kern="1200" baseline="0" dirty="0">
            <a:solidFill>
              <a:schemeClr val="tx1"/>
            </a:solidFill>
            <a:latin typeface="Times New Roman" panose="02020603050405020304" pitchFamily="18" charset="0"/>
            <a:cs typeface="Times New Roman" pitchFamily="18" charset="0"/>
          </a:endParaRPr>
        </a:p>
      </dsp:txBody>
      <dsp:txXfrm>
        <a:off x="933464" y="4281191"/>
        <a:ext cx="6951226" cy="534789"/>
      </dsp:txXfrm>
    </dsp:sp>
    <dsp:sp modelId="{64EFCF7B-648D-4B82-ADEF-679633AAA6A4}">
      <dsp:nvSpPr>
        <dsp:cNvPr id="0" name=""/>
        <dsp:cNvSpPr/>
      </dsp:nvSpPr>
      <dsp:spPr>
        <a:xfrm>
          <a:off x="639588" y="4212765"/>
          <a:ext cx="668487" cy="668487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822A1C8-F7A7-4160-944D-6BCC1CD0BEE9}">
      <dsp:nvSpPr>
        <dsp:cNvPr id="0" name=""/>
        <dsp:cNvSpPr/>
      </dsp:nvSpPr>
      <dsp:spPr>
        <a:xfrm>
          <a:off x="450727" y="5059594"/>
          <a:ext cx="8219119" cy="690467"/>
        </a:xfrm>
        <a:prstGeom prst="rect">
          <a:avLst/>
        </a:prstGeom>
        <a:solidFill>
          <a:srgbClr val="C9E7A7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4489" tIns="30480" rIns="30480" bIns="3048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rPr>
            <a:t>       </a:t>
          </a:r>
          <a:r>
            <a:rPr lang="ru-RU" sz="1200" b="0" kern="1200" dirty="0" smtClean="0">
              <a:solidFill>
                <a:schemeClr val="bg1"/>
              </a:solidFill>
              <a:latin typeface="Palatino Linotype" pitchFamily="18" charset="0"/>
              <a:cs typeface="Times New Roman" pitchFamily="18" charset="0"/>
            </a:rPr>
            <a:t>Обеспечение благоприятной экологической обстановки  (</a:t>
          </a:r>
          <a:r>
            <a:rPr lang="ru-RU" sz="1200" b="0" i="1" kern="1200" dirty="0" smtClean="0">
              <a:solidFill>
                <a:schemeClr val="bg1"/>
              </a:solidFill>
              <a:latin typeface="Palatino Linotype" pitchFamily="18" charset="0"/>
              <a:cs typeface="Times New Roman" pitchFamily="18" charset="0"/>
            </a:rPr>
            <a:t>оборудование и ремонт контейнерных площадок, организация деятельности по накоплению (в том числе раздельному накоплению) и транспортированию твердых коммунальных</a:t>
          </a:r>
          <a:r>
            <a:rPr lang="ru-RU" sz="1200" b="0" i="1" kern="1200" baseline="0" dirty="0" smtClean="0">
              <a:solidFill>
                <a:schemeClr val="bg1"/>
              </a:solidFill>
              <a:latin typeface="Palatino Linotype" pitchFamily="18" charset="0"/>
              <a:cs typeface="Times New Roman" pitchFamily="18" charset="0"/>
            </a:rPr>
            <a:t> отходов) – </a:t>
          </a:r>
          <a:r>
            <a:rPr lang="ru-RU" sz="1200" b="1" i="0" kern="1200" baseline="0" dirty="0" smtClean="0">
              <a:solidFill>
                <a:schemeClr val="bg1"/>
              </a:solidFill>
              <a:latin typeface="Palatino Linotype" pitchFamily="18" charset="0"/>
              <a:cs typeface="Times New Roman" pitchFamily="18" charset="0"/>
            </a:rPr>
            <a:t>6 787,5 тыс. руб.</a:t>
          </a:r>
          <a:endParaRPr lang="ru-RU" sz="1200" b="1" i="0" kern="1200" dirty="0">
            <a:solidFill>
              <a:schemeClr val="bg1"/>
            </a:solidFill>
          </a:endParaRPr>
        </a:p>
      </dsp:txBody>
      <dsp:txXfrm>
        <a:off x="450727" y="5059594"/>
        <a:ext cx="8219119" cy="690467"/>
      </dsp:txXfrm>
    </dsp:sp>
    <dsp:sp modelId="{AB7C9E53-04D6-4AFE-B823-B543E6026FEC}">
      <dsp:nvSpPr>
        <dsp:cNvPr id="0" name=""/>
        <dsp:cNvSpPr/>
      </dsp:nvSpPr>
      <dsp:spPr>
        <a:xfrm>
          <a:off x="61051" y="5059594"/>
          <a:ext cx="731191" cy="733771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0.20224</cdr:x>
      <cdr:y>0.45949</cdr:y>
    </cdr:from>
    <cdr:to>
      <cdr:x>0.39527</cdr:x>
      <cdr:y>0.63649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80726" y="1271770"/>
          <a:ext cx="936104" cy="4899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Palatino Linotype" panose="02040502050505030304" pitchFamily="18" charset="0"/>
            </a:rPr>
            <a:t>2021 год</a:t>
          </a:r>
          <a:endParaRPr lang="ru-RU" sz="1400" b="1" dirty="0">
            <a:latin typeface="Palatino Linotype" panose="0204050205050503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0.01562</cdr:x>
      <cdr:y>0.30954</cdr:y>
    </cdr:from>
    <cdr:to>
      <cdr:x>0.32127</cdr:x>
      <cdr:y>0.81761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42829" y="1149848"/>
          <a:ext cx="2794864" cy="188737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lumMod val="40000"/>
            <a:lumOff val="60000"/>
          </a:schemeClr>
        </a:solidFill>
        <a:ln xmlns:a="http://schemas.openxmlformats.org/drawingml/2006/main">
          <a:solidFill>
            <a:srgbClr val="4A97D6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0.01562</cdr:x>
      <cdr:y>0.30954</cdr:y>
    </cdr:from>
    <cdr:to>
      <cdr:x>0.33263</cdr:x>
      <cdr:y>0.71661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2829" y="1149849"/>
          <a:ext cx="2898740" cy="15121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i="1" dirty="0" smtClean="0">
              <a:latin typeface="Palatino Linotype" panose="02040502050505030304" pitchFamily="18" charset="0"/>
            </a:rPr>
            <a:t>Дотации</a:t>
          </a:r>
          <a:r>
            <a:rPr lang="ru-RU" sz="1200" i="1" dirty="0" smtClean="0">
              <a:latin typeface="Palatino Linotype" panose="02040502050505030304" pitchFamily="18" charset="0"/>
            </a:rPr>
            <a:t> – </a:t>
          </a:r>
          <a:r>
            <a:rPr lang="ru-RU" sz="1200" dirty="0" smtClean="0">
              <a:latin typeface="Palatino Linotype" panose="02040502050505030304" pitchFamily="18" charset="0"/>
            </a:rPr>
            <a:t>средства, предоставляемые бюджету другого уровня бюджетной системы на безвозмездной и безвозвратной основе без установления направлений и (или) условий их использования.</a:t>
          </a:r>
          <a:endParaRPr lang="ru-RU" sz="1200" dirty="0">
            <a:latin typeface="Palatino Linotype" panose="02040502050505030304" pitchFamily="18" charset="0"/>
          </a:endParaRPr>
        </a:p>
      </cdr:txBody>
    </cdr:sp>
  </cdr:relSizeAnchor>
  <cdr:relSizeAnchor xmlns:cdr="http://schemas.openxmlformats.org/drawingml/2006/chartDrawing">
    <cdr:from>
      <cdr:x>0.72837</cdr:x>
      <cdr:y>0.25934</cdr:y>
    </cdr:from>
    <cdr:to>
      <cdr:x>0.97801</cdr:x>
      <cdr:y>0.93045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6660215" y="963384"/>
          <a:ext cx="2282708" cy="2492990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>
            <a:lumMod val="65000"/>
          </a:schemeClr>
        </a:solidFill>
        <a:ln xmlns:a="http://schemas.openxmlformats.org/drawingml/2006/main" w="19050">
          <a:solidFill>
            <a:schemeClr val="bg1">
              <a:lumMod val="65000"/>
              <a:lumOff val="35000"/>
            </a:schemeClr>
          </a:solidFill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9pPr>
        </a:lstStyle>
        <a:p xmlns:a="http://schemas.openxmlformats.org/drawingml/2006/main">
          <a:pPr algn="ctr">
            <a:defRPr/>
          </a:pPr>
          <a:r>
            <a:rPr lang="ru-RU" sz="1200" b="1" kern="0" dirty="0">
              <a:solidFill>
                <a:schemeClr val="bg1"/>
              </a:solidFill>
              <a:latin typeface="Palatino Linotype" pitchFamily="18" charset="0"/>
              <a:cs typeface="Times New Roman" pitchFamily="18" charset="0"/>
            </a:rPr>
            <a:t>Субсидии</a:t>
          </a:r>
          <a:r>
            <a:rPr lang="ru-RU" sz="1200" b="0" kern="0" dirty="0">
              <a:solidFill>
                <a:schemeClr val="bg1"/>
              </a:solidFill>
              <a:latin typeface="Palatino Linotype" pitchFamily="18" charset="0"/>
              <a:cs typeface="Times New Roman" pitchFamily="18" charset="0"/>
            </a:rPr>
            <a:t> - средства, </a:t>
          </a:r>
          <a:r>
            <a:rPr lang="ru-RU" sz="1200" kern="0" dirty="0" smtClean="0">
              <a:solidFill>
                <a:schemeClr val="bg1"/>
              </a:solidFill>
              <a:latin typeface="Palatino Linotype" pitchFamily="18" charset="0"/>
              <a:cs typeface="Times New Roman" pitchFamily="18" charset="0"/>
            </a:rPr>
            <a:t>предоставляемые</a:t>
          </a:r>
          <a:r>
            <a:rPr lang="ru-RU" sz="1200" b="0" kern="0" dirty="0" smtClean="0">
              <a:solidFill>
                <a:schemeClr val="bg1"/>
              </a:solidFill>
              <a:latin typeface="Palatino Linotype" pitchFamily="18" charset="0"/>
              <a:cs typeface="Times New Roman" pitchFamily="18" charset="0"/>
            </a:rPr>
            <a:t> </a:t>
          </a:r>
          <a:r>
            <a:rPr lang="ru-RU" sz="1200" b="0" kern="0" dirty="0">
              <a:solidFill>
                <a:schemeClr val="bg1"/>
              </a:solidFill>
              <a:latin typeface="Palatino Linotype" pitchFamily="18" charset="0"/>
              <a:cs typeface="Times New Roman" pitchFamily="18" charset="0"/>
            </a:rPr>
            <a:t>бюджету другого уровня бюджетной системы </a:t>
          </a:r>
          <a:r>
            <a:rPr lang="ru-RU" sz="1200" b="0" kern="0" dirty="0" smtClean="0">
              <a:solidFill>
                <a:schemeClr val="bg1"/>
              </a:solidFill>
              <a:latin typeface="Palatino Linotype" pitchFamily="18" charset="0"/>
              <a:cs typeface="Times New Roman" pitchFamily="18" charset="0"/>
            </a:rPr>
            <a:t>в целях </a:t>
          </a:r>
          <a:r>
            <a:rPr lang="ru-RU" sz="1200" b="0" kern="0" dirty="0" err="1">
              <a:solidFill>
                <a:schemeClr val="bg1"/>
              </a:solidFill>
              <a:latin typeface="Palatino Linotype" pitchFamily="18" charset="0"/>
              <a:cs typeface="Times New Roman" pitchFamily="18" charset="0"/>
            </a:rPr>
            <a:t>софинансирования</a:t>
          </a:r>
          <a:r>
            <a:rPr lang="ru-RU" sz="1200" b="0" kern="0" dirty="0">
              <a:solidFill>
                <a:schemeClr val="bg1"/>
              </a:solidFill>
              <a:latin typeface="Palatino Linotype" pitchFamily="18" charset="0"/>
              <a:cs typeface="Times New Roman" pitchFamily="18" charset="0"/>
            </a:rPr>
            <a:t> расходных обязательств муниципальных образований. </a:t>
          </a:r>
        </a:p>
        <a:p xmlns:a="http://schemas.openxmlformats.org/drawingml/2006/main">
          <a:pPr algn="ctr">
            <a:defRPr/>
          </a:pPr>
          <a:endParaRPr lang="ru-RU" sz="1200" b="0" i="1" kern="0" dirty="0">
            <a:solidFill>
              <a:schemeClr val="bg1"/>
            </a:solidFill>
            <a:latin typeface="Palatino Linotype" pitchFamily="18" charset="0"/>
            <a:cs typeface="Times New Roman" pitchFamily="18" charset="0"/>
          </a:endParaRPr>
        </a:p>
        <a:p xmlns:a="http://schemas.openxmlformats.org/drawingml/2006/main">
          <a:pPr algn="ctr">
            <a:defRPr/>
          </a:pPr>
          <a:r>
            <a:rPr lang="ru-RU" sz="1200" b="1" i="1" kern="0" dirty="0">
              <a:solidFill>
                <a:schemeClr val="bg1"/>
              </a:solidFill>
              <a:latin typeface="Palatino Linotype" pitchFamily="18" charset="0"/>
              <a:cs typeface="Times New Roman" pitchFamily="18" charset="0"/>
            </a:rPr>
            <a:t>Аналогия в семейном бюджете: Вы «добавляете» деньги для того, чтобы ваш ребенок купил себе </a:t>
          </a:r>
          <a:r>
            <a:rPr lang="ru-RU" sz="1200" b="1" i="1" kern="0" dirty="0" smtClean="0">
              <a:solidFill>
                <a:schemeClr val="bg1"/>
              </a:solidFill>
              <a:latin typeface="Palatino Linotype" pitchFamily="18" charset="0"/>
              <a:cs typeface="Times New Roman" pitchFamily="18" charset="0"/>
            </a:rPr>
            <a:t>книгу.</a:t>
          </a:r>
          <a:endParaRPr lang="ru-RU" sz="1200" b="1" i="1" kern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0.10744</cdr:x>
      <cdr:y>0.5</cdr:y>
    </cdr:from>
    <cdr:to>
      <cdr:x>0.22314</cdr:x>
      <cdr:y>0.575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36104" y="1440160"/>
          <a:ext cx="100811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0.6817</cdr:x>
      <cdr:y>0.8125</cdr:y>
    </cdr:from>
    <cdr:to>
      <cdr:x>1</cdr:x>
      <cdr:y>0.96106</cdr:y>
    </cdr:to>
    <cdr:sp macro="" textlink="">
      <cdr:nvSpPr>
        <cdr:cNvPr id="5" name="TextBox 1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009450" y="1683258"/>
          <a:ext cx="2805938" cy="307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ctr"/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98,4% </a:t>
          </a:r>
          <a:r>
            <a:rPr lang="ru-RU" sz="1400" b="1" i="1" dirty="0">
              <a:latin typeface="Times New Roman" pitchFamily="18" charset="0"/>
              <a:cs typeface="Times New Roman" pitchFamily="18" charset="0"/>
            </a:rPr>
            <a:t>от  уровня 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2020 года</a:t>
          </a:r>
          <a:endParaRPr lang="ru-RU" sz="1400" b="1" i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0.28321</cdr:x>
      <cdr:y>0.63272</cdr:y>
    </cdr:from>
    <cdr:to>
      <cdr:x>0.63615</cdr:x>
      <cdr:y>0.71914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31832" y="3661230"/>
          <a:ext cx="1285879" cy="5000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latin typeface="Palatino Linotype" pitchFamily="18" charset="0"/>
            </a:rPr>
            <a:t>341 398,0 тыс. руб.</a:t>
          </a:r>
          <a:endParaRPr lang="ru-RU" sz="1800" b="1" dirty="0">
            <a:latin typeface="Palatino Linotype" pitchFamily="18" charset="0"/>
          </a:endParaRPr>
        </a:p>
      </cdr:txBody>
    </cdr:sp>
  </cdr:relSizeAnchor>
  <cdr:relSizeAnchor xmlns:cdr="http://schemas.openxmlformats.org/drawingml/2006/chartDrawing">
    <cdr:from>
      <cdr:x>0.20984</cdr:x>
      <cdr:y>0.5</cdr:y>
    </cdr:from>
    <cdr:to>
      <cdr:x>0.36795</cdr:x>
      <cdr:y>0.52601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64514" y="2893239"/>
          <a:ext cx="576064" cy="1504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>
            <a:latin typeface="Palatino Linotype" panose="02040502050505030304" pitchFamily="18" charset="0"/>
          </a:endParaRPr>
        </a:p>
      </cdr:txBody>
    </cdr:sp>
  </cdr:relSizeAnchor>
  <cdr:relSizeAnchor xmlns:cdr="http://schemas.openxmlformats.org/drawingml/2006/chartDrawing">
    <cdr:from>
      <cdr:x>0.20984</cdr:x>
      <cdr:y>0.5</cdr:y>
    </cdr:from>
    <cdr:to>
      <cdr:x>0.38772</cdr:x>
      <cdr:y>0.52601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64514" y="2893239"/>
          <a:ext cx="648072" cy="1504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200" dirty="0">
            <a:latin typeface="Palatino Linotype" panose="02040502050505030304" pitchFamily="18" charset="0"/>
          </a:endParaRPr>
        </a:p>
      </cdr:txBody>
    </cdr:sp>
  </cdr:relSizeAnchor>
  <cdr:relSizeAnchor xmlns:cdr="http://schemas.openxmlformats.org/drawingml/2006/chartDrawing">
    <cdr:from>
      <cdr:x>0.19007</cdr:x>
      <cdr:y>0.483</cdr:y>
    </cdr:from>
    <cdr:to>
      <cdr:x>0.40196</cdr:x>
      <cdr:y>0.52601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92506" y="2794845"/>
          <a:ext cx="771965" cy="2488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Palatino Linotype" panose="02040502050505030304" pitchFamily="18" charset="0"/>
            </a:rPr>
            <a:t>61 628,1</a:t>
          </a:r>
          <a:endParaRPr lang="ru-RU" sz="1200" b="1" dirty="0">
            <a:latin typeface="Palatino Linotype" panose="0204050205050503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0.37879</cdr:x>
      <cdr:y>0.375</cdr:y>
    </cdr:from>
    <cdr:to>
      <cdr:x>0.72727</cdr:x>
      <cdr:y>0.52083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85951" y="1285884"/>
          <a:ext cx="1643074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latin typeface="Palatino Linotype" pitchFamily="18" charset="0"/>
            </a:rPr>
            <a:t>271 970,1</a:t>
          </a:r>
        </a:p>
        <a:p xmlns:a="http://schemas.openxmlformats.org/drawingml/2006/main">
          <a:pPr algn="ctr"/>
          <a:r>
            <a:rPr lang="ru-RU" sz="1800" b="1" dirty="0" smtClean="0">
              <a:latin typeface="Palatino Linotype" pitchFamily="18" charset="0"/>
            </a:rPr>
            <a:t> тыс. руб.</a:t>
          </a:r>
          <a:endParaRPr lang="ru-RU" sz="1800" b="1" dirty="0">
            <a:latin typeface="Palatino Linotype" pitchFamily="18" charset="0"/>
          </a:endParaRPr>
        </a:p>
      </cdr:txBody>
    </cdr:sp>
  </cdr:relSizeAnchor>
  <cdr:relSizeAnchor xmlns:cdr="http://schemas.openxmlformats.org/drawingml/2006/chartDrawing">
    <cdr:from>
      <cdr:x>0.2912</cdr:x>
      <cdr:y>0.64476</cdr:y>
    </cdr:from>
    <cdr:to>
      <cdr:x>0.57908</cdr:x>
      <cdr:y>0.8871</cdr:y>
    </cdr:to>
    <cdr:sp macro="" textlink="">
      <cdr:nvSpPr>
        <cdr:cNvPr id="3" name="TextBox 14"/>
        <cdr:cNvSpPr txBox="1"/>
      </cdr:nvSpPr>
      <cdr:spPr>
        <a:xfrm xmlns:a="http://schemas.openxmlformats.org/drawingml/2006/main">
          <a:off x="1372991" y="2210898"/>
          <a:ext cx="1357322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chemeClr val="bg1"/>
              </a:solidFill>
              <a:latin typeface="Palatino Linotype" pitchFamily="18" charset="0"/>
            </a:rPr>
            <a:t>271 970,1</a:t>
          </a:r>
        </a:p>
        <a:p xmlns:a="http://schemas.openxmlformats.org/drawingml/2006/main">
          <a:r>
            <a:rPr lang="ru-RU" sz="1200" b="1" dirty="0" smtClean="0">
              <a:solidFill>
                <a:schemeClr val="bg1"/>
              </a:solidFill>
              <a:latin typeface="Palatino Linotype" pitchFamily="18" charset="0"/>
            </a:rPr>
            <a:t>(в т.ч. </a:t>
          </a:r>
        </a:p>
        <a:p xmlns:a="http://schemas.openxmlformats.org/drawingml/2006/main">
          <a:r>
            <a:rPr lang="ru-RU" sz="1200" b="1" dirty="0" smtClean="0">
              <a:solidFill>
                <a:schemeClr val="bg1"/>
              </a:solidFill>
              <a:latin typeface="Palatino Linotype" pitchFamily="18" charset="0"/>
            </a:rPr>
            <a:t>     дотация </a:t>
          </a:r>
        </a:p>
        <a:p xmlns:a="http://schemas.openxmlformats.org/drawingml/2006/main">
          <a:r>
            <a:rPr lang="ru-RU" sz="1200" b="1" dirty="0" smtClean="0">
              <a:solidFill>
                <a:schemeClr val="bg1"/>
              </a:solidFill>
              <a:latin typeface="Palatino Linotype" pitchFamily="18" charset="0"/>
            </a:rPr>
            <a:t>              27 973,3)</a:t>
          </a:r>
          <a:endParaRPr lang="ru-RU" sz="1200" b="1" dirty="0">
            <a:solidFill>
              <a:schemeClr val="bg1"/>
            </a:solidFill>
            <a:latin typeface="Palatino Linotype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0.02601</cdr:x>
      <cdr:y>0.9125</cdr:y>
    </cdr:from>
    <cdr:to>
      <cdr:x>0.32915</cdr:x>
      <cdr:y>0.98376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36953" y="5256584"/>
          <a:ext cx="2761083" cy="410524"/>
        </a:xfrm>
        <a:prstGeom xmlns:a="http://schemas.openxmlformats.org/drawingml/2006/main" prst="rect">
          <a:avLst/>
        </a:prstGeom>
        <a:solidFill xmlns:a="http://schemas.openxmlformats.org/drawingml/2006/main">
          <a:srgbClr val="FFCC29"/>
        </a:solidFill>
        <a:ln xmlns:a="http://schemas.openxmlformats.org/drawingml/2006/main">
          <a:solidFill>
            <a:schemeClr val="accent1"/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dirty="0">
              <a:solidFill>
                <a:schemeClr val="bg1"/>
              </a:solidFill>
              <a:latin typeface="Palatino Linotype" pitchFamily="18" charset="0"/>
            </a:rPr>
            <a:t>279 769,9 тыс. руб.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0.15795</cdr:x>
      <cdr:y>0.91078</cdr:y>
    </cdr:from>
    <cdr:to>
      <cdr:x>0.46864</cdr:x>
      <cdr:y>0.98168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403648" y="5140108"/>
          <a:ext cx="2761083" cy="400075"/>
        </a:xfrm>
        <a:prstGeom xmlns:a="http://schemas.openxmlformats.org/drawingml/2006/main" prst="rect">
          <a:avLst/>
        </a:prstGeom>
        <a:solidFill xmlns:a="http://schemas.openxmlformats.org/drawingml/2006/main">
          <a:srgbClr val="FFCC29"/>
        </a:solidFill>
        <a:ln xmlns:a="http://schemas.openxmlformats.org/drawingml/2006/main">
          <a:solidFill>
            <a:schemeClr val="accent1"/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ctr"/>
          <a:r>
            <a:rPr lang="ru-RU" sz="2000" b="1" dirty="0" smtClean="0">
              <a:solidFill>
                <a:sysClr val="windowText" lastClr="000000"/>
              </a:solidFill>
              <a:effectLst/>
              <a:latin typeface="Palatino Linotype" pitchFamily="18" charset="0"/>
              <a:cs typeface="Times New Roman" pitchFamily="18" charset="0"/>
            </a:rPr>
            <a:t>125 693,1 тыс. руб.</a:t>
          </a:r>
          <a:endParaRPr lang="ru-RU" sz="2000" b="1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0.06757</cdr:x>
      <cdr:y>0.89655</cdr:y>
    </cdr:from>
    <cdr:to>
      <cdr:x>0.22973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3744416"/>
          <a:ext cx="86409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 smtClean="0"/>
        </a:p>
        <a:p xmlns:a="http://schemas.openxmlformats.org/drawingml/2006/main">
          <a:endParaRPr lang="ru-RU" dirty="0"/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0.35135</cdr:x>
      <cdr:y>0.82759</cdr:y>
    </cdr:from>
    <cdr:to>
      <cdr:x>0.56757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72208" y="4248472"/>
          <a:ext cx="1152128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0.17484</cdr:x>
      <cdr:y>0.26483</cdr:y>
    </cdr:from>
    <cdr:to>
      <cdr:x>0.4282</cdr:x>
      <cdr:y>0.66209</cdr:y>
    </cdr:to>
    <cdr:pic>
      <cdr:nvPicPr>
        <cdr:cNvPr id="3" name="Рисунок 2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403648" y="1296144"/>
          <a:ext cx="2034128" cy="1944216"/>
        </a:xfrm>
        <a:prstGeom xmlns:a="http://schemas.openxmlformats.org/drawingml/2006/main" prst="ellipse">
          <a:avLst/>
        </a:prstGeom>
        <a:ln xmlns:a="http://schemas.openxmlformats.org/drawingml/2006/main" w="63500" cap="rnd">
          <a:solidFill>
            <a:srgbClr val="333333"/>
          </a:solidFill>
        </a:ln>
        <a:effectLst xmlns:a="http://schemas.openxmlformats.org/drawingml/2006/main">
          <a:outerShdw blurRad="381000" dist="292100" dir="5400000" sx="-80000" sy="-18000" rotWithShape="0">
            <a:srgbClr val="000000">
              <a:alpha val="22000"/>
            </a:srgbClr>
          </a:outerShdw>
        </a:effectLst>
        <a:scene3d xmlns:a="http://schemas.openxmlformats.org/drawingml/2006/main">
          <a:camera prst="orthographicFront"/>
          <a:lightRig rig="contrasting" dir="t">
            <a:rot lat="0" lon="0" rev="3000000"/>
          </a:lightRig>
        </a:scene3d>
        <a:sp3d xmlns:a="http://schemas.openxmlformats.org/drawingml/2006/main" contourW="7620">
          <a:bevelT w="95250" h="31750"/>
          <a:contourClr>
            <a:srgbClr val="333333"/>
          </a:contourClr>
        </a:sp3d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789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626" y="0"/>
            <a:ext cx="2919565" cy="493789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4374262-45A0-42F5-A65F-5FDCB99907FB}" type="datetimeFigureOut">
              <a:rPr lang="ru-RU"/>
              <a:pPr>
                <a:defRPr/>
              </a:pPr>
              <a:t>01.12.2020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4" tIns="45377" rIns="90754" bIns="45377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262" y="4687052"/>
            <a:ext cx="5389240" cy="4439368"/>
          </a:xfrm>
          <a:prstGeom prst="rect">
            <a:avLst/>
          </a:prstGeom>
        </p:spPr>
        <p:txBody>
          <a:bodyPr vert="horz" lIns="90754" tIns="45377" rIns="90754" bIns="45377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0947"/>
            <a:ext cx="2919565" cy="493789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626" y="9370947"/>
            <a:ext cx="2919565" cy="493789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8225485-AD24-4D49-AB42-AE83E1E29D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83392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56BC22-9A69-45C4-B33B-AE316EEA465F}" type="datetime1">
              <a:rPr lang="ru-RU" smtClean="0"/>
              <a:pPr>
                <a:defRPr/>
              </a:pPr>
              <a:t>01.12.2020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79EB0-1056-4EF2-9D13-F2CE29D0577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606784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F7AAA9-7641-4451-AC15-55D44BC82715}" type="datetime1">
              <a:rPr lang="ru-RU" smtClean="0"/>
              <a:pPr>
                <a:defRPr/>
              </a:pPr>
              <a:t>01.12.2020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615386-B9DD-4FDE-A0D4-0C6E212109B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495150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F7AAA9-7641-4451-AC15-55D44BC82715}" type="datetime1">
              <a:rPr lang="ru-RU" smtClean="0"/>
              <a:pPr>
                <a:defRPr/>
              </a:pPr>
              <a:t>01.12.2020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615386-B9DD-4FDE-A0D4-0C6E212109B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360496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F7AAA9-7641-4451-AC15-55D44BC82715}" type="datetime1">
              <a:rPr lang="ru-RU" smtClean="0"/>
              <a:pPr>
                <a:defRPr/>
              </a:pPr>
              <a:t>01.12.2020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615386-B9DD-4FDE-A0D4-0C6E212109B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167675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F7AAA9-7641-4451-AC15-55D44BC82715}" type="datetime1">
              <a:rPr lang="ru-RU" smtClean="0"/>
              <a:pPr>
                <a:defRPr/>
              </a:pPr>
              <a:t>01.12.2020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615386-B9DD-4FDE-A0D4-0C6E212109B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69694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F7AAA9-7641-4451-AC15-55D44BC82715}" type="datetime1">
              <a:rPr lang="ru-RU" smtClean="0"/>
              <a:pPr>
                <a:defRPr/>
              </a:pPr>
              <a:t>01.12.2020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615386-B9DD-4FDE-A0D4-0C6E212109B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966850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F7AAA9-7641-4451-AC15-55D44BC82715}" type="datetime1">
              <a:rPr lang="ru-RU" smtClean="0"/>
              <a:pPr>
                <a:defRPr/>
              </a:pPr>
              <a:t>01.12.2020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615386-B9DD-4FDE-A0D4-0C6E212109B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612497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CFBB0A-FF1D-4636-A835-80CE771D2AAD}" type="datetime1">
              <a:rPr lang="ru-RU" smtClean="0"/>
              <a:pPr>
                <a:defRPr/>
              </a:pPr>
              <a:t>01.12.2020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C351D-B69F-473E-A257-EDFFE7E089F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288976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A15F51-717E-40E8-99E3-26957E1DF38E}" type="datetime1">
              <a:rPr lang="ru-RU" smtClean="0"/>
              <a:pPr>
                <a:defRPr/>
              </a:pPr>
              <a:t>01.12.2020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9E6D6B-DD0A-4E21-A767-362BBE7D675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375002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A5BD71-9E0D-46C7-956D-F3C68EB6FAB4}" type="datetime1">
              <a:rPr lang="ru-RU" smtClean="0"/>
              <a:pPr>
                <a:defRPr/>
              </a:pPr>
              <a:t>01.12.2020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9DB6C4-FA73-4F77-8B44-C0AC847C608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86894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D96EE4-17A6-46E1-B01E-11A69F380A5B}" type="datetime1">
              <a:rPr lang="ru-RU" smtClean="0"/>
              <a:pPr>
                <a:defRPr/>
              </a:pPr>
              <a:t>01.12.2020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BFE473-EE3A-4380-9F3B-10FA718D8F2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375601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7BCDD9-7201-4ABE-8147-6444E62D35CB}" type="datetime1">
              <a:rPr lang="ru-RU" smtClean="0"/>
              <a:pPr>
                <a:defRPr/>
              </a:pPr>
              <a:t>01.12.2020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479A4-3478-4D72-BF18-FA686DE3367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530666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1EA36D-7DCA-494C-8276-F88CD1806875}" type="datetime1">
              <a:rPr lang="ru-RU" smtClean="0"/>
              <a:pPr>
                <a:defRPr/>
              </a:pPr>
              <a:t>01.12.2020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E07178-31F3-47F1-A9CB-54715A2FB0C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066779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830196-3E42-4A5F-8A1E-7699A3E96360}" type="datetime1">
              <a:rPr lang="ru-RU" smtClean="0"/>
              <a:pPr>
                <a:defRPr/>
              </a:pPr>
              <a:t>01.12.2020</a:t>
            </a:fld>
            <a:endParaRPr lang="ru-RU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E25A9D-F6CD-4419-8444-A45F0AE6544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105425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F49FD6-DF65-49CD-BEB1-FD33682E041C}" type="datetime1">
              <a:rPr lang="ru-RU" smtClean="0"/>
              <a:pPr>
                <a:defRPr/>
              </a:pPr>
              <a:t>01.12.2020</a:t>
            </a:fld>
            <a:endParaRPr lang="ru-RU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86439-88AC-419E-831D-B56719C6DA7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817481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42330B-CB20-4E9F-AA08-34E5F8FD8979}" type="datetime1">
              <a:rPr lang="ru-RU" smtClean="0"/>
              <a:pPr>
                <a:defRPr/>
              </a:pPr>
              <a:t>01.12.2020</a:t>
            </a:fld>
            <a:endParaRPr lang="ru-RU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FEC9ED-63AC-48CD-B6C6-D89DEDB1C8C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097841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1939D9-6671-43CB-AEAA-E104C1BBFE2A}" type="datetime1">
              <a:rPr lang="ru-RU" smtClean="0"/>
              <a:pPr>
                <a:defRPr/>
              </a:pPr>
              <a:t>01.12.2020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1EBDB0-4880-42EA-A188-E80D0A3B64F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872429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49F7AAA9-7641-4451-AC15-55D44BC82715}" type="datetime1">
              <a:rPr lang="ru-RU" smtClean="0"/>
              <a:pPr>
                <a:defRPr/>
              </a:pPr>
              <a:t>01.12.2020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C615386-B9DD-4FDE-A0D4-0C6E212109B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30099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  <p:sldLayoutId id="2147484260" r:id="rId12"/>
    <p:sldLayoutId id="2147484261" r:id="rId13"/>
    <p:sldLayoutId id="2147484262" r:id="rId14"/>
    <p:sldLayoutId id="2147484263" r:id="rId15"/>
    <p:sldLayoutId id="2147484264" r:id="rId16"/>
    <p:sldLayoutId id="2147484265" r:id="rId17"/>
  </p:sldLayoutIdLst>
  <p:transition spd="slow">
    <p:circl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3.xml"/><Relationship Id="rId3" Type="http://schemas.openxmlformats.org/officeDocument/2006/relationships/chart" Target="../charts/chart18.xml"/><Relationship Id="rId7" Type="http://schemas.openxmlformats.org/officeDocument/2006/relationships/chart" Target="../charts/chart22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21.xml"/><Relationship Id="rId5" Type="http://schemas.openxmlformats.org/officeDocument/2006/relationships/chart" Target="../charts/chart20.xml"/><Relationship Id="rId10" Type="http://schemas.openxmlformats.org/officeDocument/2006/relationships/chart" Target="../charts/chart25.xml"/><Relationship Id="rId4" Type="http://schemas.openxmlformats.org/officeDocument/2006/relationships/chart" Target="../charts/chart19.xml"/><Relationship Id="rId9" Type="http://schemas.openxmlformats.org/officeDocument/2006/relationships/chart" Target="../charts/char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effectLst>
            <a:outerShdw blurRad="152400" dist="50800" dir="5400000" algn="ctr" rotWithShape="0">
              <a:srgbClr val="00B0F0">
                <a:alpha val="26000"/>
              </a:srgbClr>
            </a:outerShdw>
          </a:effectLst>
          <a:scene3d>
            <a:camera prst="orthographicFront"/>
            <a:lightRig rig="threePt" dir="t"/>
          </a:scene3d>
          <a:sp3d>
            <a:contourClr>
              <a:schemeClr val="tx1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0" y="4581128"/>
            <a:ext cx="9144000" cy="2339102"/>
          </a:xfrm>
          <a:prstGeom prst="rect">
            <a:avLst/>
          </a:prstGeom>
          <a:solidFill>
            <a:srgbClr val="FFCC29"/>
          </a:solidFill>
          <a:scene3d>
            <a:camera prst="orthographicFront"/>
            <a:lightRig rig="threePt" dir="t"/>
          </a:scene3d>
          <a:sp3d extrusionH="76200">
            <a:extrusionClr>
              <a:schemeClr val="bg2"/>
            </a:extrusionClr>
          </a:sp3d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accent5">
                    <a:lumMod val="10000"/>
                  </a:schemeClr>
                </a:solidFill>
                <a:latin typeface="Palatino Linotype" pitchFamily="18" charset="0"/>
                <a:cs typeface="Times New Roman" pitchFamily="18" charset="0"/>
              </a:rPr>
              <a:t>Проект бюджета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chemeClr val="accent5">
                    <a:lumMod val="10000"/>
                  </a:schemeClr>
                </a:solidFill>
                <a:latin typeface="Palatino Linotype" pitchFamily="18" charset="0"/>
                <a:cs typeface="Times New Roman" pitchFamily="18" charset="0"/>
              </a:rPr>
              <a:t>Лужского </a:t>
            </a:r>
            <a:r>
              <a:rPr lang="ru-RU" sz="3000" b="1" dirty="0">
                <a:solidFill>
                  <a:schemeClr val="accent5">
                    <a:lumMod val="10000"/>
                  </a:schemeClr>
                </a:solidFill>
                <a:latin typeface="Palatino Linotype" pitchFamily="18" charset="0"/>
                <a:cs typeface="Times New Roman" pitchFamily="18" charset="0"/>
              </a:rPr>
              <a:t>городского </a:t>
            </a:r>
            <a:r>
              <a:rPr lang="ru-RU" sz="3000" b="1" dirty="0" smtClean="0">
                <a:solidFill>
                  <a:schemeClr val="accent5">
                    <a:lumMod val="10000"/>
                  </a:schemeClr>
                </a:solidFill>
                <a:latin typeface="Palatino Linotype" pitchFamily="18" charset="0"/>
                <a:cs typeface="Times New Roman" pitchFamily="18" charset="0"/>
              </a:rPr>
              <a:t>поселения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chemeClr val="accent5">
                    <a:lumMod val="10000"/>
                  </a:schemeClr>
                </a:solidFill>
                <a:latin typeface="Palatino Linotype" pitchFamily="18" charset="0"/>
                <a:cs typeface="Times New Roman" pitchFamily="18" charset="0"/>
              </a:rPr>
              <a:t> на 2021 </a:t>
            </a:r>
            <a:r>
              <a:rPr lang="ru-RU" sz="3000" b="1" dirty="0">
                <a:solidFill>
                  <a:schemeClr val="accent5">
                    <a:lumMod val="10000"/>
                  </a:schemeClr>
                </a:solidFill>
                <a:latin typeface="Palatino Linotype" pitchFamily="18" charset="0"/>
                <a:cs typeface="Times New Roman" pitchFamily="18" charset="0"/>
              </a:rPr>
              <a:t>год</a:t>
            </a:r>
            <a:br>
              <a:rPr lang="ru-RU" sz="3000" b="1" dirty="0">
                <a:solidFill>
                  <a:schemeClr val="accent5">
                    <a:lumMod val="10000"/>
                  </a:schemeClr>
                </a:solidFill>
                <a:latin typeface="Palatino Linotype" pitchFamily="18" charset="0"/>
                <a:cs typeface="Times New Roman" pitchFamily="18" charset="0"/>
              </a:rPr>
            </a:br>
            <a:r>
              <a:rPr lang="ru-RU" sz="3000" b="1" dirty="0">
                <a:solidFill>
                  <a:schemeClr val="accent5">
                    <a:lumMod val="10000"/>
                  </a:schemeClr>
                </a:solidFill>
                <a:latin typeface="Palatino Linotype" pitchFamily="18" charset="0"/>
                <a:cs typeface="Times New Roman" pitchFamily="18" charset="0"/>
              </a:rPr>
              <a:t> и на плановый период </a:t>
            </a:r>
            <a:r>
              <a:rPr lang="ru-RU" sz="3000" b="1" dirty="0" smtClean="0">
                <a:solidFill>
                  <a:schemeClr val="accent5">
                    <a:lumMod val="10000"/>
                  </a:schemeClr>
                </a:solidFill>
                <a:latin typeface="Palatino Linotype" pitchFamily="18" charset="0"/>
                <a:cs typeface="Times New Roman" pitchFamily="18" charset="0"/>
              </a:rPr>
              <a:t>2022 </a:t>
            </a:r>
            <a:r>
              <a:rPr lang="ru-RU" sz="3000" b="1" dirty="0">
                <a:solidFill>
                  <a:schemeClr val="accent5">
                    <a:lumMod val="10000"/>
                  </a:schemeClr>
                </a:solidFill>
                <a:latin typeface="Palatino Linotype" pitchFamily="18" charset="0"/>
                <a:cs typeface="Times New Roman" pitchFamily="18" charset="0"/>
              </a:rPr>
              <a:t>и </a:t>
            </a:r>
            <a:r>
              <a:rPr lang="ru-RU" sz="3000" b="1" dirty="0" smtClean="0">
                <a:solidFill>
                  <a:schemeClr val="accent5">
                    <a:lumMod val="10000"/>
                  </a:schemeClr>
                </a:solidFill>
                <a:latin typeface="Palatino Linotype" pitchFamily="18" charset="0"/>
                <a:cs typeface="Times New Roman" pitchFamily="18" charset="0"/>
              </a:rPr>
              <a:t>2023 </a:t>
            </a:r>
            <a:r>
              <a:rPr lang="ru-RU" sz="3000" b="1" dirty="0">
                <a:solidFill>
                  <a:schemeClr val="accent5">
                    <a:lumMod val="10000"/>
                  </a:schemeClr>
                </a:solidFill>
                <a:latin typeface="Palatino Linotype" pitchFamily="18" charset="0"/>
                <a:cs typeface="Times New Roman" pitchFamily="18" charset="0"/>
              </a:rPr>
              <a:t>годов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8028384" cy="4286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Расходы бюджета Лужского городского поселения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1785918" y="3071810"/>
            <a:ext cx="5643602" cy="1500198"/>
          </a:xfrm>
          <a:prstGeom prst="line">
            <a:avLst/>
          </a:prstGeom>
          <a:ln w="6985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952738079"/>
              </p:ext>
            </p:extLst>
          </p:nvPr>
        </p:nvGraphicFramePr>
        <p:xfrm>
          <a:off x="5247646" y="778171"/>
          <a:ext cx="3643338" cy="5786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333349950"/>
              </p:ext>
            </p:extLst>
          </p:nvPr>
        </p:nvGraphicFramePr>
        <p:xfrm>
          <a:off x="-473399" y="1124075"/>
          <a:ext cx="4714908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321463" y="4933432"/>
            <a:ext cx="35718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kern="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Межбюджетные трансферты </a:t>
            </a:r>
            <a:r>
              <a:rPr lang="ru-RU" sz="1400" kern="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–</a:t>
            </a:r>
          </a:p>
          <a:p>
            <a:pPr algn="ctr">
              <a:defRPr/>
            </a:pPr>
            <a:r>
              <a:rPr lang="ru-RU" sz="1400" kern="0" dirty="0" smtClean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1400" kern="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средства, предоставляемые одним бюджетом бюджетной системы Российской Федерации другому бюджету бюджетной системы Российской Федерации.</a:t>
            </a:r>
            <a:endParaRPr lang="ru-RU" sz="1400" kern="0" dirty="0">
              <a:solidFill>
                <a:schemeClr val="bg1"/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43570" y="5357827"/>
            <a:ext cx="1571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Palatino Linotype" pitchFamily="18" charset="0"/>
              </a:rPr>
              <a:t>279 769,9</a:t>
            </a:r>
          </a:p>
          <a:p>
            <a:r>
              <a:rPr lang="ru-RU" sz="1200" b="1" dirty="0" smtClean="0">
                <a:solidFill>
                  <a:schemeClr val="bg1"/>
                </a:solidFill>
                <a:latin typeface="Palatino Linotype" pitchFamily="18" charset="0"/>
              </a:rPr>
              <a:t>(в т.ч. </a:t>
            </a:r>
          </a:p>
          <a:p>
            <a:r>
              <a:rPr lang="ru-RU" sz="1200" b="1" dirty="0" smtClean="0">
                <a:solidFill>
                  <a:schemeClr val="bg1"/>
                </a:solidFill>
                <a:latin typeface="Palatino Linotype" pitchFamily="18" charset="0"/>
              </a:rPr>
              <a:t>      дотация </a:t>
            </a:r>
          </a:p>
          <a:p>
            <a:r>
              <a:rPr lang="ru-RU" sz="1200" b="1" dirty="0" smtClean="0">
                <a:solidFill>
                  <a:schemeClr val="bg1"/>
                </a:solidFill>
                <a:latin typeface="Palatino Linotype" pitchFamily="18" charset="0"/>
              </a:rPr>
              <a:t>                 36 920,9)</a:t>
            </a:r>
          </a:p>
          <a:p>
            <a:endParaRPr lang="ru-RU" sz="1200" b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3428992" y="857232"/>
            <a:ext cx="164307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Palatino Linotype" pitchFamily="18" charset="0"/>
              </a:rPr>
              <a:t>2020 год</a:t>
            </a:r>
            <a:r>
              <a:rPr lang="en-US" sz="2600" b="1" dirty="0" smtClean="0">
                <a:solidFill>
                  <a:schemeClr val="bg1"/>
                </a:solidFill>
                <a:latin typeface="Palatino Linotype" pitchFamily="18" charset="0"/>
              </a:rPr>
              <a:t>*</a:t>
            </a:r>
            <a:endParaRPr lang="ru-RU" sz="2600" b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4071934" y="6072206"/>
            <a:ext cx="150019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Palatino Linotype" pitchFamily="18" charset="0"/>
              </a:rPr>
              <a:t>2021 год</a:t>
            </a:r>
            <a:endParaRPr lang="ru-RU" sz="2600" b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4690171" y="6554510"/>
            <a:ext cx="446449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300" b="1" i="1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*Решение Совета депутатов ЛГП  от </a:t>
            </a:r>
            <a:r>
              <a:rPr lang="en-US" sz="1300" b="1" i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1</a:t>
            </a:r>
            <a:r>
              <a:rPr lang="ru-RU" sz="1300" b="1" i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7.12.2019  </a:t>
            </a:r>
            <a:r>
              <a:rPr lang="ru-RU" sz="1300" b="1" i="1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№ </a:t>
            </a:r>
            <a:r>
              <a:rPr lang="en-US" sz="1300" b="1" i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2</a:t>
            </a:r>
            <a:r>
              <a:rPr lang="ru-RU" sz="1300" b="1" i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1</a:t>
            </a:r>
            <a:endParaRPr lang="ru-RU" sz="1300" b="1" i="1" dirty="0">
              <a:solidFill>
                <a:schemeClr val="bg1"/>
              </a:solidFill>
              <a:latin typeface="Palatino Linotyp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164193"/>
            <a:ext cx="8072462" cy="107157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100" b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Расходы бюджета Лужского городского поселения</a:t>
            </a:r>
            <a:br>
              <a:rPr lang="ru-RU" sz="2100" b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</a:br>
            <a:r>
              <a:rPr lang="ru-RU" sz="2100" b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 по видам расходов</a:t>
            </a:r>
            <a:br>
              <a:rPr lang="ru-RU" sz="2100" b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</a:br>
            <a:r>
              <a:rPr lang="ru-RU" sz="2100" b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 (за счет собственных средств бюджета)</a:t>
            </a:r>
            <a:endParaRPr lang="ru-RU" sz="2100" b="1" dirty="0">
              <a:solidFill>
                <a:schemeClr val="bg1"/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168899"/>
              </p:ext>
            </p:extLst>
          </p:nvPr>
        </p:nvGraphicFramePr>
        <p:xfrm>
          <a:off x="251520" y="1357299"/>
          <a:ext cx="8747027" cy="5201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21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3975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600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год*</a:t>
                      </a:r>
                      <a:endParaRPr lang="ru-RU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 год</a:t>
                      </a:r>
                      <a:endParaRPr lang="ru-RU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Темп роста,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 %</a:t>
                      </a:r>
                      <a:endParaRPr lang="ru-RU" sz="1600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969">
                <a:tc v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за счет ме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стных средств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Уд. вес,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за счет ме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стных средств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Уд. вес, %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97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271 970,1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100,0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alatino Linotype" panose="02040502050505030304" pitchFamily="18" charset="0"/>
                        </a:rPr>
                        <a:t>279 769,9</a:t>
                      </a:r>
                      <a:endParaRPr lang="ru-RU" sz="1400" b="1" dirty="0"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100,0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102,9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5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Расходы на выплаты персоналу в целях обеспечения выполнения функций </a:t>
                      </a:r>
                      <a:endParaRPr lang="ru-RU" sz="1200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77 490,6</a:t>
                      </a:r>
                      <a:endParaRPr lang="ru-RU" sz="1400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28,49</a:t>
                      </a:r>
                      <a:endParaRPr lang="ru-RU" sz="1400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alatino Linotype" panose="02040502050505030304" pitchFamily="18" charset="0"/>
                        </a:rPr>
                        <a:t>87 942,2</a:t>
                      </a:r>
                      <a:endParaRPr lang="ru-RU" sz="1400" dirty="0"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31,43</a:t>
                      </a:r>
                      <a:endParaRPr lang="ru-RU" sz="1400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113,5</a:t>
                      </a:r>
                      <a:endParaRPr lang="ru-RU" sz="1400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1806"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Закупка товаров, работ и услуг для муниципальных нужд</a:t>
                      </a:r>
                      <a:endParaRPr lang="ru-RU" sz="1200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155 546,5</a:t>
                      </a:r>
                      <a:endParaRPr lang="ru-RU" sz="1400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57,19</a:t>
                      </a:r>
                      <a:endParaRPr lang="ru-RU" sz="1400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alatino Linotype" panose="02040502050505030304" pitchFamily="18" charset="0"/>
                        </a:rPr>
                        <a:t>165 677,9</a:t>
                      </a:r>
                      <a:endParaRPr lang="ru-RU" sz="1400" dirty="0"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59,22</a:t>
                      </a: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106,5</a:t>
                      </a:r>
                      <a:endParaRPr lang="ru-RU" sz="1400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5243"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Социальное обеспечение и иные выплаты населению</a:t>
                      </a:r>
                      <a:endParaRPr lang="ru-RU" sz="1200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2 803,0</a:t>
                      </a:r>
                      <a:endParaRPr lang="ru-RU" sz="1400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1,03</a:t>
                      </a:r>
                      <a:endParaRPr lang="ru-RU" sz="1400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alatino Linotype" panose="02040502050505030304" pitchFamily="18" charset="0"/>
                        </a:rPr>
                        <a:t>2 833,0</a:t>
                      </a:r>
                      <a:endParaRPr lang="ru-RU" sz="1400" dirty="0"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1,01</a:t>
                      </a:r>
                      <a:endParaRPr lang="ru-RU" sz="1400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101,1</a:t>
                      </a:r>
                      <a:endParaRPr lang="ru-RU" sz="1400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956"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Капитальные вложения в объекты муниципальной</a:t>
                      </a:r>
                      <a:r>
                        <a:rPr kumimoji="0" lang="ru-RU" sz="1200" kern="1200" baseline="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kern="12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собственности</a:t>
                      </a:r>
                      <a:endParaRPr lang="ru-RU" sz="1200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11 034,7</a:t>
                      </a:r>
                      <a:endParaRPr lang="ru-RU" sz="1400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4,06</a:t>
                      </a:r>
                      <a:endParaRPr lang="ru-RU" sz="1400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alatino Linotype" panose="02040502050505030304" pitchFamily="18" charset="0"/>
                        </a:rPr>
                        <a:t>11 816,2</a:t>
                      </a:r>
                      <a:endParaRPr lang="ru-RU" sz="1400" dirty="0"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4,22</a:t>
                      </a:r>
                      <a:endParaRPr lang="ru-RU" sz="1400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107,1</a:t>
                      </a:r>
                      <a:endParaRPr lang="ru-RU" sz="1400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8965"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Межбюджетные трансферты</a:t>
                      </a:r>
                      <a:endParaRPr lang="ru-RU" sz="1200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509,8</a:t>
                      </a: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0,19</a:t>
                      </a:r>
                      <a:endParaRPr lang="ru-RU" sz="1400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alatino Linotype" panose="02040502050505030304" pitchFamily="18" charset="0"/>
                        </a:rPr>
                        <a:t>509,8</a:t>
                      </a:r>
                      <a:endParaRPr lang="ru-RU" sz="1400" dirty="0"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0,18</a:t>
                      </a:r>
                      <a:endParaRPr lang="ru-RU" sz="1400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6189"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Обслуживание муниципального долга</a:t>
                      </a:r>
                      <a:endParaRPr lang="ru-RU" sz="1200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17,0</a:t>
                      </a:r>
                      <a:endParaRPr lang="ru-RU" sz="1400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0,01</a:t>
                      </a:r>
                      <a:endParaRPr lang="ru-RU" sz="1400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alatino Linotype" panose="02040502050505030304" pitchFamily="18" charset="0"/>
                        </a:rPr>
                        <a:t>14,0</a:t>
                      </a:r>
                      <a:endParaRPr lang="ru-RU" sz="1400" dirty="0"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0,01</a:t>
                      </a:r>
                      <a:endParaRPr lang="ru-RU" sz="1400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82,4</a:t>
                      </a:r>
                      <a:endParaRPr lang="ru-RU" sz="1400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6361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Иные бюджетные ассигнования</a:t>
                      </a:r>
                      <a:endParaRPr lang="ru-RU" sz="1200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24 568,5</a:t>
                      </a:r>
                      <a:endParaRPr lang="ru-RU" sz="1400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9,03</a:t>
                      </a:r>
                      <a:endParaRPr lang="ru-RU" sz="1400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alatino Linotype" panose="02040502050505030304" pitchFamily="18" charset="0"/>
                        </a:rPr>
                        <a:t>10 976,8</a:t>
                      </a:r>
                      <a:endParaRPr lang="ru-RU" sz="1400" dirty="0"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3,93</a:t>
                      </a:r>
                      <a:endParaRPr lang="ru-RU" sz="1400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44,7</a:t>
                      </a:r>
                      <a:endParaRPr lang="ru-RU" sz="1400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690171" y="6554510"/>
            <a:ext cx="446449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300" b="1" i="1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*Решение Совета депутатов ЛГП  от </a:t>
            </a:r>
            <a:r>
              <a:rPr lang="en-US" sz="1300" b="1" i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1</a:t>
            </a:r>
            <a:r>
              <a:rPr lang="ru-RU" sz="1300" b="1" i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7.12.2019  </a:t>
            </a:r>
            <a:r>
              <a:rPr lang="ru-RU" sz="1300" b="1" i="1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№ </a:t>
            </a:r>
            <a:r>
              <a:rPr lang="en-US" sz="1300" b="1" i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2</a:t>
            </a:r>
            <a:r>
              <a:rPr lang="ru-RU" sz="1300" b="1" i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1</a:t>
            </a:r>
            <a:endParaRPr lang="ru-RU" sz="1300" b="1" i="1" dirty="0">
              <a:solidFill>
                <a:schemeClr val="bg1"/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596336" y="610774"/>
            <a:ext cx="93610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тысяч рублей</a:t>
            </a:r>
            <a:endParaRPr lang="ru-RU" sz="1300" b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2852"/>
            <a:ext cx="86044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Структура расходов бюджета по разделам</a:t>
            </a:r>
            <a:r>
              <a:rPr lang="en-US" sz="2200" b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классификации</a:t>
            </a:r>
            <a:endParaRPr lang="en-US" sz="2200" b="1" dirty="0" smtClean="0">
              <a:solidFill>
                <a:schemeClr val="bg1"/>
              </a:solidFill>
              <a:latin typeface="Palatino Linotype" pitchFamily="18" charset="0"/>
              <a:cs typeface="Times New Roman" pitchFamily="18" charset="0"/>
            </a:endParaRPr>
          </a:p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          </a:t>
            </a:r>
            <a:r>
              <a:rPr lang="ru-RU" sz="2200" b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 расходов</a:t>
            </a:r>
            <a:r>
              <a:rPr lang="en-US" sz="2200" b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(за счет собственных средств)</a:t>
            </a:r>
            <a:endParaRPr lang="ru-RU" sz="2200" b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graphicFrame>
        <p:nvGraphicFramePr>
          <p:cNvPr id="5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0243554"/>
              </p:ext>
            </p:extLst>
          </p:nvPr>
        </p:nvGraphicFramePr>
        <p:xfrm>
          <a:off x="142844" y="792430"/>
          <a:ext cx="2786082" cy="2313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8298279"/>
              </p:ext>
            </p:extLst>
          </p:nvPr>
        </p:nvGraphicFramePr>
        <p:xfrm>
          <a:off x="3143240" y="1035147"/>
          <a:ext cx="2857520" cy="2027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5709060"/>
              </p:ext>
            </p:extLst>
          </p:nvPr>
        </p:nvGraphicFramePr>
        <p:xfrm>
          <a:off x="5874546" y="1174851"/>
          <a:ext cx="3017934" cy="191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671165"/>
              </p:ext>
            </p:extLst>
          </p:nvPr>
        </p:nvGraphicFramePr>
        <p:xfrm>
          <a:off x="329769" y="2900735"/>
          <a:ext cx="2643207" cy="2035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9006505"/>
              </p:ext>
            </p:extLst>
          </p:nvPr>
        </p:nvGraphicFramePr>
        <p:xfrm>
          <a:off x="2865819" y="2865421"/>
          <a:ext cx="3429024" cy="191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8493818"/>
              </p:ext>
            </p:extLst>
          </p:nvPr>
        </p:nvGraphicFramePr>
        <p:xfrm>
          <a:off x="5789735" y="3436126"/>
          <a:ext cx="2873375" cy="1428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0286173"/>
              </p:ext>
            </p:extLst>
          </p:nvPr>
        </p:nvGraphicFramePr>
        <p:xfrm>
          <a:off x="364496" y="4879944"/>
          <a:ext cx="2693988" cy="1758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3058763"/>
              </p:ext>
            </p:extLst>
          </p:nvPr>
        </p:nvGraphicFramePr>
        <p:xfrm>
          <a:off x="2905900" y="4555990"/>
          <a:ext cx="3076575" cy="2214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3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5977068"/>
              </p:ext>
            </p:extLst>
          </p:nvPr>
        </p:nvGraphicFramePr>
        <p:xfrm>
          <a:off x="5698157" y="4690899"/>
          <a:ext cx="2933700" cy="1916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4690171" y="6554510"/>
            <a:ext cx="446449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300" b="1" i="1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*Решение Совета депутатов ЛГП  от </a:t>
            </a:r>
            <a:r>
              <a:rPr lang="en-US" sz="1300" b="1" i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1</a:t>
            </a:r>
            <a:r>
              <a:rPr lang="ru-RU" sz="1300" b="1" i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7.12.2019  </a:t>
            </a:r>
            <a:r>
              <a:rPr lang="ru-RU" sz="1300" b="1" i="1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№ </a:t>
            </a:r>
            <a:r>
              <a:rPr lang="en-US" sz="1300" b="1" i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2</a:t>
            </a:r>
            <a:r>
              <a:rPr lang="ru-RU" sz="1300" b="1" i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1</a:t>
            </a:r>
            <a:endParaRPr lang="ru-RU" sz="1300" b="1" i="1" dirty="0">
              <a:solidFill>
                <a:schemeClr val="bg1"/>
              </a:solidFill>
              <a:latin typeface="Palatino Linotyp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252536" y="0"/>
            <a:ext cx="8713663" cy="79181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Структура расходной части бюджета в разрезе программных и непрограммных расходов </a:t>
            </a:r>
            <a:br>
              <a:rPr lang="ru-RU" sz="2400" b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 (за счет собственных средств бюджета)</a:t>
            </a:r>
            <a:r>
              <a:rPr lang="ru-RU" sz="2400" b="1" dirty="0" smtClean="0">
                <a:solidFill>
                  <a:schemeClr val="tx2">
                    <a:satMod val="130000"/>
                  </a:schemeClr>
                </a:solidFill>
                <a:latin typeface="Palatino Linotype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2">
                    <a:satMod val="130000"/>
                  </a:schemeClr>
                </a:solidFill>
                <a:latin typeface="Palatino Linotype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8212405"/>
              </p:ext>
            </p:extLst>
          </p:nvPr>
        </p:nvGraphicFramePr>
        <p:xfrm>
          <a:off x="35496" y="1052736"/>
          <a:ext cx="9108504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51520" y="5445224"/>
            <a:ext cx="2571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Palatino Linotype" pitchFamily="18" charset="0"/>
              </a:rPr>
              <a:t> </a:t>
            </a:r>
            <a:endParaRPr lang="ru-RU" sz="2000" b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7334" y="16879"/>
            <a:ext cx="8388424" cy="95565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2200" b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«Развитие жилищно-коммунального и дорожного хозяйства» </a:t>
            </a:r>
            <a:r>
              <a:rPr lang="ru-RU" sz="2400" b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 (за счет собственных средств бюджета)</a:t>
            </a:r>
            <a:endParaRPr lang="ru-RU" sz="1800" b="1" dirty="0">
              <a:solidFill>
                <a:schemeClr val="bg1"/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7181872"/>
              </p:ext>
            </p:extLst>
          </p:nvPr>
        </p:nvGraphicFramePr>
        <p:xfrm>
          <a:off x="0" y="950366"/>
          <a:ext cx="8886825" cy="5791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348880"/>
            <a:ext cx="2376264" cy="2304256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285728"/>
            <a:ext cx="628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Подпрограмма</a:t>
            </a:r>
            <a:r>
              <a:rPr lang="ru-RU" sz="2800" b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 «Благоустройство» </a:t>
            </a:r>
            <a:endParaRPr lang="ru-RU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26206257"/>
              </p:ext>
            </p:extLst>
          </p:nvPr>
        </p:nvGraphicFramePr>
        <p:xfrm>
          <a:off x="107504" y="908720"/>
          <a:ext cx="9001000" cy="5884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47" y="121247"/>
            <a:ext cx="933526" cy="852181"/>
          </a:xfrm>
          <a:prstGeom prst="ellipse">
            <a:avLst/>
          </a:prstGeom>
          <a:ln w="57150" cap="rnd">
            <a:solidFill>
              <a:srgbClr val="FFCC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7643834" y="660844"/>
            <a:ext cx="9427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 31 747,5 </a:t>
            </a:r>
          </a:p>
          <a:p>
            <a:r>
              <a:rPr lang="ru-RU" sz="12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 тыс. руб.</a:t>
            </a:r>
            <a:endParaRPr lang="ru-RU" sz="12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29140" y="10562"/>
            <a:ext cx="7597633" cy="64496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Подпрограмма «Содержание и ремонт автомобильных дорог и искусственных сооружений»</a:t>
            </a:r>
            <a:br>
              <a:rPr lang="ru-RU" sz="2000" b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(за счет собственных средств бюджета)</a:t>
            </a:r>
            <a:br>
              <a:rPr lang="ru-RU" sz="1600" b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</a:br>
            <a:endParaRPr lang="ru-RU" sz="2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graphicFrame>
        <p:nvGraphicFramePr>
          <p:cNvPr id="4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6009832"/>
              </p:ext>
            </p:extLst>
          </p:nvPr>
        </p:nvGraphicFramePr>
        <p:xfrm>
          <a:off x="22758" y="1047018"/>
          <a:ext cx="5485346" cy="5141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652121" y="1285860"/>
            <a:ext cx="3368068" cy="41434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pitchFamily="2" charset="2"/>
              <a:buChar char="§"/>
              <a:defRPr/>
            </a:pPr>
            <a:r>
              <a:rPr lang="ru-RU" sz="1400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мероприятия по содержанию и ремонту дворовых территорий многоквартирных домов, проездов к дворовым территориям многоквартирных домов населенных пунктов</a:t>
            </a:r>
            <a:endParaRPr lang="ru-RU" sz="1600" dirty="0">
              <a:solidFill>
                <a:schemeClr val="bg1"/>
              </a:solidFill>
              <a:latin typeface="Palatino Linotype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7 500,0 </a:t>
            </a:r>
            <a:r>
              <a:rPr lang="ru-RU" sz="1600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т.р</a:t>
            </a:r>
            <a:r>
              <a:rPr lang="ru-RU" sz="160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chemeClr val="bg1"/>
              </a:solidFill>
              <a:latin typeface="Palatino Linotype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капитальный ремонт и ремонт автомобильных дорог и искусственных сооружений</a:t>
            </a:r>
            <a:endParaRPr lang="ru-RU" sz="1600" dirty="0">
              <a:solidFill>
                <a:schemeClr val="bg1"/>
              </a:solidFill>
              <a:latin typeface="Palatino Linotype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9 401,9 </a:t>
            </a:r>
            <a:r>
              <a:rPr lang="ru-RU" sz="1600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т.р</a:t>
            </a:r>
            <a:r>
              <a:rPr lang="ru-RU" sz="160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.</a:t>
            </a:r>
          </a:p>
          <a:p>
            <a:pPr algn="ctr">
              <a:buFont typeface="Wingdings" pitchFamily="2" charset="2"/>
              <a:buChar char="§"/>
              <a:defRPr/>
            </a:pPr>
            <a:r>
              <a:rPr lang="ru-RU" sz="160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 софинансирование субсидий, предоставленных бюджету ЛГП на капитальный ремонт и ремонт автомобильных дорог </a:t>
            </a:r>
          </a:p>
          <a:p>
            <a:pPr algn="ctr">
              <a:defRPr/>
            </a:pPr>
            <a:r>
              <a:rPr lang="ru-RU" sz="160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6 000,0 т.р.</a:t>
            </a:r>
            <a:endParaRPr lang="ru-RU" sz="1600" dirty="0">
              <a:solidFill>
                <a:schemeClr val="bg1"/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88361" y="5085183"/>
            <a:ext cx="3024336" cy="14531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Комплекс работ по содержанию автомобильных дорог на территории ЛГП: подметание, посыпка, полив, вывоз грунта и пр.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1916832"/>
            <a:ext cx="17281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spc="-10" dirty="0">
                <a:latin typeface="Palatino Linotype" pitchFamily="18" charset="0"/>
                <a:cs typeface="Times New Roman" pitchFamily="18" charset="0"/>
              </a:rPr>
              <a:t>  </a:t>
            </a:r>
            <a:r>
              <a:rPr lang="ru-RU" sz="1400" b="1" spc="-1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38 700,0 тыс</a:t>
            </a:r>
            <a:r>
              <a:rPr lang="ru-RU" sz="1400" b="1" spc="-10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. руб.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22105" y="1327938"/>
            <a:ext cx="194468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spc="-10" dirty="0">
                <a:latin typeface="Palatino Linotype" pitchFamily="18" charset="0"/>
                <a:cs typeface="Times New Roman" pitchFamily="18" charset="0"/>
              </a:rPr>
              <a:t>  </a:t>
            </a:r>
            <a:r>
              <a:rPr lang="ru-RU" sz="1400" b="1" spc="-1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46 421,9 </a:t>
            </a:r>
            <a:r>
              <a:rPr lang="ru-RU" sz="1400" b="1" spc="-10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тыс. руб.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09" y="6538375"/>
            <a:ext cx="4510363" cy="35026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8885" y="0"/>
            <a:ext cx="7884368" cy="7143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Подпрограмма «Газификация жилищного фонда Лужского городского поселения» </a:t>
            </a:r>
            <a:r>
              <a:rPr lang="ru-RU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107503" y="714375"/>
            <a:ext cx="7697979" cy="932539"/>
          </a:xfrm>
          <a:prstGeom prst="roundRect">
            <a:avLst>
              <a:gd name="adj" fmla="val 10000"/>
            </a:avLst>
          </a:prstGeom>
          <a:noFill/>
          <a:ln w="28575">
            <a:noFill/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Palatino Linotype" pitchFamily="18" charset="0"/>
              </a:rPr>
              <a:t>По данной подпрограмме на 2021 год предусмотрены бюджетные инвестиции в объекты капитального строительства объектов газификации (в том числе проектно-изыскательские работы) собственности муниципального образования и расходы на организацию газоснабжения в сумме </a:t>
            </a:r>
            <a:r>
              <a:rPr lang="ru-RU" sz="1200" b="1" i="1" dirty="0" smtClean="0">
                <a:solidFill>
                  <a:schemeClr val="bg1"/>
                </a:solidFill>
                <a:latin typeface="Palatino Linotype" pitchFamily="18" charset="0"/>
              </a:rPr>
              <a:t>7 927,2 тыс. руб.</a:t>
            </a:r>
            <a:r>
              <a:rPr lang="ru-RU" sz="1200" dirty="0" smtClean="0">
                <a:solidFill>
                  <a:schemeClr val="bg1"/>
                </a:solidFill>
                <a:latin typeface="Palatino Linotype" pitchFamily="18" charset="0"/>
              </a:rPr>
              <a:t>, в том числе: софинансирование субсидии из областного бюджета – </a:t>
            </a:r>
            <a:r>
              <a:rPr lang="ru-RU" sz="1200" b="1" dirty="0" smtClean="0">
                <a:solidFill>
                  <a:schemeClr val="bg1"/>
                </a:solidFill>
                <a:latin typeface="Palatino Linotype" pitchFamily="18" charset="0"/>
              </a:rPr>
              <a:t>4 763,2 тыс. руб.</a:t>
            </a:r>
            <a:endParaRPr lang="ru-RU" sz="1200" b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419458"/>
              </p:ext>
            </p:extLst>
          </p:nvPr>
        </p:nvGraphicFramePr>
        <p:xfrm>
          <a:off x="93086" y="1556793"/>
          <a:ext cx="9001000" cy="5224642"/>
        </p:xfrm>
        <a:graphic>
          <a:graphicData uri="http://schemas.openxmlformats.org/drawingml/2006/table">
            <a:tbl>
              <a:tblPr/>
              <a:tblGrid>
                <a:gridCol w="8065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5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0168">
                <a:tc>
                  <a:txBody>
                    <a:bodyPr/>
                    <a:lstStyle/>
                    <a:p>
                      <a:pPr indent="114935"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900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43664" marR="43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Объем бюджетных ассигнований, </a:t>
                      </a:r>
                      <a:endParaRPr lang="ru-RU" sz="900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 тыс. руб.</a:t>
                      </a:r>
                      <a:endParaRPr lang="ru-RU" sz="900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43664" marR="43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038">
                <a:tc>
                  <a:txBody>
                    <a:bodyPr/>
                    <a:lstStyle/>
                    <a:p>
                      <a:pPr indent="114935"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Софинансирование субсидии на бюджетные инвестиции в объекты капитального строительства объектов газификации (в том числе проектно-изыскательские работы) собственности муниципальных образований, в т.ч.:</a:t>
                      </a:r>
                      <a:endParaRPr lang="ru-RU" sz="900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43664" marR="43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4 763,2</a:t>
                      </a:r>
                      <a:endParaRPr lang="ru-RU" sz="900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43664" marR="43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891">
                <a:tc>
                  <a:txBody>
                    <a:bodyPr/>
                    <a:lstStyle/>
                    <a:p>
                      <a:pPr indent="114300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Распределительный газопровод среднего и низкого давления в </a:t>
                      </a:r>
                      <a:r>
                        <a:rPr lang="ru-RU" sz="900" dirty="0" err="1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зажелезнодорожной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 части г. Луга (от пер. Белозерский до ул. Партизанская)</a:t>
                      </a:r>
                    </a:p>
                  </a:txBody>
                  <a:tcPr marL="43664" marR="43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3 287,2</a:t>
                      </a:r>
                      <a:endParaRPr lang="ru-RU" sz="900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43664" marR="43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520">
                <a:tc>
                  <a:txBody>
                    <a:bodyPr/>
                    <a:lstStyle/>
                    <a:p>
                      <a:pPr indent="114300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Распределительный газопровод высокого давления, жилая застройка в г. Луга </a:t>
                      </a:r>
                      <a:r>
                        <a:rPr lang="ru-RU" sz="900" dirty="0" err="1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мкр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. "</a:t>
                      </a:r>
                      <a:r>
                        <a:rPr lang="ru-RU" sz="900" dirty="0" err="1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Шалово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"</a:t>
                      </a:r>
                    </a:p>
                  </a:txBody>
                  <a:tcPr marL="43664" marR="43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798,0</a:t>
                      </a:r>
                      <a:endParaRPr lang="ru-RU" sz="900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43664" marR="43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5042">
                <a:tc>
                  <a:txBody>
                    <a:bodyPr/>
                    <a:lstStyle/>
                    <a:p>
                      <a:pPr indent="114300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Сеть газораспределения </a:t>
                      </a:r>
                      <a:r>
                        <a:rPr lang="ru-RU" sz="900" dirty="0" err="1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мкр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. Заречный от пр. Комсомольский до ул. Алексея Васильева в г. Луге</a:t>
                      </a:r>
                    </a:p>
                  </a:txBody>
                  <a:tcPr marL="43664" marR="43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78,0</a:t>
                      </a:r>
                      <a:endParaRPr lang="ru-RU" sz="900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43664" marR="43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5042">
                <a:tc>
                  <a:txBody>
                    <a:bodyPr/>
                    <a:lstStyle/>
                    <a:p>
                      <a:pPr indent="114300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Газораспределительная сеть Луга-3 (д. № 4/8, 4/7, 4/20, 3/45, 3/44, 3/40)</a:t>
                      </a:r>
                    </a:p>
                  </a:txBody>
                  <a:tcPr marL="43664" marR="43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150,0</a:t>
                      </a:r>
                      <a:endParaRPr lang="ru-RU" sz="900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43664" marR="43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5042">
                <a:tc>
                  <a:txBody>
                    <a:bodyPr/>
                    <a:lstStyle/>
                    <a:p>
                      <a:pPr indent="114300" algn="ctr"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Газораспределительная сеть от ул. Виктора Пислегина  до ул. Ленинградская  в г. Луге</a:t>
                      </a:r>
                      <a:endParaRPr lang="ru-RU" sz="900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43664" marR="43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150,0</a:t>
                      </a:r>
                      <a:endParaRPr lang="ru-RU" sz="900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43664" marR="43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540366"/>
                  </a:ext>
                </a:extLst>
              </a:tr>
              <a:tr h="135042">
                <a:tc>
                  <a:txBody>
                    <a:bodyPr/>
                    <a:lstStyle/>
                    <a:p>
                      <a:pPr indent="114300" algn="ctr"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Газораспределительная сеть северная  промышленная зона  в г. Луге</a:t>
                      </a:r>
                      <a:endParaRPr lang="ru-RU" sz="900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43664" marR="43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150,0</a:t>
                      </a:r>
                      <a:endParaRPr lang="ru-RU" sz="900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43664" marR="43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808925"/>
                  </a:ext>
                </a:extLst>
              </a:tr>
              <a:tr h="135042">
                <a:tc>
                  <a:txBody>
                    <a:bodyPr/>
                    <a:lstStyle/>
                    <a:p>
                      <a:pPr indent="114300" algn="ctr"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Газораспределительная сеть Луга-2 (ул. Западная, ул. Мелиораторов, ул. Северная и ул. Восточная)</a:t>
                      </a:r>
                      <a:endParaRPr lang="ru-RU" sz="900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43664" marR="43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150,0</a:t>
                      </a:r>
                      <a:endParaRPr lang="ru-RU" sz="900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43664" marR="43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1051"/>
                  </a:ext>
                </a:extLst>
              </a:tr>
              <a:tr h="146570">
                <a:tc>
                  <a:txBody>
                    <a:bodyPr/>
                    <a:lstStyle/>
                    <a:p>
                      <a:pPr indent="114935"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Расходы на проектно-изыскательские работы и строительство газопровода, в т.ч.:</a:t>
                      </a:r>
                      <a:endParaRPr lang="ru-RU" sz="900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43664" marR="43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2 </a:t>
                      </a: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664,0</a:t>
                      </a:r>
                      <a:endParaRPr lang="ru-RU" sz="900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43664" marR="43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9038">
                <a:tc>
                  <a:txBody>
                    <a:bodyPr/>
                    <a:lstStyle/>
                    <a:p>
                      <a:pPr indent="114300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Наружный газопровод Заказчика, находящегося по адресу: г. Луга, пр. Володарского, д. 37, </a:t>
                      </a:r>
                    </a:p>
                    <a:p>
                      <a:pPr indent="114300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корп. 1,2,3,4,5; ул. Пислегина, д. 7; пр. Володарского, д. 20А; г. Луга, </a:t>
                      </a:r>
                      <a:r>
                        <a:rPr lang="ru-RU" sz="900" dirty="0" err="1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Лангина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 гора</a:t>
                      </a:r>
                    </a:p>
                  </a:txBody>
                  <a:tcPr marL="43664" marR="43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121,0</a:t>
                      </a:r>
                    </a:p>
                  </a:txBody>
                  <a:tcPr marL="43664" marR="43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7381">
                <a:tc>
                  <a:txBody>
                    <a:bodyPr/>
                    <a:lstStyle/>
                    <a:p>
                      <a:pPr indent="114300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Распределительный газопровод г. Луга (</a:t>
                      </a:r>
                      <a:r>
                        <a:rPr lang="ru-RU" sz="900" dirty="0" err="1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мкр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. Южный); пер. Перовской; к ж.д. № 61/18 по пр. Урицкого; ул. Смоленская и ул.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Нижегородская; заречная часть</a:t>
                      </a:r>
                      <a:endParaRPr lang="ru-RU" sz="900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43664" marR="43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98,9</a:t>
                      </a:r>
                      <a:endParaRPr lang="ru-RU" sz="900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43664" marR="43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1523">
                <a:tc>
                  <a:txBody>
                    <a:bodyPr/>
                    <a:lstStyle/>
                    <a:p>
                      <a:pPr indent="114300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Газопровод среднего давления к объекту «Жилая застройка в г. Луга </a:t>
                      </a:r>
                      <a:r>
                        <a:rPr lang="ru-RU" sz="900" dirty="0" err="1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мкр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900" dirty="0" err="1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Шалово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»</a:t>
                      </a:r>
                    </a:p>
                  </a:txBody>
                  <a:tcPr marL="43664" marR="43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500,0</a:t>
                      </a:r>
                      <a:endParaRPr lang="ru-RU" sz="900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43664" marR="43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2958">
                <a:tc>
                  <a:txBody>
                    <a:bodyPr/>
                    <a:lstStyle/>
                    <a:p>
                      <a:pPr indent="114300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Распределительный газопровод среднего и низкого давления в </a:t>
                      </a:r>
                      <a:r>
                        <a:rPr lang="ru-RU" sz="900" dirty="0" err="1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зажелезнодорожной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 части г. Луга (от пер. Белозерский до ул. Горная)</a:t>
                      </a:r>
                    </a:p>
                  </a:txBody>
                  <a:tcPr marL="43664" marR="43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901,0</a:t>
                      </a:r>
                    </a:p>
                  </a:txBody>
                  <a:tcPr marL="43664" marR="43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9520">
                <a:tc>
                  <a:txBody>
                    <a:bodyPr/>
                    <a:lstStyle/>
                    <a:p>
                      <a:pPr indent="114300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Распределительный газопровод среднего и низкого давления в </a:t>
                      </a:r>
                      <a:r>
                        <a:rPr lang="ru-RU" sz="900" dirty="0" err="1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зажелезнодорожной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 части г. Луга (от пер. Белозерский до ул. Партизанская)</a:t>
                      </a:r>
                    </a:p>
                  </a:txBody>
                  <a:tcPr marL="43664" marR="43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200,0</a:t>
                      </a:r>
                      <a:endParaRPr lang="ru-RU" sz="900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43664" marR="43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0084">
                <a:tc>
                  <a:txBody>
                    <a:bodyPr/>
                    <a:lstStyle/>
                    <a:p>
                      <a:pPr indent="114300" algn="ctr"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Газоснабжение природным газом муниципальной квартиры №3 в жилом доме, расположенной по адресу: Ленинградская область, г. Луга, ул. Ленинградская, д. 21</a:t>
                      </a:r>
                      <a:endParaRPr lang="ru-RU" sz="900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43664" marR="43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4,0</a:t>
                      </a:r>
                      <a:endParaRPr lang="ru-RU" sz="900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43664" marR="43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134642"/>
                  </a:ext>
                </a:extLst>
              </a:tr>
              <a:tr h="157565">
                <a:tc>
                  <a:txBody>
                    <a:bodyPr/>
                    <a:lstStyle/>
                    <a:p>
                      <a:pPr indent="114300" algn="ctr"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Сеть газораспределения </a:t>
                      </a:r>
                      <a:r>
                        <a:rPr lang="ru-RU" sz="900" kern="1200" dirty="0" err="1" smtClean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мкр</a:t>
                      </a:r>
                      <a:r>
                        <a:rPr lang="ru-RU" sz="900" kern="1200" dirty="0" smtClean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. Заречный от пр. Комсомольский до ул. Алексея Васильева в г. Луге</a:t>
                      </a:r>
                      <a:endParaRPr lang="ru-RU" sz="900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43664" marR="43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49,0</a:t>
                      </a:r>
                      <a:endParaRPr lang="ru-RU" sz="900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43664" marR="43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90117"/>
                  </a:ext>
                </a:extLst>
              </a:tr>
              <a:tr h="675209">
                <a:tc>
                  <a:txBody>
                    <a:bodyPr/>
                    <a:lstStyle/>
                    <a:p>
                      <a:pPr indent="114300" algn="ctr"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Подключение (технологическое присоединение) объекта капитального строительства: здание парикмахерской к сети газораспределения по адресу: г. Луга, пр. Володарского, д.13Б (кадастровый номер земельного участка 47:29:0103010:22); </a:t>
                      </a:r>
                      <a:r>
                        <a:rPr lang="ru-RU" sz="900" kern="1200" dirty="0" err="1" smtClean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термоблока</a:t>
                      </a:r>
                      <a:r>
                        <a:rPr lang="ru-RU" sz="900" kern="1200" dirty="0" smtClean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газового уличного, многоквартирного жилого дома (22 квартиры) к сети газораспределения по адресу: г. Луга, ул. Горная (кадастровый номер земельного участка 47:29:0105001:267); БМК к сети газораспределения по адресу: г. Луга, ул. Свободы, д. 23; БМК к сети газораспределения по адресу: г. Луга, ул. Смоленская, д. 1 (кадастровый номер земельного участка 47:29:0103010:22)</a:t>
                      </a:r>
                      <a:endParaRPr lang="ru-RU" sz="900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43664" marR="43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790,1</a:t>
                      </a:r>
                      <a:endParaRPr lang="ru-RU" sz="900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43664" marR="43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294009"/>
                  </a:ext>
                </a:extLst>
              </a:tr>
              <a:tr h="139520">
                <a:tc>
                  <a:txBody>
                    <a:bodyPr/>
                    <a:lstStyle/>
                    <a:p>
                      <a:pPr indent="114935"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Расходы на организацию газоснабжения, в т.ч.:</a:t>
                      </a:r>
                      <a:endParaRPr lang="ru-RU" sz="900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43664" marR="43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500,0</a:t>
                      </a:r>
                      <a:endParaRPr lang="ru-RU" sz="900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43664" marR="43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05305">
                <a:tc>
                  <a:txBody>
                    <a:bodyPr/>
                    <a:lstStyle/>
                    <a:p>
                      <a:pPr indent="114300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Оказание услуг по техническому надзору со стороны эксплуатирующей организации при выполнении строительно-монтажных работ по объектам: "Распределительный газопровод среднего и низкого давления в </a:t>
                      </a:r>
                      <a:r>
                        <a:rPr lang="ru-RU" sz="900" dirty="0" err="1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зажелезнодорожной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 части г. Луга  (от пер. Белозерский до ул. Горная)", "Распределительный газопровод среднего и низкого давления в </a:t>
                      </a:r>
                      <a:r>
                        <a:rPr lang="ru-RU" sz="900" dirty="0" err="1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зажелезнодорожной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 части г. Луга  (от пер. Белозерский до ул. Партизанская)"  </a:t>
                      </a:r>
                    </a:p>
                  </a:txBody>
                  <a:tcPr marL="43664" marR="43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300,0</a:t>
                      </a:r>
                    </a:p>
                  </a:txBody>
                  <a:tcPr marL="43664" marR="43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18558">
                <a:tc>
                  <a:txBody>
                    <a:bodyPr/>
                    <a:lstStyle/>
                    <a:p>
                      <a:pPr indent="114300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Проведение работ по текущему ремонту и техническому обслуживанию наружного газопровода Заказчика, находящегося по адресу: пр. Володарского, д. 37, корп. 1,2,3,4,5; г. Луга, </a:t>
                      </a:r>
                      <a:r>
                        <a:rPr lang="ru-RU" sz="900" dirty="0" err="1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Лангина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 гора; пр. Володарского, д. 20А; ул. Пислегина, д. 7; </a:t>
                      </a:r>
                      <a:r>
                        <a:rPr lang="ru-RU" sz="900" dirty="0" err="1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мкр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. Южный; пер. Перовской; пр. Урицкого, д. 61; ул. Смоленская, ул. Нижегородская</a:t>
                      </a:r>
                    </a:p>
                  </a:txBody>
                  <a:tcPr marL="43664" marR="43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200,0</a:t>
                      </a:r>
                    </a:p>
                  </a:txBody>
                  <a:tcPr marL="43664" marR="43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9520">
                <a:tc>
                  <a:txBody>
                    <a:bodyPr/>
                    <a:lstStyle/>
                    <a:p>
                      <a:pPr indent="114935" algn="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Итого:</a:t>
                      </a:r>
                      <a:endParaRPr lang="ru-RU" sz="900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43664" marR="43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7 927,2</a:t>
                      </a:r>
                      <a:endParaRPr lang="ru-RU" sz="900" dirty="0">
                        <a:solidFill>
                          <a:schemeClr val="bg1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43664" marR="43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54782"/>
            <a:ext cx="78581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Муниципальная программа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«Развитие культуры в </a:t>
            </a:r>
            <a:r>
              <a:rPr lang="ru-RU" b="1" dirty="0" err="1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Лужском</a:t>
            </a:r>
            <a:r>
              <a:rPr lang="ru-RU" b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 городском поселении»</a:t>
            </a:r>
            <a:br>
              <a:rPr lang="ru-RU" b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(за счет собственных средств бюджета)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0498406"/>
              </p:ext>
            </p:extLst>
          </p:nvPr>
        </p:nvGraphicFramePr>
        <p:xfrm>
          <a:off x="5076056" y="4567685"/>
          <a:ext cx="3658822" cy="2093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2510075"/>
              </p:ext>
            </p:extLst>
          </p:nvPr>
        </p:nvGraphicFramePr>
        <p:xfrm>
          <a:off x="0" y="1196752"/>
          <a:ext cx="8028384" cy="4894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6012160" y="6329632"/>
            <a:ext cx="2805938" cy="307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110,1% </a:t>
            </a:r>
            <a:r>
              <a:rPr lang="ru-RU" sz="1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 уровня </a:t>
            </a:r>
            <a:r>
              <a:rPr lang="ru-RU" sz="1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2020 года</a:t>
            </a:r>
            <a:endParaRPr lang="ru-RU" sz="1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571" y="6483518"/>
            <a:ext cx="4510363" cy="35026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74516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Источники внутреннего финансирования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 дефицита бюджета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951493"/>
              </p:ext>
            </p:extLst>
          </p:nvPr>
        </p:nvGraphicFramePr>
        <p:xfrm>
          <a:off x="234096" y="1799959"/>
          <a:ext cx="8658384" cy="2494337"/>
        </p:xfrm>
        <a:graphic>
          <a:graphicData uri="http://schemas.openxmlformats.org/drawingml/2006/table">
            <a:tbl>
              <a:tblPr>
                <a:tableStyleId>{74C1A8A3-306A-4EB7-A6B1-4F7E0EB9C5D6}</a:tableStyleId>
              </a:tblPr>
              <a:tblGrid>
                <a:gridCol w="7290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4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latin typeface="Palatino Linotype" pitchFamily="18" charset="0"/>
                        </a:rPr>
                        <a:t>Источники </a:t>
                      </a:r>
                      <a:r>
                        <a:rPr lang="ru-RU" sz="2000" b="1" u="none" strike="noStrike" dirty="0">
                          <a:latin typeface="Palatino Linotype" pitchFamily="18" charset="0"/>
                        </a:rPr>
                        <a:t>внутреннего </a:t>
                      </a:r>
                      <a:r>
                        <a:rPr lang="ru-RU" sz="2000" b="1" u="none" strike="noStrike" dirty="0" smtClean="0">
                          <a:latin typeface="Palatino Linotype" pitchFamily="18" charset="0"/>
                        </a:rPr>
                        <a:t>финансирования </a:t>
                      </a:r>
                      <a:endParaRPr lang="ru-RU" sz="2000" b="1" i="0" u="none" strike="noStrike" dirty="0">
                        <a:latin typeface="Palatino Linotype" pitchFamily="18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latin typeface="Palatino Linotype" pitchFamily="18" charset="0"/>
                        </a:rPr>
                        <a:t>8 845,</a:t>
                      </a:r>
                      <a:r>
                        <a:rPr lang="ru-RU" sz="2000" b="1" u="none" strike="noStrike" dirty="0" smtClean="0">
                          <a:latin typeface="Palatino Linotype" pitchFamily="18" charset="0"/>
                        </a:rPr>
                        <a:t>4</a:t>
                      </a:r>
                      <a:endParaRPr lang="ru-RU" sz="2000" b="1" i="0" u="none" strike="noStrike" dirty="0">
                        <a:latin typeface="Palatino Linotype" pitchFamily="18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311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latin typeface="Palatino Linotype" pitchFamily="18" charset="0"/>
                        </a:rPr>
                        <a:t>в том числе:</a:t>
                      </a:r>
                      <a:endParaRPr lang="ru-RU" sz="2000" b="0" i="0" u="none" strike="noStrike" dirty="0">
                        <a:latin typeface="Palatino Linotype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latin typeface="Palatino Linotype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817"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Погашение бюджетами городских поселений кредитов из других бюджетов бюджетной системы Российской Федерации в валюте Российской Федерации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latin typeface="Palatino Linotype" pitchFamily="18" charset="0"/>
                        </a:rPr>
                        <a:t>-2 719,1</a:t>
                      </a:r>
                      <a:endParaRPr lang="ru-RU" sz="2000" b="0" i="0" u="none" strike="noStrike" dirty="0">
                        <a:latin typeface="Palatino Linotype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3703"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Изменение остатков средств на счетах по учету средств бюджетов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latin typeface="Palatino Linotype" pitchFamily="18" charset="0"/>
                        </a:rPr>
                        <a:t>11 564,5</a:t>
                      </a:r>
                      <a:endParaRPr lang="ru-RU" sz="2000" b="0" i="0" u="none" strike="noStrike" dirty="0" smtClean="0">
                        <a:latin typeface="Palatino Linotype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Скругленный прямоугольник 9"/>
          <p:cNvSpPr/>
          <p:nvPr/>
        </p:nvSpPr>
        <p:spPr bwMode="auto">
          <a:xfrm>
            <a:off x="971600" y="4725144"/>
            <a:ext cx="7344816" cy="1521780"/>
          </a:xfrm>
          <a:prstGeom prst="roundRect">
            <a:avLst>
              <a:gd name="adj" fmla="val 10000"/>
            </a:avLst>
          </a:prstGeom>
          <a:noFill/>
          <a:ln w="31750">
            <a:noFill/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Palatino Linotype" pitchFamily="18" charset="0"/>
              </a:rPr>
              <a:t>Источники финансирования дефицита бюджета</a:t>
            </a:r>
            <a:r>
              <a:rPr lang="ru-RU" b="1" i="1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Palatino Linotype" pitchFamily="18" charset="0"/>
              </a:rPr>
              <a:t>–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Palatino Linotype" pitchFamily="18" charset="0"/>
              </a:rPr>
              <a:t> средства, которые привлекаются для покрытия дефицита (кредиты банков, кредиты от других уровней бюджетов, кредиты финансовых международных организаций, ценные бумаги, иные источники).</a:t>
            </a:r>
            <a:endParaRPr lang="ru-RU" i="1" kern="0" dirty="0">
              <a:solidFill>
                <a:schemeClr val="bg1"/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452320" y="1507571"/>
            <a:ext cx="144016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300" b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тысяч рублей</a:t>
            </a:r>
            <a:endParaRPr lang="ru-RU" sz="1300" b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57875"/>
            <a:ext cx="8064896" cy="584661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Основные параметры проекта бюджета</a:t>
            </a:r>
            <a:br>
              <a:rPr lang="ru-RU" sz="3000" b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Лужского</a:t>
            </a:r>
            <a:r>
              <a:rPr lang="ru-RU" sz="3000" b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 городского поселения </a:t>
            </a:r>
          </a:p>
        </p:txBody>
      </p:sp>
      <p:graphicFrame>
        <p:nvGraphicFramePr>
          <p:cNvPr id="3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3851799"/>
              </p:ext>
            </p:extLst>
          </p:nvPr>
        </p:nvGraphicFramePr>
        <p:xfrm>
          <a:off x="107505" y="1268329"/>
          <a:ext cx="8928990" cy="3992808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62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9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4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18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23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17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23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26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044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Показатели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План на 2020 год*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Проект </a:t>
                      </a:r>
                      <a:endParaRPr lang="ru-RU" sz="1400" u="none" strike="noStrike" dirty="0" smtClean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на 20</a:t>
                      </a:r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2</a:t>
                      </a:r>
                      <a:r>
                        <a:rPr lang="ru-RU" sz="140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1 </a:t>
                      </a:r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Темп роста</a:t>
                      </a:r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, %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Проект </a:t>
                      </a:r>
                    </a:p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на 2022 </a:t>
                      </a:r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Темп роста, %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Проект</a:t>
                      </a:r>
                    </a:p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на 2023 </a:t>
                      </a:r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Темп роста, %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529">
                <a:tc>
                  <a:txBody>
                    <a:bodyPr/>
                    <a:lstStyle/>
                    <a:p>
                      <a:pPr marL="342900" indent="-342900" algn="ctr" fontAlgn="ctr">
                        <a:buNone/>
                      </a:pPr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1. ДОХОДЫ </a:t>
                      </a: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(всего), </a:t>
                      </a:r>
                      <a:endParaRPr lang="ru-RU" sz="1400" b="1" u="none" strike="noStrike" dirty="0" smtClean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  <a:p>
                      <a:pPr marL="342900" indent="-342900" algn="ctr" fontAlgn="ctr">
                        <a:buNone/>
                      </a:pPr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     в </a:t>
                      </a: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том числе: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265 788,7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alatino Linotype" panose="02040502050505030304" pitchFamily="18" charset="0"/>
                        </a:rPr>
                        <a:t>332 552,6</a:t>
                      </a:r>
                      <a:endParaRPr lang="ru-RU" sz="1400" b="1" dirty="0"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125,1%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279 902,8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84,2%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286 247,6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102,3%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5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налоговые и неналоговые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237 815,4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alatino Linotype" panose="02040502050505030304" pitchFamily="18" charset="0"/>
                        </a:rPr>
                        <a:t>234 003,6</a:t>
                      </a:r>
                      <a:endParaRPr lang="ru-RU" sz="1400" dirty="0"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98,4%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242 064,1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103,4%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247 560,8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102,3%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безвозмездные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27 973,3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alatino Linotype" panose="02040502050505030304" pitchFamily="18" charset="0"/>
                        </a:rPr>
                        <a:t>98 549,0</a:t>
                      </a:r>
                      <a:endParaRPr lang="ru-RU" sz="1400" dirty="0"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352,3%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37 838,7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38,4%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38 686,8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102,2%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9529">
                <a:tc>
                  <a:txBody>
                    <a:bodyPr/>
                    <a:lstStyle/>
                    <a:p>
                      <a:pPr marL="342900" indent="-342900" algn="ctr" fontAlgn="ctr">
                        <a:buAutoNum type="arabicPeriod" startAt="2"/>
                      </a:pPr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РАСХОДЫ </a:t>
                      </a: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(всего</a:t>
                      </a:r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), </a:t>
                      </a:r>
                    </a:p>
                    <a:p>
                      <a:pPr marL="342900" indent="-342900" algn="ctr" fontAlgn="ctr">
                        <a:buNone/>
                      </a:pPr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 в том числе: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271 970,1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alatino Linotype" panose="02040502050505030304" pitchFamily="18" charset="0"/>
                        </a:rPr>
                        <a:t>341 398,0</a:t>
                      </a:r>
                      <a:endParaRPr lang="ru-RU" sz="1400" b="1" dirty="0"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125,5%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284 767,8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83,4%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290 670,3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102,1%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523">
                <a:tc>
                  <a:txBody>
                    <a:bodyPr/>
                    <a:lstStyle/>
                    <a:p>
                      <a:pPr marL="0" indent="0" algn="ctr" fontAlgn="ctr">
                        <a:buNone/>
                      </a:pPr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условно утвержденные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18 199,3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18 734,8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7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3. ДЕФИЦИТ (-)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-6 181,4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alatino Linotype" panose="02040502050505030304" pitchFamily="18" charset="0"/>
                        </a:rPr>
                        <a:t>-8 845,4</a:t>
                      </a:r>
                      <a:endParaRPr lang="ru-RU" sz="1400" b="1" dirty="0"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-4 865,0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-4 422,7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95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%  дефицита к налоговым и неналоговым доходам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2,6%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alatino Linotype" panose="02040502050505030304" pitchFamily="18" charset="0"/>
                        </a:rPr>
                        <a:t>3,8%</a:t>
                      </a:r>
                      <a:endParaRPr lang="ru-RU" sz="1400" dirty="0"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2,0%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1,8%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Прямоугольник 8"/>
          <p:cNvSpPr>
            <a:spLocks noChangeArrowheads="1"/>
          </p:cNvSpPr>
          <p:nvPr/>
        </p:nvSpPr>
        <p:spPr bwMode="auto">
          <a:xfrm>
            <a:off x="4745307" y="6602356"/>
            <a:ext cx="446449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300" b="1" i="1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*Решение Совета депутатов ЛГП  от </a:t>
            </a:r>
            <a:r>
              <a:rPr lang="en-US" sz="1300" b="1" i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1</a:t>
            </a:r>
            <a:r>
              <a:rPr lang="ru-RU" sz="1300" b="1" i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7.12.2019  </a:t>
            </a:r>
            <a:r>
              <a:rPr lang="ru-RU" sz="1300" b="1" i="1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№ </a:t>
            </a:r>
            <a:r>
              <a:rPr lang="en-US" sz="1300" b="1" i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2</a:t>
            </a:r>
            <a:r>
              <a:rPr lang="ru-RU" sz="1300" b="1" i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1</a:t>
            </a:r>
            <a:endParaRPr lang="ru-RU" sz="1300" b="1" i="1" dirty="0">
              <a:solidFill>
                <a:schemeClr val="bg1"/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316416" y="642536"/>
            <a:ext cx="93610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тысяч рублей</a:t>
            </a:r>
            <a:endParaRPr lang="ru-RU" sz="1300" b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77361" y="5238302"/>
            <a:ext cx="8535892" cy="4459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Основные цели и задачи бюджетной политики</a:t>
            </a:r>
            <a:br>
              <a:rPr lang="ru-RU" sz="2400" b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</a:br>
            <a:endParaRPr lang="ru-RU" sz="2400" b="1" dirty="0" smtClean="0">
              <a:solidFill>
                <a:schemeClr val="bg1"/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1680" y="5719656"/>
            <a:ext cx="2088231" cy="882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1. Стратегическая </a:t>
            </a:r>
            <a:r>
              <a:rPr lang="ru-RU" sz="1400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приоритизация</a:t>
            </a:r>
            <a:r>
              <a:rPr lang="ru-RU" sz="1400" dirty="0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расходов.</a:t>
            </a:r>
            <a:endParaRPr lang="ru-RU" sz="14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68239" y="5709311"/>
            <a:ext cx="2323731" cy="882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2. Ограничение </a:t>
            </a:r>
            <a:r>
              <a:rPr lang="ru-RU" sz="1400" dirty="0">
                <a:solidFill>
                  <a:schemeClr val="bg1"/>
                </a:solidFill>
                <a:latin typeface="Palatino Linotype" panose="02040502050505030304" pitchFamily="18" charset="0"/>
              </a:rPr>
              <a:t>роста муниципального долга </a:t>
            </a:r>
            <a:r>
              <a:rPr lang="ru-RU" sz="1400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Лужского</a:t>
            </a:r>
            <a:r>
              <a:rPr lang="ru-RU" sz="1400" dirty="0">
                <a:solidFill>
                  <a:schemeClr val="bg1"/>
                </a:solidFill>
                <a:latin typeface="Palatino Linotype" panose="02040502050505030304" pitchFamily="18" charset="0"/>
              </a:rPr>
              <a:t> городского поселения.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92180" y="5710478"/>
            <a:ext cx="2592288" cy="8815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3. Повышение </a:t>
            </a:r>
            <a:r>
              <a:rPr lang="ru-RU" sz="1400" dirty="0">
                <a:solidFill>
                  <a:schemeClr val="bg1"/>
                </a:solidFill>
                <a:latin typeface="Palatino Linotype" panose="02040502050505030304" pitchFamily="18" charset="0"/>
              </a:rPr>
              <a:t>эффективности управления бюджетными расходами.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C29"/>
            </a:gs>
            <a:gs pos="100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арта.jp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811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285720" y="2285992"/>
            <a:ext cx="9144000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СПАСИБО ЗА ВНИМАНИЕ!</a:t>
            </a:r>
            <a:endParaRPr lang="ru-RU" sz="4400" dirty="0">
              <a:solidFill>
                <a:schemeClr val="bg1"/>
              </a:solidFill>
              <a:latin typeface="Palatino Linotype" pitchFamily="18" charset="0"/>
              <a:cs typeface="+mn-cs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71406" y="142852"/>
            <a:ext cx="9144000" cy="50006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Доходная часть бюджета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6822305"/>
              </p:ext>
            </p:extLst>
          </p:nvPr>
        </p:nvGraphicFramePr>
        <p:xfrm>
          <a:off x="142844" y="548680"/>
          <a:ext cx="9001156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8544" y="3816846"/>
            <a:ext cx="9018826" cy="2741308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Palatino Linotype" pitchFamily="18" charset="0"/>
              </a:rPr>
              <a:t>Налоговые доходы </a:t>
            </a:r>
            <a:r>
              <a:rPr lang="ru-RU" sz="1100" dirty="0">
                <a:solidFill>
                  <a:schemeClr val="bg1"/>
                </a:solidFill>
                <a:latin typeface="Palatino Linotype" pitchFamily="18" charset="0"/>
              </a:rPr>
              <a:t>– </a:t>
            </a:r>
            <a:r>
              <a:rPr lang="ru-RU" sz="1100" i="1" dirty="0">
                <a:solidFill>
                  <a:schemeClr val="bg1"/>
                </a:solidFill>
                <a:latin typeface="Palatino Linotype" pitchFamily="18" charset="0"/>
              </a:rPr>
              <a:t>занимают центральное место в системе доходов любого бюджета бюджетной системы. К ним относятся предусмотренные налоговым законодательством Российской Федерации федеральные, региональные и местные налоги и сборы, а также пени и штрафы. Налоговые доходы разграничиваются между бюджетами различных уровней бюджетной системы в соответствии с налоговым и бюджетным законодательством. Налоговый кодекс Российской Федерации устанавливает федеральные, региональные и местные налоги и сборы, а также специальные налоговые режимы. Разграничение федеральных налогов между бюджетами различных уровней бюджетной системы производится на основе нормативов (процентных) отчислений. При этом данные нормативы закреплены в Бюджетном кодексе и являются едиными и постоянными для бюджетов различных уровней бюджетной системы Российской Федерации</a:t>
            </a:r>
            <a:r>
              <a:rPr lang="ru-RU" sz="1100" i="1" dirty="0" smtClean="0">
                <a:solidFill>
                  <a:schemeClr val="bg1"/>
                </a:solidFill>
                <a:latin typeface="Palatino Linotype" pitchFamily="18" charset="0"/>
              </a:rPr>
              <a:t>.</a:t>
            </a:r>
          </a:p>
          <a:p>
            <a:pPr algn="ctr"/>
            <a:endParaRPr lang="ru-RU" sz="1100" i="1" dirty="0">
              <a:solidFill>
                <a:schemeClr val="bg1"/>
              </a:solidFill>
              <a:latin typeface="Palatino Linotype" pitchFamily="18" charset="0"/>
            </a:endParaRPr>
          </a:p>
          <a:p>
            <a:pPr algn="ctr"/>
            <a:r>
              <a:rPr lang="ru-RU" sz="1100" b="1" dirty="0">
                <a:solidFill>
                  <a:schemeClr val="bg1"/>
                </a:solidFill>
                <a:latin typeface="Palatino Linotype" pitchFamily="18" charset="0"/>
              </a:rPr>
              <a:t>Неналоговые доходы</a:t>
            </a:r>
            <a:r>
              <a:rPr lang="ru-RU" sz="1100" dirty="0">
                <a:solidFill>
                  <a:schemeClr val="bg1"/>
                </a:solidFill>
                <a:latin typeface="Palatino Linotype" pitchFamily="18" charset="0"/>
              </a:rPr>
              <a:t> – </a:t>
            </a:r>
            <a:r>
              <a:rPr lang="ru-RU" sz="1100" i="1" dirty="0">
                <a:solidFill>
                  <a:schemeClr val="bg1"/>
                </a:solidFill>
                <a:latin typeface="Palatino Linotype" pitchFamily="18" charset="0"/>
              </a:rPr>
              <a:t>доходы от использования и продажи имущества, находящегося в государственной или муниципальной собственности; доходы от платных услуг, оказываемых казенными учреждениями, находящимися в ведении органов местного самоуправления; средства, полученные в результате применения мер гражданско-правовой, административной и уголовной ответственности, в </a:t>
            </a:r>
            <a:r>
              <a:rPr lang="ru-RU" sz="1100" i="1" dirty="0" err="1">
                <a:solidFill>
                  <a:schemeClr val="bg1"/>
                </a:solidFill>
                <a:latin typeface="Palatino Linotype" pitchFamily="18" charset="0"/>
              </a:rPr>
              <a:t>т.ч</a:t>
            </a:r>
            <a:r>
              <a:rPr lang="ru-RU" sz="1100" i="1" dirty="0">
                <a:solidFill>
                  <a:schemeClr val="bg1"/>
                </a:solidFill>
                <a:latin typeface="Palatino Linotype" pitchFamily="18" charset="0"/>
              </a:rPr>
              <a:t>. штрафы, конфискации, компенсации, а также средства, полученные в возмещение вреда, причиненного Российской Федерации, субъектам Российской Федерации, муниципальным образованиям, и иные суммы принудительного изъятия; иные неналоговые доходы</a:t>
            </a:r>
            <a:r>
              <a:rPr lang="ru-RU" sz="1100" i="1" dirty="0" smtClean="0">
                <a:solidFill>
                  <a:schemeClr val="bg1"/>
                </a:solidFill>
                <a:latin typeface="Palatino Linotype" pitchFamily="18" charset="0"/>
              </a:rPr>
              <a:t>.</a:t>
            </a:r>
          </a:p>
          <a:p>
            <a:pPr algn="ctr"/>
            <a:endParaRPr lang="ru-RU" sz="1100" i="1" dirty="0">
              <a:solidFill>
                <a:schemeClr val="bg1"/>
              </a:solidFill>
              <a:latin typeface="Palatino Linotype" pitchFamily="18" charset="0"/>
            </a:endParaRPr>
          </a:p>
          <a:p>
            <a:pPr algn="ctr"/>
            <a:r>
              <a:rPr lang="ru-RU" sz="1100" b="1" dirty="0">
                <a:solidFill>
                  <a:schemeClr val="bg1"/>
                </a:solidFill>
                <a:latin typeface="Palatino Linotype" pitchFamily="18" charset="0"/>
              </a:rPr>
              <a:t>Безвозмездные поступления </a:t>
            </a:r>
            <a:r>
              <a:rPr lang="ru-RU" sz="1100" dirty="0">
                <a:solidFill>
                  <a:schemeClr val="bg1"/>
                </a:solidFill>
                <a:latin typeface="Palatino Linotype" pitchFamily="18" charset="0"/>
              </a:rPr>
              <a:t>– </a:t>
            </a:r>
            <a:r>
              <a:rPr lang="ru-RU" sz="1100" i="1" dirty="0">
                <a:solidFill>
                  <a:schemeClr val="bg1"/>
                </a:solidFill>
                <a:latin typeface="Palatino Linotype" pitchFamily="18" charset="0"/>
              </a:rPr>
              <a:t>дотации, субсидии и иные межбюджетные трансферты, полученные из других бюджетов бюджетной системы Российской Федерации; безвозмездные поступления от физических и юридических лиц, в том числе добровольные пожертвования.</a:t>
            </a:r>
          </a:p>
        </p:txBody>
      </p:sp>
      <p:sp>
        <p:nvSpPr>
          <p:cNvPr id="10" name="Прямоугольник 8"/>
          <p:cNvSpPr>
            <a:spLocks noChangeArrowheads="1"/>
          </p:cNvSpPr>
          <p:nvPr/>
        </p:nvSpPr>
        <p:spPr bwMode="auto">
          <a:xfrm>
            <a:off x="4745307" y="6602356"/>
            <a:ext cx="446449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300" b="1" i="1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*Решение Совета депутатов ЛГП  от </a:t>
            </a:r>
            <a:r>
              <a:rPr lang="en-US" sz="1300" b="1" i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1</a:t>
            </a:r>
            <a:r>
              <a:rPr lang="ru-RU" sz="1300" b="1" i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7.12.2019  </a:t>
            </a:r>
            <a:r>
              <a:rPr lang="ru-RU" sz="1300" b="1" i="1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№ </a:t>
            </a:r>
            <a:r>
              <a:rPr lang="en-US" sz="1300" b="1" i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2</a:t>
            </a:r>
            <a:r>
              <a:rPr lang="ru-RU" sz="1300" b="1" i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1</a:t>
            </a:r>
            <a:endParaRPr lang="ru-RU" sz="1300" b="1" i="1" dirty="0">
              <a:solidFill>
                <a:schemeClr val="bg1"/>
              </a:solidFill>
              <a:latin typeface="Palatino Linotyp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22314" y="244287"/>
            <a:ext cx="7632700" cy="59846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chemeClr val="bg1"/>
                </a:solidFill>
                <a:effectLst/>
                <a:latin typeface="Palatino Linotype" pitchFamily="18" charset="0"/>
                <a:cs typeface="Times New Roman" pitchFamily="18" charset="0"/>
              </a:rPr>
              <a:t>Поступление налоговых доходов</a:t>
            </a: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622314" y="1266915"/>
            <a:ext cx="3305939" cy="51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Налог на доходы физических лиц, </a:t>
            </a:r>
          </a:p>
          <a:p>
            <a:pPr algn="ctr"/>
            <a:r>
              <a:rPr lang="ru-RU" sz="1400" b="1" i="1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(тыс. руб.)</a:t>
            </a:r>
          </a:p>
        </p:txBody>
      </p:sp>
      <p:sp>
        <p:nvSpPr>
          <p:cNvPr id="8" name="TextBox 18"/>
          <p:cNvSpPr txBox="1">
            <a:spLocks noChangeArrowheads="1"/>
          </p:cNvSpPr>
          <p:nvPr/>
        </p:nvSpPr>
        <p:spPr bwMode="auto">
          <a:xfrm>
            <a:off x="5657485" y="1124744"/>
            <a:ext cx="26535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Земельный налог, </a:t>
            </a:r>
          </a:p>
          <a:p>
            <a:pPr algn="ctr"/>
            <a:r>
              <a:rPr lang="ru-RU" sz="1400" b="1" i="1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(тыс. руб.)</a:t>
            </a: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90834" y="4198553"/>
            <a:ext cx="46799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i="1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Акцизы, (тыс. руб.)</a:t>
            </a:r>
          </a:p>
          <a:p>
            <a:pPr algn="ctr"/>
            <a:r>
              <a:rPr lang="ru-RU" sz="1200" b="1" i="1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Норматив отчислений – </a:t>
            </a:r>
            <a:r>
              <a:rPr lang="ru-RU" sz="1200" b="1" i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0,09822 </a:t>
            </a:r>
            <a:r>
              <a:rPr lang="ru-RU" sz="1200" b="1" i="1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(в </a:t>
            </a:r>
            <a:r>
              <a:rPr lang="ru-RU" sz="1200" b="1" i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2020 </a:t>
            </a:r>
            <a:r>
              <a:rPr lang="ru-RU" sz="1200" b="1" i="1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году – </a:t>
            </a:r>
            <a:r>
              <a:rPr lang="ru-RU" sz="1200" b="1" i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0,1003)</a:t>
            </a:r>
            <a:endParaRPr lang="ru-RU" sz="1200" b="1" i="1" dirty="0">
              <a:solidFill>
                <a:schemeClr val="bg1"/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5437026" y="4254138"/>
            <a:ext cx="32400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Налог на имущество физических лиц, </a:t>
            </a:r>
          </a:p>
          <a:p>
            <a:pPr algn="ctr"/>
            <a:r>
              <a:rPr lang="ru-RU" sz="1200" b="1" i="1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(тыс. руб.)</a:t>
            </a:r>
          </a:p>
        </p:txBody>
      </p:sp>
      <p:graphicFrame>
        <p:nvGraphicFramePr>
          <p:cNvPr id="11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1892796"/>
              </p:ext>
            </p:extLst>
          </p:nvPr>
        </p:nvGraphicFramePr>
        <p:xfrm>
          <a:off x="172536" y="881110"/>
          <a:ext cx="4500594" cy="3275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6371061"/>
              </p:ext>
            </p:extLst>
          </p:nvPr>
        </p:nvGraphicFramePr>
        <p:xfrm>
          <a:off x="4600254" y="1252580"/>
          <a:ext cx="4323330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8018285"/>
              </p:ext>
            </p:extLst>
          </p:nvPr>
        </p:nvGraphicFramePr>
        <p:xfrm>
          <a:off x="313974" y="4428741"/>
          <a:ext cx="4286280" cy="2060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2015696"/>
              </p:ext>
            </p:extLst>
          </p:nvPr>
        </p:nvGraphicFramePr>
        <p:xfrm>
          <a:off x="4582158" y="4488679"/>
          <a:ext cx="4680520" cy="2109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Прямоугольник 8"/>
          <p:cNvSpPr>
            <a:spLocks noChangeArrowheads="1"/>
          </p:cNvSpPr>
          <p:nvPr/>
        </p:nvSpPr>
        <p:spPr bwMode="auto">
          <a:xfrm>
            <a:off x="4690171" y="6554510"/>
            <a:ext cx="446449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300" b="1" i="1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*Решение Совета депутатов ЛГП  от </a:t>
            </a:r>
            <a:r>
              <a:rPr lang="en-US" sz="1300" b="1" i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1</a:t>
            </a:r>
            <a:r>
              <a:rPr lang="ru-RU" sz="1300" b="1" i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7.12.2019  </a:t>
            </a:r>
            <a:r>
              <a:rPr lang="ru-RU" sz="1300" b="1" i="1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№ </a:t>
            </a:r>
            <a:r>
              <a:rPr lang="en-US" sz="1300" b="1" i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2</a:t>
            </a:r>
            <a:r>
              <a:rPr lang="ru-RU" sz="1300" b="1" i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1</a:t>
            </a:r>
            <a:endParaRPr lang="ru-RU" sz="1300" b="1" i="1" dirty="0">
              <a:solidFill>
                <a:schemeClr val="bg1"/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46" y="73615"/>
            <a:ext cx="878136" cy="878136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3134" y="174140"/>
            <a:ext cx="7632700" cy="72072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Поступление неналоговых доходов</a:t>
            </a: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508789" y="868877"/>
            <a:ext cx="442753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i="1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Доходы от использования имущества, находящегося в муниципальной собственности</a:t>
            </a:r>
            <a:r>
              <a:rPr lang="ru-RU" sz="1400" b="1" i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, (</a:t>
            </a:r>
            <a:r>
              <a:rPr lang="ru-RU" sz="1400" b="1" i="1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тыс. руб.)</a:t>
            </a:r>
          </a:p>
        </p:txBody>
      </p:sp>
      <p:graphicFrame>
        <p:nvGraphicFramePr>
          <p:cNvPr id="6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5583362"/>
              </p:ext>
            </p:extLst>
          </p:nvPr>
        </p:nvGraphicFramePr>
        <p:xfrm>
          <a:off x="30366" y="1536232"/>
          <a:ext cx="4674992" cy="2314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5292080" y="1162763"/>
            <a:ext cx="35623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i="1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Доходы от продажи материальных и нематериальных активов, </a:t>
            </a:r>
            <a:r>
              <a:rPr lang="ru-RU" sz="1400" b="1" i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(</a:t>
            </a:r>
            <a:r>
              <a:rPr lang="ru-RU" sz="1400" b="1" i="1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тыс. руб.)</a:t>
            </a:r>
          </a:p>
        </p:txBody>
      </p:sp>
      <p:graphicFrame>
        <p:nvGraphicFramePr>
          <p:cNvPr id="8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8746175"/>
              </p:ext>
            </p:extLst>
          </p:nvPr>
        </p:nvGraphicFramePr>
        <p:xfrm>
          <a:off x="4857752" y="1058760"/>
          <a:ext cx="4286248" cy="241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5649353" y="3633295"/>
            <a:ext cx="30241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Доходы от оказания платных услуг (работ), (тыс. руб.)</a:t>
            </a:r>
          </a:p>
        </p:txBody>
      </p:sp>
      <p:graphicFrame>
        <p:nvGraphicFramePr>
          <p:cNvPr id="1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1707769"/>
              </p:ext>
            </p:extLst>
          </p:nvPr>
        </p:nvGraphicFramePr>
        <p:xfrm>
          <a:off x="4553665" y="3834481"/>
          <a:ext cx="4894421" cy="2659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Прямоугольник 8"/>
          <p:cNvSpPr>
            <a:spLocks noChangeArrowheads="1"/>
          </p:cNvSpPr>
          <p:nvPr/>
        </p:nvSpPr>
        <p:spPr bwMode="auto">
          <a:xfrm>
            <a:off x="4690171" y="6554510"/>
            <a:ext cx="446449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300" b="1" i="1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*Решение Совета депутатов ЛГП  от </a:t>
            </a:r>
            <a:r>
              <a:rPr lang="en-US" sz="1300" b="1" i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1</a:t>
            </a:r>
            <a:r>
              <a:rPr lang="ru-RU" sz="1300" b="1" i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7.12.2019  </a:t>
            </a:r>
            <a:r>
              <a:rPr lang="ru-RU" sz="1300" b="1" i="1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№ </a:t>
            </a:r>
            <a:r>
              <a:rPr lang="en-US" sz="1300" b="1" i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2</a:t>
            </a:r>
            <a:r>
              <a:rPr lang="ru-RU" sz="1300" b="1" i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1</a:t>
            </a:r>
            <a:endParaRPr lang="ru-RU" sz="1300" b="1" i="1" dirty="0">
              <a:solidFill>
                <a:schemeClr val="bg1"/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772063330"/>
              </p:ext>
            </p:extLst>
          </p:nvPr>
        </p:nvGraphicFramePr>
        <p:xfrm>
          <a:off x="-56833" y="3763172"/>
          <a:ext cx="4849389" cy="3083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0" y="97371"/>
            <a:ext cx="778463" cy="764008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0" y="130674"/>
            <a:ext cx="7956550" cy="5048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Структура доходной части бюджета</a:t>
            </a:r>
          </a:p>
        </p:txBody>
      </p:sp>
      <p:graphicFrame>
        <p:nvGraphicFramePr>
          <p:cNvPr id="11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5371795"/>
              </p:ext>
            </p:extLst>
          </p:nvPr>
        </p:nvGraphicFramePr>
        <p:xfrm>
          <a:off x="827584" y="1254609"/>
          <a:ext cx="7344816" cy="1931639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{21E4AEA4-8DFA-4A89-87EB-49C32662AFE0}</a:tableStyleId>
              </a:tblPr>
              <a:tblGrid>
                <a:gridCol w="5092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2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4854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lang="ru-RU" b="1" i="0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191 611,3</a:t>
                      </a:r>
                      <a:endParaRPr lang="ru-RU" b="1" dirty="0">
                        <a:solidFill>
                          <a:schemeClr val="bg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558"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latin typeface="Palatino Linotype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b="1" i="0" dirty="0"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Palatino Linotype" pitchFamily="18" charset="0"/>
                          <a:cs typeface="Times New Roman" pitchFamily="18" charset="0"/>
                        </a:rPr>
                        <a:t>42 392,3</a:t>
                      </a:r>
                      <a:endParaRPr lang="ru-RU" b="1" dirty="0"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2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dirty="0" smtClean="0">
                          <a:latin typeface="Palatino Linotype" pitchFamily="18" charset="0"/>
                          <a:cs typeface="Times New Roman" pitchFamily="18" charset="0"/>
                        </a:rPr>
                        <a:t>Дотация на выравнивание</a:t>
                      </a:r>
                      <a:endParaRPr lang="ru-RU" b="1" i="0" dirty="0" smtClean="0"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Palatino Linotype" pitchFamily="18" charset="0"/>
                          <a:cs typeface="Times New Roman" pitchFamily="18" charset="0"/>
                        </a:rPr>
                        <a:t>36 920,9</a:t>
                      </a:r>
                      <a:endParaRPr lang="ru-RU" b="1" dirty="0"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2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i="0" dirty="0" smtClean="0">
                          <a:latin typeface="Palatino Linotype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anchor="ctr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Palatino Linotype" pitchFamily="18" charset="0"/>
                          <a:cs typeface="Times New Roman" pitchFamily="18" charset="0"/>
                        </a:rPr>
                        <a:t>61 628,1</a:t>
                      </a:r>
                      <a:endParaRPr lang="ru-RU" b="1" dirty="0"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64682"/>
                  </a:ext>
                </a:extLst>
              </a:tr>
              <a:tr h="367707"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latin typeface="Palatino Linotype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b="1" i="0" dirty="0"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Palatino Linotype" pitchFamily="18" charset="0"/>
                          <a:cs typeface="Times New Roman" pitchFamily="18" charset="0"/>
                        </a:rPr>
                        <a:t>332 552,6</a:t>
                      </a:r>
                      <a:endParaRPr lang="ru-RU" b="1" dirty="0"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1086820"/>
              </p:ext>
            </p:extLst>
          </p:nvPr>
        </p:nvGraphicFramePr>
        <p:xfrm>
          <a:off x="0" y="3143248"/>
          <a:ext cx="9144000" cy="3714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42844" y="5572140"/>
            <a:ext cx="280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i="1" kern="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Аналогия в семейном бюджете: </a:t>
            </a:r>
          </a:p>
          <a:p>
            <a:pPr algn="ctr">
              <a:defRPr/>
            </a:pPr>
            <a:r>
              <a:rPr lang="ru-RU" sz="1200" b="1" i="1" kern="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Вы даете своему ребенку карманные деньги.</a:t>
            </a:r>
            <a:endParaRPr lang="ru-RU" sz="1200" b="1" i="1" kern="0" dirty="0">
              <a:solidFill>
                <a:schemeClr val="bg1"/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16820" y="1037410"/>
            <a:ext cx="1359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Palatino Linotype" pitchFamily="18" charset="0"/>
              </a:rPr>
              <a:t>т</a:t>
            </a:r>
            <a:r>
              <a:rPr lang="ru-RU" sz="1200" b="1" dirty="0" smtClean="0">
                <a:solidFill>
                  <a:schemeClr val="bg1"/>
                </a:solidFill>
                <a:latin typeface="Palatino Linotype" pitchFamily="18" charset="0"/>
              </a:rPr>
              <a:t>ысяч  рублей                                                            </a:t>
            </a:r>
            <a:endParaRPr lang="ru-RU" sz="1200" b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7596336" y="260649"/>
            <a:ext cx="936104" cy="64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Palatino Linotype" pitchFamily="18" charset="0"/>
              </a:rPr>
              <a:t>2021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Palatino Linotype" pitchFamily="18" charset="0"/>
              </a:rPr>
              <a:t> год</a:t>
            </a:r>
            <a:endParaRPr lang="ru-RU" b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0860580"/>
              </p:ext>
            </p:extLst>
          </p:nvPr>
        </p:nvGraphicFramePr>
        <p:xfrm>
          <a:off x="214282" y="714356"/>
          <a:ext cx="8815388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5496" y="260648"/>
            <a:ext cx="7776864" cy="57606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Собственные доходы бюджета Лужского городского поселения (налоговые и неналоговые)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846164" y="2730824"/>
            <a:ext cx="5688013" cy="428625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Palatino Linotype" pitchFamily="18" charset="0"/>
                <a:ea typeface="+mj-ea"/>
                <a:cs typeface="Times New Roman" pitchFamily="18" charset="0"/>
              </a:rPr>
              <a:t>Показатели собственных доходов бюджета</a:t>
            </a:r>
          </a:p>
        </p:txBody>
      </p:sp>
      <p:graphicFrame>
        <p:nvGraphicFramePr>
          <p:cNvPr id="8" name="Objec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1216763"/>
              </p:ext>
            </p:extLst>
          </p:nvPr>
        </p:nvGraphicFramePr>
        <p:xfrm>
          <a:off x="0" y="3068961"/>
          <a:ext cx="9144000" cy="3777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690171" y="6554510"/>
            <a:ext cx="446449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300" b="1" i="1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*Решение Совета депутатов ЛГП  от </a:t>
            </a:r>
            <a:r>
              <a:rPr lang="en-US" sz="1300" b="1" i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1</a:t>
            </a:r>
            <a:r>
              <a:rPr lang="ru-RU" sz="1300" b="1" i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7.12.2019  </a:t>
            </a:r>
            <a:r>
              <a:rPr lang="ru-RU" sz="1300" b="1" i="1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№ </a:t>
            </a:r>
            <a:r>
              <a:rPr lang="en-US" sz="1300" b="1" i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2</a:t>
            </a:r>
            <a:r>
              <a:rPr lang="ru-RU" sz="1300" b="1" i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1</a:t>
            </a:r>
            <a:endParaRPr lang="ru-RU" sz="1300" b="1" i="1" dirty="0">
              <a:solidFill>
                <a:schemeClr val="bg1"/>
              </a:solidFill>
              <a:latin typeface="Palatino Linotyp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1" y="142852"/>
            <a:ext cx="7560841" cy="126992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chemeClr val="bg1"/>
                </a:solidFill>
                <a:effectLst/>
                <a:latin typeface="Palatino Linotype" pitchFamily="18" charset="0"/>
                <a:cs typeface="Times New Roman" pitchFamily="18" charset="0"/>
              </a:rPr>
              <a:t>Предельные объемы бюджетных ассигнований местного бюджета сформированы на основе следующих подходов: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Palatino Linotype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effectLst/>
                <a:latin typeface="Palatino Linotype" pitchFamily="18" charset="0"/>
                <a:cs typeface="Times New Roman" pitchFamily="18" charset="0"/>
              </a:rPr>
            </a:br>
            <a:endParaRPr lang="ru-RU" sz="2400" dirty="0" smtClean="0">
              <a:solidFill>
                <a:schemeClr val="bg1"/>
              </a:solidFill>
              <a:effectLst/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6"/>
          <p:cNvSpPr>
            <a:spLocks noChangeArrowheads="1"/>
          </p:cNvSpPr>
          <p:nvPr/>
        </p:nvSpPr>
        <p:spPr bwMode="auto">
          <a:xfrm>
            <a:off x="468313" y="1557338"/>
            <a:ext cx="8424862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  <a:latin typeface="Palatino Linotype" pitchFamily="18" charset="0"/>
              </a:rPr>
              <a:t>с </a:t>
            </a:r>
            <a:r>
              <a:rPr lang="ru-RU" dirty="0">
                <a:solidFill>
                  <a:schemeClr val="bg1"/>
                </a:solidFill>
                <a:latin typeface="Palatino Linotype" pitchFamily="18" charset="0"/>
              </a:rPr>
              <a:t>целью расчета должностных окладов работников муниципальных </a:t>
            </a:r>
            <a:r>
              <a:rPr lang="ru-RU" dirty="0" smtClean="0">
                <a:solidFill>
                  <a:schemeClr val="bg1"/>
                </a:solidFill>
                <a:latin typeface="Palatino Linotype" pitchFamily="18" charset="0"/>
              </a:rPr>
              <a:t>учреждений </a:t>
            </a:r>
            <a:r>
              <a:rPr lang="ru-RU" dirty="0" err="1">
                <a:solidFill>
                  <a:schemeClr val="bg1"/>
                </a:solidFill>
                <a:latin typeface="Palatino Linotype" pitchFamily="18" charset="0"/>
              </a:rPr>
              <a:t>Лужского</a:t>
            </a:r>
            <a:r>
              <a:rPr lang="ru-RU" dirty="0">
                <a:solidFill>
                  <a:schemeClr val="bg1"/>
                </a:solidFill>
                <a:latin typeface="Palatino Linotype" pitchFamily="18" charset="0"/>
              </a:rPr>
              <a:t> городского поселения за календарный месяц </a:t>
            </a:r>
            <a:r>
              <a:rPr lang="ru-RU" b="1" dirty="0" smtClean="0">
                <a:solidFill>
                  <a:schemeClr val="bg1"/>
                </a:solidFill>
                <a:latin typeface="Palatino Linotype" pitchFamily="18" charset="0"/>
              </a:rPr>
              <a:t>с 1 января 2021 года</a:t>
            </a:r>
            <a:r>
              <a:rPr lang="ru-RU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Palatino Linotype" pitchFamily="18" charset="0"/>
              </a:rPr>
              <a:t>применяется расчетная величина в размере 9 940 рублей</a:t>
            </a:r>
            <a:r>
              <a:rPr lang="ru-RU" dirty="0" smtClean="0">
                <a:solidFill>
                  <a:schemeClr val="bg1"/>
                </a:solidFill>
                <a:latin typeface="Palatino Linotype" pitchFamily="18" charset="0"/>
              </a:rPr>
              <a:t>, </a:t>
            </a:r>
            <a:r>
              <a:rPr lang="ru-RU" b="1" dirty="0" smtClean="0">
                <a:solidFill>
                  <a:schemeClr val="bg1"/>
                </a:solidFill>
                <a:latin typeface="Palatino Linotype" pitchFamily="18" charset="0"/>
              </a:rPr>
              <a:t>с </a:t>
            </a:r>
            <a:r>
              <a:rPr lang="ru-RU" b="1" dirty="0">
                <a:solidFill>
                  <a:schemeClr val="bg1"/>
                </a:solidFill>
                <a:latin typeface="Palatino Linotype" pitchFamily="18" charset="0"/>
              </a:rPr>
              <a:t>1 </a:t>
            </a:r>
            <a:r>
              <a:rPr lang="ru-RU" b="1" dirty="0" smtClean="0">
                <a:solidFill>
                  <a:schemeClr val="bg1"/>
                </a:solidFill>
                <a:latin typeface="Palatino Linotype" pitchFamily="18" charset="0"/>
              </a:rPr>
              <a:t>сентября 2021 </a:t>
            </a:r>
            <a:r>
              <a:rPr lang="ru-RU" b="1" dirty="0">
                <a:solidFill>
                  <a:schemeClr val="bg1"/>
                </a:solidFill>
                <a:latin typeface="Palatino Linotype" pitchFamily="18" charset="0"/>
              </a:rPr>
              <a:t>года</a:t>
            </a:r>
            <a:r>
              <a:rPr lang="ru-RU" dirty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Palatino Linotype" pitchFamily="18" charset="0"/>
              </a:rPr>
              <a:t>– </a:t>
            </a:r>
            <a:r>
              <a:rPr lang="ru-RU" b="1" dirty="0" smtClean="0">
                <a:solidFill>
                  <a:schemeClr val="bg1"/>
                </a:solidFill>
                <a:latin typeface="Palatino Linotype" pitchFamily="18" charset="0"/>
              </a:rPr>
              <a:t>10 340 рублей;</a:t>
            </a:r>
            <a:endParaRPr lang="ru-RU" b="1" dirty="0">
              <a:solidFill>
                <a:schemeClr val="bg1"/>
              </a:solidFill>
              <a:latin typeface="Palatino Linotype" pitchFamily="18" charset="0"/>
            </a:endParaRPr>
          </a:p>
          <a:p>
            <a:pPr algn="ctr">
              <a:lnSpc>
                <a:spcPct val="150000"/>
              </a:lnSpc>
            </a:pPr>
            <a:endParaRPr lang="ru-RU" dirty="0">
              <a:solidFill>
                <a:schemeClr val="bg1"/>
              </a:solidFill>
              <a:latin typeface="Palatino Linotype" pitchFamily="18" charset="0"/>
            </a:endParaRPr>
          </a:p>
          <a:p>
            <a:pPr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  <a:latin typeface="Palatino Linotype" pitchFamily="18" charset="0"/>
              </a:rPr>
              <a:t>индексация </a:t>
            </a:r>
            <a:r>
              <a:rPr lang="ru-RU" dirty="0">
                <a:solidFill>
                  <a:schemeClr val="bg1"/>
                </a:solidFill>
                <a:latin typeface="Palatino Linotype" pitchFamily="18" charset="0"/>
              </a:rPr>
              <a:t>расходов на </a:t>
            </a:r>
            <a:r>
              <a:rPr lang="ru-RU" dirty="0" smtClean="0">
                <a:solidFill>
                  <a:schemeClr val="bg1"/>
                </a:solidFill>
                <a:latin typeface="Palatino Linotype" pitchFamily="18" charset="0"/>
              </a:rPr>
              <a:t>оплату коммунальных услуг </a:t>
            </a:r>
            <a:r>
              <a:rPr lang="ru-RU" b="1" dirty="0" smtClean="0">
                <a:solidFill>
                  <a:schemeClr val="bg1"/>
                </a:solidFill>
                <a:latin typeface="Palatino Linotype" pitchFamily="18" charset="0"/>
              </a:rPr>
              <a:t>в размере 4,0%;</a:t>
            </a:r>
            <a:endParaRPr lang="ru-RU" b="1" dirty="0">
              <a:solidFill>
                <a:schemeClr val="bg1"/>
              </a:solidFill>
              <a:latin typeface="Palatino Linotype" pitchFamily="18" charset="0"/>
            </a:endParaRPr>
          </a:p>
          <a:p>
            <a:pPr algn="ctr">
              <a:lnSpc>
                <a:spcPct val="150000"/>
              </a:lnSpc>
            </a:pPr>
            <a:endParaRPr lang="ru-RU" dirty="0">
              <a:solidFill>
                <a:schemeClr val="bg1"/>
              </a:solidFill>
              <a:latin typeface="Palatino Linotype" pitchFamily="18" charset="0"/>
            </a:endParaRPr>
          </a:p>
          <a:p>
            <a:pPr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Palatino Linotype" pitchFamily="18" charset="0"/>
              </a:rPr>
              <a:t>планирование расходов на реализацию </a:t>
            </a:r>
            <a:r>
              <a:rPr lang="ru-RU" b="1" dirty="0">
                <a:solidFill>
                  <a:schemeClr val="bg1"/>
                </a:solidFill>
                <a:latin typeface="Palatino Linotype" pitchFamily="18" charset="0"/>
              </a:rPr>
              <a:t>Указов Президента </a:t>
            </a:r>
            <a:r>
              <a:rPr lang="ru-RU" dirty="0">
                <a:solidFill>
                  <a:schemeClr val="bg1"/>
                </a:solidFill>
                <a:latin typeface="Palatino Linotype" pitchFamily="18" charset="0"/>
              </a:rPr>
              <a:t>Российской Федерации от 7 мая 2012 года № 597 "О мероприятиях по реализации государственной социальной политики" </a:t>
            </a:r>
            <a:r>
              <a:rPr lang="ru-RU" b="1" dirty="0">
                <a:solidFill>
                  <a:schemeClr val="bg1"/>
                </a:solidFill>
                <a:latin typeface="Palatino Linotype" pitchFamily="18" charset="0"/>
              </a:rPr>
              <a:t>в полном </a:t>
            </a:r>
            <a:r>
              <a:rPr lang="ru-RU" b="1" dirty="0" smtClean="0">
                <a:solidFill>
                  <a:schemeClr val="bg1"/>
                </a:solidFill>
                <a:latin typeface="Palatino Linotype" pitchFamily="18" charset="0"/>
              </a:rPr>
              <a:t>объеме.</a:t>
            </a:r>
            <a:endParaRPr lang="ru-RU" b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rgbClr val="A9B4F0"/>
            </a:gs>
            <a:gs pos="93000">
              <a:schemeClr val="bg2">
                <a:tint val="97000"/>
                <a:hueMod val="88000"/>
                <a:satMod val="130000"/>
                <a:lumMod val="124000"/>
              </a:schemeClr>
            </a:gs>
            <a:gs pos="100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51111"/>
            <a:ext cx="9144000" cy="94564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Д</a:t>
            </a:r>
            <a:r>
              <a:rPr lang="ru-RU" sz="3000" b="1" dirty="0" smtClean="0">
                <a:solidFill>
                  <a:schemeClr val="bg1"/>
                </a:solidFill>
                <a:effectLst/>
                <a:latin typeface="Palatino Linotype" pitchFamily="18" charset="0"/>
                <a:cs typeface="Times New Roman" pitchFamily="18" charset="0"/>
              </a:rPr>
              <a:t>оходы бюджета </a:t>
            </a:r>
            <a:r>
              <a:rPr lang="ru-RU" sz="2900" b="1" dirty="0" smtClean="0">
                <a:solidFill>
                  <a:schemeClr val="bg1"/>
                </a:solidFill>
                <a:effectLst/>
                <a:latin typeface="Palatino Linotype" pitchFamily="18" charset="0"/>
                <a:cs typeface="Times New Roman" pitchFamily="18" charset="0"/>
              </a:rPr>
              <a:t/>
            </a:r>
            <a:br>
              <a:rPr lang="ru-RU" sz="2900" b="1" dirty="0" smtClean="0">
                <a:solidFill>
                  <a:schemeClr val="bg1"/>
                </a:solidFill>
                <a:effectLst/>
                <a:latin typeface="Palatino Linotype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effectLst/>
                <a:latin typeface="Palatino Linotype" pitchFamily="18" charset="0"/>
                <a:cs typeface="Times New Roman" pitchFamily="18" charset="0"/>
              </a:rPr>
              <a:t>(налоговые и неналоговые)</a:t>
            </a:r>
            <a:endParaRPr lang="ru-RU" sz="2000" dirty="0" smtClean="0">
              <a:solidFill>
                <a:schemeClr val="bg1"/>
              </a:solidFill>
              <a:effectLst/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9535" y="3008315"/>
            <a:ext cx="9034465" cy="83605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3100" b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Расходы бюджета </a:t>
            </a:r>
            <a:r>
              <a:rPr lang="ru-RU" sz="2900" b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/>
            </a:r>
            <a:br>
              <a:rPr lang="ru-RU" sz="2900" b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</a:br>
            <a:r>
              <a:rPr lang="ru-RU" sz="2100" b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(за счет собственных средств бюджета)</a:t>
            </a:r>
            <a:endParaRPr lang="ru-RU" sz="2100" dirty="0" smtClean="0">
              <a:solidFill>
                <a:schemeClr val="bg1"/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010954405"/>
              </p:ext>
            </p:extLst>
          </p:nvPr>
        </p:nvGraphicFramePr>
        <p:xfrm>
          <a:off x="117848" y="622300"/>
          <a:ext cx="9036496" cy="2429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417460279"/>
              </p:ext>
            </p:extLst>
          </p:nvPr>
        </p:nvGraphicFramePr>
        <p:xfrm>
          <a:off x="0" y="3501008"/>
          <a:ext cx="8892480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93304" y="4344237"/>
            <a:ext cx="827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ЖКХ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4727640"/>
            <a:ext cx="1043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Культура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628" y="5336798"/>
            <a:ext cx="1761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latin typeface="Palatino Linotype" panose="02040502050505030304" pitchFamily="18" charset="0"/>
              </a:rPr>
              <a:t>Дорожный фонд</a:t>
            </a:r>
            <a:endParaRPr lang="ru-RU" sz="1400" b="1" dirty="0">
              <a:solidFill>
                <a:schemeClr val="accent3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600025" y="620688"/>
            <a:ext cx="93610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тысяч рублей</a:t>
            </a:r>
            <a:endParaRPr lang="ru-RU" sz="1300" b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73788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Другая 18">
      <a:dk1>
        <a:sysClr val="windowText" lastClr="000000"/>
      </a:dk1>
      <a:lt1>
        <a:sysClr val="window" lastClr="FFFFFF"/>
      </a:lt1>
      <a:dk2>
        <a:srgbClr val="BAD1ED"/>
      </a:dk2>
      <a:lt2>
        <a:srgbClr val="EEECE1"/>
      </a:lt2>
      <a:accent1>
        <a:srgbClr val="FFC000"/>
      </a:accent1>
      <a:accent2>
        <a:srgbClr val="2B63A7"/>
      </a:accent2>
      <a:accent3>
        <a:srgbClr val="9BBB59"/>
      </a:accent3>
      <a:accent4>
        <a:srgbClr val="6699D7"/>
      </a:accent4>
      <a:accent5>
        <a:srgbClr val="BAD1ED"/>
      </a:accent5>
      <a:accent6>
        <a:srgbClr val="F79646"/>
      </a:accent6>
      <a:hlink>
        <a:srgbClr val="8DB3E2"/>
      </a:hlink>
      <a:folHlink>
        <a:srgbClr val="6699D7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10258</TotalTime>
  <Words>2156</Words>
  <Application>Microsoft Office PowerPoint</Application>
  <PresentationFormat>Экран (4:3)</PresentationFormat>
  <Paragraphs>319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Calibri</vt:lpstr>
      <vt:lpstr>Century Gothic</vt:lpstr>
      <vt:lpstr>Palatino Linotype</vt:lpstr>
      <vt:lpstr>Times New Roman</vt:lpstr>
      <vt:lpstr>Wingdings</vt:lpstr>
      <vt:lpstr>Wingdings 3</vt:lpstr>
      <vt:lpstr>Ион</vt:lpstr>
      <vt:lpstr>Презентация PowerPoint</vt:lpstr>
      <vt:lpstr>Основные параметры проекта бюджета  Лужского городского поселения </vt:lpstr>
      <vt:lpstr>Доходная часть бюджета</vt:lpstr>
      <vt:lpstr>Поступление налоговых доходов</vt:lpstr>
      <vt:lpstr>Поступление неналоговых доходов</vt:lpstr>
      <vt:lpstr>Структура доходной части бюджета</vt:lpstr>
      <vt:lpstr>Собственные доходы бюджета Лужского городского поселения (налоговые и неналоговые)</vt:lpstr>
      <vt:lpstr>Предельные объемы бюджетных ассигнований местного бюджета сформированы на основе следующих подходов: </vt:lpstr>
      <vt:lpstr>Доходы бюджета  (налоговые и неналоговые)</vt:lpstr>
      <vt:lpstr>Расходы бюджета Лужского городского поселения</vt:lpstr>
      <vt:lpstr>Расходы бюджета Лужского городского поселения  по видам расходов  (за счет собственных средств бюджета)</vt:lpstr>
      <vt:lpstr>Презентация PowerPoint</vt:lpstr>
      <vt:lpstr>Структура расходной части бюджета в разрезе программных и непрограммных расходов   (за счет собственных средств бюджета)  </vt:lpstr>
      <vt:lpstr>Муниципальная программа  «Развитие жилищно-коммунального и дорожного хозяйства»   (за счет собственных средств бюджета)</vt:lpstr>
      <vt:lpstr>Презентация PowerPoint</vt:lpstr>
      <vt:lpstr>Подпрограмма «Содержание и ремонт автомобильных дорог и искусственных сооружений»  (за счет собственных средств бюджета)  </vt:lpstr>
      <vt:lpstr>Подпрограмма «Газификация жилищного фонда Лужского городского поселения»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Ольга</cp:lastModifiedBy>
  <cp:revision>1155</cp:revision>
  <cp:lastPrinted>2020-11-27T10:21:52Z</cp:lastPrinted>
  <dcterms:created xsi:type="dcterms:W3CDTF">2013-10-29T07:14:12Z</dcterms:created>
  <dcterms:modified xsi:type="dcterms:W3CDTF">2020-12-01T13:19:15Z</dcterms:modified>
</cp:coreProperties>
</file>