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6.xml" ContentType="application/vnd.openxmlformats-officedocument.drawingml.chartshapes+xml"/>
  <Override PartName="/ppt/charts/chart2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6.xml" ContentType="application/vnd.openxmlformats-officedocument.drawingml.chart+xml"/>
  <Override PartName="/ppt/drawings/drawing7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drawings/drawing8.xml" ContentType="application/vnd.openxmlformats-officedocument.drawingml.chartshapes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597" r:id="rId1"/>
  </p:sldMasterIdLst>
  <p:notesMasterIdLst>
    <p:notesMasterId r:id="rId24"/>
  </p:notesMasterIdLst>
  <p:handoutMasterIdLst>
    <p:handoutMasterId r:id="rId25"/>
  </p:handoutMasterIdLst>
  <p:sldIdLst>
    <p:sldId id="418" r:id="rId2"/>
    <p:sldId id="398" r:id="rId3"/>
    <p:sldId id="393" r:id="rId4"/>
    <p:sldId id="404" r:id="rId5"/>
    <p:sldId id="403" r:id="rId6"/>
    <p:sldId id="424" r:id="rId7"/>
    <p:sldId id="425" r:id="rId8"/>
    <p:sldId id="402" r:id="rId9"/>
    <p:sldId id="417" r:id="rId10"/>
    <p:sldId id="406" r:id="rId11"/>
    <p:sldId id="405" r:id="rId12"/>
    <p:sldId id="422" r:id="rId13"/>
    <p:sldId id="426" r:id="rId14"/>
    <p:sldId id="408" r:id="rId15"/>
    <p:sldId id="423" r:id="rId16"/>
    <p:sldId id="409" r:id="rId17"/>
    <p:sldId id="413" r:id="rId18"/>
    <p:sldId id="412" r:id="rId19"/>
    <p:sldId id="415" r:id="rId20"/>
    <p:sldId id="421" r:id="rId21"/>
    <p:sldId id="410" r:id="rId22"/>
    <p:sldId id="396" r:id="rId2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FFCC29"/>
    <a:srgbClr val="FFE181"/>
    <a:srgbClr val="F4F779"/>
    <a:srgbClr val="EBF010"/>
    <a:srgbClr val="C9E7A7"/>
    <a:srgbClr val="FFD85D"/>
    <a:srgbClr val="AD1355"/>
    <a:srgbClr val="2DC8FF"/>
    <a:srgbClr val="4A9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398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prstClr val="white">
            <a:lumMod val="95000"/>
            <a:alpha val="81000"/>
          </a:prstClr>
        </a:solidFill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14892842652657"/>
          <c:y val="0.10761877907285662"/>
          <c:w val="0.87938549226343843"/>
          <c:h val="0.85020590581146027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332 552,6</c:v>
                </c:pt>
                <c:pt idx="1">
                  <c:v>2022 год
340 577,3</c:v>
                </c:pt>
                <c:pt idx="2">
                  <c:v>2023 год
320 205,9</c:v>
                </c:pt>
                <c:pt idx="3">
                  <c:v>2024 год
364 774,4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191611.3</c:v>
                </c:pt>
                <c:pt idx="1">
                  <c:v>227862.9</c:v>
                </c:pt>
                <c:pt idx="2">
                  <c:v>238424.3</c:v>
                </c:pt>
                <c:pt idx="3">
                  <c:v>249930.3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4-4985-A8C8-9B7857CC49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CC2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9153477188505023E-5"/>
                  <c:y val="-7.3508603865818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F4-4985-A8C8-9B7857CC4919}"/>
                </c:ext>
              </c:extLst>
            </c:dLbl>
            <c:dLbl>
              <c:idx val="1"/>
              <c:layout>
                <c:manualLayout>
                  <c:x val="1.5045654864451901E-3"/>
                  <c:y val="-3.3277224962425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4-4985-A8C8-9B7857CC4919}"/>
                </c:ext>
              </c:extLst>
            </c:dLbl>
            <c:dLbl>
              <c:idx val="2"/>
              <c:layout>
                <c:manualLayout>
                  <c:x val="-1.2897698399910818E-3"/>
                  <c:y val="-3.3277224962425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F4-4985-A8C8-9B7857CC4919}"/>
                </c:ext>
              </c:extLst>
            </c:dLbl>
            <c:dLbl>
              <c:idx val="3"/>
              <c:layout>
                <c:manualLayout>
                  <c:x val="1.7160018113229105E-3"/>
                  <c:y val="6.09247182837965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F4-4985-A8C8-9B7857CC4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332 552,6</c:v>
                </c:pt>
                <c:pt idx="1">
                  <c:v>2022 год
340 577,3</c:v>
                </c:pt>
                <c:pt idx="2">
                  <c:v>2023 год
320 205,9</c:v>
                </c:pt>
                <c:pt idx="3">
                  <c:v>2024 год
364 774,4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42392.3</c:v>
                </c:pt>
                <c:pt idx="1">
                  <c:v>41789.599999999999</c:v>
                </c:pt>
                <c:pt idx="2">
                  <c:v>41845.599999999999</c:v>
                </c:pt>
                <c:pt idx="3">
                  <c:v>42912.6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F4-4985-A8C8-9B7857CC49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1260606970824E-3"/>
                  <c:y val="-6.08929925660435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F4-4985-A8C8-9B7857CC4919}"/>
                </c:ext>
              </c:extLst>
            </c:dLbl>
            <c:dLbl>
              <c:idx val="1"/>
              <c:layout>
                <c:manualLayout>
                  <c:x val="-2.6484376006816203E-3"/>
                  <c:y val="1.3242791863705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68354020305837E-2"/>
                      <c:h val="7.7410782859875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EF4-4985-A8C8-9B7857CC4919}"/>
                </c:ext>
              </c:extLst>
            </c:dLbl>
            <c:dLbl>
              <c:idx val="2"/>
              <c:layout>
                <c:manualLayout>
                  <c:x val="1.7362214364466206E-3"/>
                  <c:y val="-3.3277606911777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F4-4985-A8C8-9B7857CC4919}"/>
                </c:ext>
              </c:extLst>
            </c:dLbl>
            <c:dLbl>
              <c:idx val="3"/>
              <c:layout>
                <c:manualLayout>
                  <c:x val="-2.2657089822685052E-3"/>
                  <c:y val="6.0899194731939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EF4-4985-A8C8-9B7857CC4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332 552,6</c:v>
                </c:pt>
                <c:pt idx="1">
                  <c:v>2022 год
340 577,3</c:v>
                </c:pt>
                <c:pt idx="2">
                  <c:v>2023 год
320 205,9</c:v>
                </c:pt>
                <c:pt idx="3">
                  <c:v>2024 год
364 774,4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98549</c:v>
                </c:pt>
                <c:pt idx="1">
                  <c:v>70924.800000000003</c:v>
                </c:pt>
                <c:pt idx="2">
                  <c:v>39936</c:v>
                </c:pt>
                <c:pt idx="3">
                  <c:v>71931.5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F4-4985-A8C8-9B7857CC4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2442368"/>
        <c:axId val="109978368"/>
        <c:axId val="0"/>
      </c:bar3DChart>
      <c:catAx>
        <c:axId val="11244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64" b="1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09978368"/>
        <c:crosses val="autoZero"/>
        <c:auto val="1"/>
        <c:lblAlgn val="ctr"/>
        <c:lblOffset val="100"/>
        <c:noMultiLvlLbl val="0"/>
      </c:catAx>
      <c:valAx>
        <c:axId val="10997836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2442368"/>
        <c:crosses val="autoZero"/>
        <c:crossBetween val="between"/>
      </c:valAx>
      <c:spPr>
        <a:noFill/>
        <a:ln w="24819">
          <a:noFill/>
        </a:ln>
      </c:spPr>
    </c:plotArea>
    <c:legend>
      <c:legendPos val="b"/>
      <c:layout>
        <c:manualLayout>
          <c:xMode val="edge"/>
          <c:yMode val="edge"/>
          <c:x val="3.8941664826162366E-3"/>
          <c:y val="3.9267376088647193E-2"/>
          <c:w val="0.90282758371652094"/>
          <c:h val="0.11027235061951422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314099193156534E-2"/>
          <c:y val="0"/>
          <c:w val="0.88351010091577986"/>
          <c:h val="0.864271934868896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05838952855738E-2"/>
                  <c:y val="-5.1724137931034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2B-49B4-9DEF-2FE727487E9A}"/>
                </c:ext>
              </c:extLst>
            </c:dLbl>
            <c:dLbl>
              <c:idx val="1"/>
              <c:layout>
                <c:manualLayout>
                  <c:x val="2.5500157713692748E-4"/>
                  <c:y val="2.5620870667028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2B-49B4-9DEF-2FE727487E9A}"/>
                </c:ext>
              </c:extLst>
            </c:dLbl>
            <c:dLbl>
              <c:idx val="2"/>
              <c:layout>
                <c:manualLayout>
                  <c:x val="7.9138440864107932E-3"/>
                  <c:y val="3.2406100099556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2B-49B4-9DEF-2FE727487E9A}"/>
                </c:ext>
              </c:extLst>
            </c:dLbl>
            <c:dLbl>
              <c:idx val="3"/>
              <c:layout>
                <c:manualLayout>
                  <c:x val="6.5231876456985222E-3"/>
                  <c:y val="2.873563218390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2B-49B4-9DEF-2FE727487E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10033</c:v>
                </c:pt>
                <c:pt idx="1">
                  <c:v>5133.2</c:v>
                </c:pt>
                <c:pt idx="2">
                  <c:v>5133.2</c:v>
                </c:pt>
                <c:pt idx="3">
                  <c:v>5133.2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2B-49B4-9DEF-2FE727487E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1701376"/>
        <c:axId val="171702912"/>
        <c:axId val="0"/>
      </c:bar3DChart>
      <c:catAx>
        <c:axId val="1717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91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1702912"/>
        <c:crosses val="autoZero"/>
        <c:auto val="1"/>
        <c:lblAlgn val="ctr"/>
        <c:lblOffset val="100"/>
        <c:noMultiLvlLbl val="0"/>
      </c:catAx>
      <c:valAx>
        <c:axId val="17170291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71701376"/>
        <c:crosses val="autoZero"/>
        <c:crossBetween val="between"/>
      </c:valAx>
      <c:spPr>
        <a:noFill/>
        <a:ln w="25412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82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851684742659152E-2"/>
          <c:w val="0.97405208910308283"/>
          <c:h val="0.819470725590958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7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18612</c:v>
                </c:pt>
                <c:pt idx="1">
                  <c:v>20912</c:v>
                </c:pt>
                <c:pt idx="2">
                  <c:v>20962</c:v>
                </c:pt>
                <c:pt idx="3">
                  <c:v>21012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B-4FC0-9A61-FF4B68AAF6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1799680"/>
        <c:axId val="171801216"/>
        <c:axId val="0"/>
      </c:bar3DChart>
      <c:catAx>
        <c:axId val="17179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97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1801216"/>
        <c:crosses val="autoZero"/>
        <c:auto val="1"/>
        <c:lblAlgn val="ctr"/>
        <c:lblOffset val="100"/>
        <c:noMultiLvlLbl val="0"/>
      </c:catAx>
      <c:valAx>
        <c:axId val="171801216"/>
        <c:scaling>
          <c:orientation val="minMax"/>
          <c:max val="22000"/>
          <c:min val="12000"/>
        </c:scaling>
        <c:delete val="1"/>
        <c:axPos val="l"/>
        <c:numFmt formatCode="#,##0.0" sourceLinked="1"/>
        <c:majorTickMark val="out"/>
        <c:minorTickMark val="none"/>
        <c:tickLblPos val="nextTo"/>
        <c:crossAx val="171799680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665705927076726E-2"/>
          <c:y val="0.16415202320408914"/>
          <c:w val="0.38714464853201092"/>
          <c:h val="0.678308815559574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E1A-4DCD-AAE4-CB2A4C5BA10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E1A-4DCD-AAE4-CB2A4C5BA102}"/>
              </c:ext>
            </c:extLst>
          </c:dPt>
          <c:dPt>
            <c:idx val="2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E1A-4DCD-AAE4-CB2A4C5BA10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EE1A-4DCD-AAE4-CB2A4C5BA102}"/>
              </c:ext>
            </c:extLst>
          </c:dPt>
          <c:dLbls>
            <c:dLbl>
              <c:idx val="0"/>
              <c:layout>
                <c:manualLayout>
                  <c:x val="-2.2962892851037531E-2"/>
                  <c:y val="-0.155043305339859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1A-4DCD-AAE4-CB2A4C5BA102}"/>
                </c:ext>
              </c:extLst>
            </c:dLbl>
            <c:dLbl>
              <c:idx val="1"/>
              <c:layout>
                <c:manualLayout>
                  <c:x val="7.8844778177209487E-2"/>
                  <c:y val="-0.141940061883352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1A-4DCD-AAE4-CB2A4C5BA102}"/>
                </c:ext>
              </c:extLst>
            </c:dLbl>
            <c:dLbl>
              <c:idx val="2"/>
              <c:layout>
                <c:manualLayout>
                  <c:x val="9.9483048276803543E-2"/>
                  <c:y val="0.118849420548105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1A-4DCD-AAE4-CB2A4C5BA102}"/>
                </c:ext>
              </c:extLst>
            </c:dLbl>
            <c:dLbl>
              <c:idx val="3"/>
              <c:layout>
                <c:manualLayout>
                  <c:x val="-7.621351885773657E-2"/>
                  <c:y val="-0.119650421202779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11,9%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1A-4DCD-AAE4-CB2A4C5BA10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МКУ "СМЦ"
522,0 тыс. руб.</c:v>
                </c:pt>
                <c:pt idx="1">
                  <c:v>МКУ "Лужская ЦБС"
40,0 тыс. руб.</c:v>
                </c:pt>
                <c:pt idx="2">
                  <c:v>МКУ "Лужский киноцентр "Смена"
17 850,0 тыс. руб.</c:v>
                </c:pt>
                <c:pt idx="3">
                  <c:v>МКУ "Лужский городской Дом культуры"
2 500,0 тыс. руб.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522</c:v>
                </c:pt>
                <c:pt idx="1">
                  <c:v>40</c:v>
                </c:pt>
                <c:pt idx="2">
                  <c:v>17850</c:v>
                </c:pt>
                <c:pt idx="3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1A-4DCD-AAE4-CB2A4C5BA1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351534595389234"/>
          <c:y val="3.2468189456521114E-2"/>
          <c:w val="0.4115947390485688"/>
          <c:h val="0.9222294717494357"/>
        </c:manualLayout>
      </c:layout>
      <c:overlay val="0"/>
      <c:txPr>
        <a:bodyPr/>
        <a:lstStyle/>
        <a:p>
          <a:pPr>
            <a:defRPr sz="1000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58143823054597E-3"/>
          <c:y val="0.40214928666453065"/>
          <c:w val="0.90446398330322175"/>
          <c:h val="0.569477322820548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8CE-456D-B1C5-118784236EF0}"/>
              </c:ext>
            </c:extLst>
          </c:dPt>
          <c:dLbls>
            <c:dLbl>
              <c:idx val="0"/>
              <c:layout>
                <c:manualLayout>
                  <c:x val="0.27189352181982568"/>
                  <c:y val="4.514404098658977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CE-456D-B1C5-118784236EF0}"/>
                </c:ext>
              </c:extLst>
            </c:dLbl>
            <c:dLbl>
              <c:idx val="1"/>
              <c:layout>
                <c:manualLayout>
                  <c:x val="-8.017400526659893E-2"/>
                  <c:y val="-8.99858255747278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CE-456D-B1C5-118784236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(в т.ч. дотация на выравнивание бюджетной обеспеченности)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312770.2</c:v>
                </c:pt>
                <c:pt idx="1">
                  <c:v>32184.2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CE-456D-B1C5-118784236E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6230473263803699E-2"/>
          <c:y val="8.2785763637224549E-2"/>
          <c:w val="0.90152107764912492"/>
          <c:h val="0.25510608209472441"/>
        </c:manualLayout>
      </c:layout>
      <c:overlay val="0"/>
      <c:txPr>
        <a:bodyPr/>
        <a:lstStyle/>
        <a:p>
          <a:pPr>
            <a:defRPr sz="1400" baseline="0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2236834737821"/>
          <c:y val="0"/>
          <c:w val="0.70324967104342484"/>
          <c:h val="0.937666228057896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55B-4B5E-BCC5-AA59856B393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5B-4B5E-BCC5-AA59856B3933}"/>
                </c:ext>
              </c:extLst>
            </c:dLbl>
            <c:dLbl>
              <c:idx val="1"/>
              <c:layout>
                <c:manualLayout>
                  <c:x val="-4.938179995322706E-17"/>
                  <c:y val="-3.7036777811995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5B-4B5E-BCC5-AA59856B3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279769.90000000002</c:v>
                </c:pt>
                <c:pt idx="1">
                  <c:v>61628.1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B-4B5E-BCC5-AA59856B39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84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Жилищно-коммунальное</a:t>
            </a:r>
          </a:p>
          <a:p>
            <a:pPr>
              <a:defRPr sz="1084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     хозяйство</a:t>
            </a:r>
            <a:endParaRPr lang="ru-RU" dirty="0">
              <a:solidFill>
                <a:schemeClr val="tx1"/>
              </a:solidFill>
              <a:latin typeface="Palatino Linotype" pitchFamily="18" charset="0"/>
            </a:endParaRPr>
          </a:p>
        </c:rich>
      </c:tx>
      <c:layout>
        <c:manualLayout>
          <c:xMode val="edge"/>
          <c:yMode val="edge"/>
          <c:x val="4.4682798661434917E-2"/>
          <c:y val="2.0428475203329681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5428919612532314E-2"/>
          <c:y val="0.18321125174677544"/>
          <c:w val="0.90012221138057924"/>
          <c:h val="0.683350993776955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C2BD-4619-A2BE-9B175F610238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2BD-4619-A2BE-9B175F610238}"/>
              </c:ext>
            </c:extLst>
          </c:dPt>
          <c:dLbls>
            <c:dLbl>
              <c:idx val="0"/>
              <c:layout>
                <c:manualLayout>
                  <c:x val="1.7291666218007942E-2"/>
                  <c:y val="-1.308054634100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BD-4619-A2BE-9B175F610238}"/>
                </c:ext>
              </c:extLst>
            </c:dLbl>
            <c:dLbl>
              <c:idx val="1"/>
              <c:layout>
                <c:manualLayout>
                  <c:x val="2.9674647049153777E-2"/>
                  <c:y val="-2.22120435845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BD-4619-A2BE-9B175F6102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42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82787.8</c:v>
                </c:pt>
                <c:pt idx="1">
                  <c:v>116339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BD-4619-A2BE-9B175F610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90"/>
        <c:shape val="box"/>
        <c:axId val="174511232"/>
        <c:axId val="174512768"/>
        <c:axId val="0"/>
      </c:bar3DChart>
      <c:catAx>
        <c:axId val="1745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2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4512768"/>
        <c:crosses val="autoZero"/>
        <c:auto val="1"/>
        <c:lblAlgn val="ctr"/>
        <c:lblOffset val="100"/>
        <c:tickMarkSkip val="100"/>
        <c:noMultiLvlLbl val="0"/>
      </c:catAx>
      <c:valAx>
        <c:axId val="174512768"/>
        <c:scaling>
          <c:orientation val="minMax"/>
          <c:max val="100000"/>
          <c:min val="1"/>
        </c:scaling>
        <c:delete val="1"/>
        <c:axPos val="l"/>
        <c:numFmt formatCode="#,##0.0" sourceLinked="1"/>
        <c:majorTickMark val="out"/>
        <c:minorTickMark val="none"/>
        <c:tickLblPos val="nextTo"/>
        <c:crossAx val="174511232"/>
        <c:crosses val="autoZero"/>
        <c:crossBetween val="between"/>
        <c:majorUnit val="500"/>
        <c:minorUnit val="100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83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r>
              <a:rPr lang="ru-RU" dirty="0">
                <a:solidFill>
                  <a:schemeClr val="tx1"/>
                </a:solidFill>
              </a:rPr>
              <a:t>Культура</a:t>
            </a:r>
          </a:p>
        </c:rich>
      </c:tx>
      <c:layout>
        <c:manualLayout>
          <c:xMode val="edge"/>
          <c:yMode val="edge"/>
          <c:x val="0.38076831574377706"/>
          <c:y val="0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4137535953155872E-2"/>
          <c:y val="0.11932353217113928"/>
          <c:w val="0.95545747961269112"/>
          <c:h val="0.728728582528944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1FC1-4DEE-8FC4-B5666D1615DA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FC1-4DEE-8FC4-B5666D1615DA}"/>
              </c:ext>
            </c:extLst>
          </c:dPt>
          <c:dLbls>
            <c:dLbl>
              <c:idx val="0"/>
              <c:layout>
                <c:manualLayout>
                  <c:x val="2.3904294633108426E-2"/>
                  <c:y val="-0.36059824377215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C1-4DEE-8FC4-B5666D1615DA}"/>
                </c:ext>
              </c:extLst>
            </c:dLbl>
            <c:dLbl>
              <c:idx val="1"/>
              <c:layout>
                <c:manualLayout>
                  <c:x val="3.0056032603696312E-2"/>
                  <c:y val="-0.3619762913679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49960605200111"/>
                      <c:h val="0.12642729880480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C1-4DEE-8FC4-B5666D161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38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101301.4</c:v>
                </c:pt>
                <c:pt idx="1">
                  <c:v>99860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C1-4DEE-8FC4-B5666D1615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570880"/>
        <c:axId val="174572672"/>
        <c:axId val="0"/>
      </c:bar3DChart>
      <c:catAx>
        <c:axId val="1745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92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4572672"/>
        <c:crosses val="autoZero"/>
        <c:auto val="1"/>
        <c:lblAlgn val="ctr"/>
        <c:lblOffset val="100"/>
        <c:noMultiLvlLbl val="0"/>
      </c:catAx>
      <c:valAx>
        <c:axId val="174572672"/>
        <c:scaling>
          <c:orientation val="minMax"/>
          <c:max val="102000"/>
          <c:min val="50000"/>
        </c:scaling>
        <c:delete val="1"/>
        <c:axPos val="l"/>
        <c:numFmt formatCode="#,##0.0" sourceLinked="1"/>
        <c:majorTickMark val="out"/>
        <c:minorTickMark val="none"/>
        <c:tickLblPos val="nextTo"/>
        <c:crossAx val="174570880"/>
        <c:crosses val="autoZero"/>
        <c:crossBetween val="between"/>
        <c:majorUnit val="5000"/>
        <c:minorUnit val="100"/>
      </c:valAx>
      <c:spPr>
        <a:noFill/>
        <a:ln w="25373">
          <a:noFill/>
        </a:ln>
      </c:spPr>
    </c:plotArea>
    <c:plotVisOnly val="1"/>
    <c:dispBlanksAs val="gap"/>
    <c:showDLblsOverMax val="0"/>
  </c:chart>
  <c:txPr>
    <a:bodyPr/>
    <a:lstStyle/>
    <a:p>
      <a:pPr>
        <a:defRPr sz="1769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86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r>
              <a:rPr lang="ru-RU" sz="1092" dirty="0" smtClean="0">
                <a:solidFill>
                  <a:schemeClr val="tx1"/>
                </a:solidFill>
                <a:latin typeface="Palatino Linotype" pitchFamily="18" charset="0"/>
              </a:rPr>
              <a:t>         Национальная </a:t>
            </a:r>
            <a:r>
              <a:rPr lang="ru-RU" sz="1092" dirty="0">
                <a:solidFill>
                  <a:schemeClr val="tx1"/>
                </a:solidFill>
                <a:latin typeface="Palatino Linotype" pitchFamily="18" charset="0"/>
              </a:rPr>
              <a:t>экономика</a:t>
            </a:r>
          </a:p>
        </c:rich>
      </c:tx>
      <c:layout>
        <c:manualLayout>
          <c:xMode val="edge"/>
          <c:yMode val="edge"/>
          <c:x val="7.7027198076564968E-2"/>
          <c:y val="0.15894039735099347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31393700787401596"/>
          <c:w val="0.92549903344473416"/>
          <c:h val="0.537499608906502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0E18-4C72-B3F1-E2E82FA10CA7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E18-4C72-B3F1-E2E82FA10CA7}"/>
              </c:ext>
            </c:extLst>
          </c:dPt>
          <c:dLbls>
            <c:dLbl>
              <c:idx val="0"/>
              <c:layout>
                <c:manualLayout>
                  <c:x val="2.4852432160544266E-2"/>
                  <c:y val="-0.26573447358815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18-4C72-B3F1-E2E82FA10CA7}"/>
                </c:ext>
              </c:extLst>
            </c:dLbl>
            <c:dLbl>
              <c:idx val="1"/>
              <c:layout>
                <c:manualLayout>
                  <c:x val="2.3837168075908882E-2"/>
                  <c:y val="-0.2782385148876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18-4C72-B3F1-E2E82FA10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89" b="1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55390.2</c:v>
                </c:pt>
                <c:pt idx="1">
                  <c:v>57700.800000000003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18-4C72-B3F1-E2E82FA10C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655360"/>
        <c:axId val="174656896"/>
        <c:axId val="0"/>
      </c:bar3DChart>
      <c:catAx>
        <c:axId val="1746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89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4656896"/>
        <c:crosses val="autoZero"/>
        <c:auto val="1"/>
        <c:lblAlgn val="ctr"/>
        <c:lblOffset val="100"/>
        <c:noMultiLvlLbl val="0"/>
      </c:catAx>
      <c:valAx>
        <c:axId val="174656896"/>
        <c:scaling>
          <c:orientation val="minMax"/>
          <c:max val="57000"/>
          <c:min val="20000"/>
        </c:scaling>
        <c:delete val="1"/>
        <c:axPos val="l"/>
        <c:numFmt formatCode="#,##0.0" sourceLinked="1"/>
        <c:majorTickMark val="out"/>
        <c:minorTickMark val="none"/>
        <c:tickLblPos val="nextTo"/>
        <c:crossAx val="17465536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txPr>
    <a:bodyPr/>
    <a:lstStyle/>
    <a:p>
      <a:pPr>
        <a:defRPr sz="1783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227873185868535"/>
          <c:y val="0.18991987580996178"/>
        </c:manualLayout>
      </c:layout>
      <c:overlay val="0"/>
      <c:txPr>
        <a:bodyPr/>
        <a:lstStyle/>
        <a:p>
          <a:pPr>
            <a:defRPr sz="1075">
              <a:solidFill>
                <a:schemeClr val="tx1"/>
              </a:solidFill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095387156586737E-3"/>
          <c:y val="0.40558363914147738"/>
          <c:w val="0.93273322899038935"/>
          <c:h val="0.447644663218035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D60A-4587-B241-7A9FDCE9CD73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60A-4587-B241-7A9FDCE9CD73}"/>
              </c:ext>
            </c:extLst>
          </c:dPt>
          <c:dLbls>
            <c:dLbl>
              <c:idx val="0"/>
              <c:layout>
                <c:manualLayout>
                  <c:x val="-1.4414308073488046E-2"/>
                  <c:y val="-2.6511992501490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0A-4587-B241-7A9FDCE9CD73}"/>
                </c:ext>
              </c:extLst>
            </c:dLbl>
            <c:dLbl>
              <c:idx val="1"/>
              <c:layout>
                <c:manualLayout>
                  <c:x val="2.7758703726193157E-2"/>
                  <c:y val="-2.380964806895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0A-4587-B241-7A9FDCE9CD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75" b="1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13837.6</c:v>
                </c:pt>
                <c:pt idx="1">
                  <c:v>16801.8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0A-4587-B241-7A9FDCE9CD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691072"/>
        <c:axId val="174692608"/>
        <c:axId val="0"/>
      </c:bar3DChart>
      <c:catAx>
        <c:axId val="17469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75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4692608"/>
        <c:crosses val="autoZero"/>
        <c:auto val="1"/>
        <c:lblAlgn val="ctr"/>
        <c:lblOffset val="100"/>
        <c:noMultiLvlLbl val="0"/>
      </c:catAx>
      <c:valAx>
        <c:axId val="174692608"/>
        <c:scaling>
          <c:orientation val="minMax"/>
          <c:max val="17000"/>
          <c:min val="5000"/>
        </c:scaling>
        <c:delete val="1"/>
        <c:axPos val="l"/>
        <c:numFmt formatCode="#,##0.0" sourceLinked="1"/>
        <c:majorTickMark val="out"/>
        <c:minorTickMark val="none"/>
        <c:tickLblPos val="nextTo"/>
        <c:crossAx val="174691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6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83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solidFill>
                  <a:schemeClr val="tx1"/>
                </a:solidFill>
                <a:latin typeface="Palatino Linotype" pitchFamily="18" charset="0"/>
              </a:rPr>
              <a:t>Образование (Молодежная </a:t>
            </a: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политика)</a:t>
            </a:r>
            <a:endParaRPr lang="ru-RU" dirty="0">
              <a:solidFill>
                <a:schemeClr val="tx1"/>
              </a:solidFill>
              <a:latin typeface="Palatino Linotype" pitchFamily="18" charset="0"/>
            </a:endParaRPr>
          </a:p>
        </c:rich>
      </c:tx>
      <c:layout>
        <c:manualLayout>
          <c:xMode val="edge"/>
          <c:yMode val="edge"/>
          <c:x val="4.4441508720848837E-2"/>
          <c:y val="0.18543046357615897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1043690566178587E-2"/>
          <c:y val="0.37132658914324468"/>
          <c:w val="0.72976508767509374"/>
          <c:h val="0.4708697919382595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(Молодежная политика и оздоровление детей)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D68-4568-BCF0-2B2777EF57D6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D68-4568-BCF0-2B2777EF57D6}"/>
              </c:ext>
            </c:extLst>
          </c:dPt>
          <c:dLbls>
            <c:dLbl>
              <c:idx val="0"/>
              <c:layout>
                <c:manualLayout>
                  <c:x val="3.7036777811995524E-3"/>
                  <c:y val="-0.2495254732231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68-4568-BCF0-2B2777EF57D6}"/>
                </c:ext>
              </c:extLst>
            </c:dLbl>
            <c:dLbl>
              <c:idx val="1"/>
              <c:layout>
                <c:manualLayout>
                  <c:x val="4.23321621545956E-2"/>
                  <c:y val="-0.20629603384225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68-4568-BCF0-2B2777EF57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42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13224.9</c:v>
                </c:pt>
                <c:pt idx="1">
                  <c:v>10744.7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68-4568-BCF0-2B2777EF57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759936"/>
        <c:axId val="174761856"/>
        <c:axId val="0"/>
      </c:bar3DChart>
      <c:catAx>
        <c:axId val="17475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92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4761856"/>
        <c:crosses val="autoZero"/>
        <c:auto val="1"/>
        <c:lblAlgn val="ctr"/>
        <c:lblOffset val="100"/>
        <c:noMultiLvlLbl val="0"/>
      </c:catAx>
      <c:valAx>
        <c:axId val="174761856"/>
        <c:scaling>
          <c:orientation val="minMax"/>
          <c:max val="14000"/>
          <c:min val="6000"/>
        </c:scaling>
        <c:delete val="1"/>
        <c:axPos val="l"/>
        <c:numFmt formatCode="#,##0.0" sourceLinked="1"/>
        <c:majorTickMark val="out"/>
        <c:minorTickMark val="none"/>
        <c:tickLblPos val="nextTo"/>
        <c:crossAx val="174759936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  <c:showDLblsOverMax val="0"/>
  </c:chart>
  <c:txPr>
    <a:bodyPr/>
    <a:lstStyle/>
    <a:p>
      <a:pPr>
        <a:defRPr sz="177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2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911800087489071"/>
          <c:y val="0"/>
          <c:w val="0.60331539807524059"/>
          <c:h val="0.807541999775251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0-37F3-45AE-A5C2-23A92F08DAA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37F3-45AE-A5C2-23A92F08DAA3}"/>
              </c:ext>
            </c:extLst>
          </c:dPt>
          <c:dPt>
            <c:idx val="2"/>
            <c:bubble3D val="0"/>
            <c:spPr>
              <a:solidFill>
                <a:srgbClr val="FFD44B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2-37F3-45AE-A5C2-23A92F08DAA3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37F3-45AE-A5C2-23A92F08DAA3}"/>
              </c:ext>
            </c:extLst>
          </c:dPt>
          <c:dLbls>
            <c:dLbl>
              <c:idx val="0"/>
              <c:layout>
                <c:manualLayout>
                  <c:x val="-5.5554461942257218E-3"/>
                  <c:y val="-0.12329883853464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653816710411197"/>
                      <c:h val="0.222635858329169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7F3-45AE-A5C2-23A92F08DAA3}"/>
                </c:ext>
              </c:extLst>
            </c:dLbl>
            <c:dLbl>
              <c:idx val="1"/>
              <c:layout>
                <c:manualLayout>
                  <c:x val="-5.8937445319335084E-2"/>
                  <c:y val="-0.158891791883387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3542213473316"/>
                      <c:h val="0.122551852565337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7F3-45AE-A5C2-23A92F08DAA3}"/>
                </c:ext>
              </c:extLst>
            </c:dLbl>
            <c:dLbl>
              <c:idx val="2"/>
              <c:layout>
                <c:manualLayout>
                  <c:x val="0.11892661854768154"/>
                  <c:y val="1.59280084119951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55227471566053"/>
                      <c:h val="0.186922841686335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F3-45AE-A5C2-23A92F08DAA3}"/>
                </c:ext>
              </c:extLst>
            </c:dLbl>
            <c:dLbl>
              <c:idx val="3"/>
              <c:layout>
                <c:manualLayout>
                  <c:x val="8.3530183727034149E-2"/>
                  <c:y val="0.27346408848648301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chemeClr val="tx1"/>
                        </a:solidFill>
                        <a:latin typeface="Palatino Linotype" pitchFamily="18" charset="0"/>
                      </a:defRPr>
                    </a:pPr>
                    <a:r>
                      <a:rPr lang="ru-RU" sz="1300" baseline="0" dirty="0" smtClean="0">
                        <a:solidFill>
                          <a:schemeClr val="tx1"/>
                        </a:solidFill>
                      </a:rPr>
                      <a:t>неналоговые доходы
12,3%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4722222222223"/>
                      <c:h val="0.166683805540719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7F3-45AE-A5C2-23A92F08DAA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налоговые доходы</c:v>
                </c:pt>
                <c:pt idx="2">
                  <c:v>субсидии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38740.6</c:v>
                </c:pt>
                <c:pt idx="1">
                  <c:v>227862.9</c:v>
                </c:pt>
                <c:pt idx="2">
                  <c:v>32184.2</c:v>
                </c:pt>
                <c:pt idx="3">
                  <c:v>41789.599999999999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F3-45AE-A5C2-23A92F08DAA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2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solidFill>
                  <a:schemeClr val="tx1"/>
                </a:solidFill>
                <a:latin typeface="Palatino Linotype" pitchFamily="18" charset="0"/>
              </a:rPr>
              <a:t>Физическая культура и спорт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7.2498020620350739E-2"/>
          <c:y val="0.24803745905540486"/>
          <c:w val="0.90362239526689003"/>
          <c:h val="0.45752190710826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B3D-4716-9460-C77A74072728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B3D-4716-9460-C77A74072728}"/>
              </c:ext>
            </c:extLst>
          </c:dPt>
          <c:dLbls>
            <c:dLbl>
              <c:idx val="0"/>
              <c:layout>
                <c:manualLayout>
                  <c:x val="9.1633930384909766E-3"/>
                  <c:y val="-0.20710847282957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3D-4716-9460-C77A74072728}"/>
                </c:ext>
              </c:extLst>
            </c:dLbl>
            <c:dLbl>
              <c:idx val="1"/>
              <c:layout>
                <c:manualLayout>
                  <c:x val="2.7166659416191761E-2"/>
                  <c:y val="-0.19821943503457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3D-4716-9460-C77A740727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42" b="1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1441.6</c:v>
                </c:pt>
                <c:pt idx="1">
                  <c:v>1499.3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D-4716-9460-C77A740727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209472"/>
        <c:axId val="175211264"/>
        <c:axId val="0"/>
      </c:bar3DChart>
      <c:catAx>
        <c:axId val="1752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92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211264"/>
        <c:crosses val="autoZero"/>
        <c:auto val="1"/>
        <c:lblAlgn val="ctr"/>
        <c:lblOffset val="100"/>
        <c:noMultiLvlLbl val="0"/>
      </c:catAx>
      <c:valAx>
        <c:axId val="175211264"/>
        <c:scaling>
          <c:orientation val="minMax"/>
          <c:max val="2200"/>
          <c:min val="1"/>
        </c:scaling>
        <c:delete val="1"/>
        <c:axPos val="l"/>
        <c:numFmt formatCode="#,##0.0" sourceLinked="1"/>
        <c:majorTickMark val="out"/>
        <c:minorTickMark val="none"/>
        <c:tickLblPos val="nextTo"/>
        <c:crossAx val="175209472"/>
        <c:crosses val="autoZero"/>
        <c:crossBetween val="between"/>
        <c:majorUnit val="200"/>
        <c:minorUnit val="40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82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019462595972961"/>
          <c:y val="0.14440433212996395"/>
        </c:manualLayout>
      </c:layout>
      <c:overlay val="0"/>
      <c:txPr>
        <a:bodyPr/>
        <a:lstStyle/>
        <a:p>
          <a:pPr>
            <a:defRPr sz="1075">
              <a:solidFill>
                <a:schemeClr val="tx1"/>
              </a:solidFill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729835470685102E-2"/>
          <c:y val="0.446472042980187"/>
          <c:w val="0.89511323003575649"/>
          <c:h val="0.3415725290656358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(пенсионное обеспечение)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4E0E-4619-884A-65099B374555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E0E-4619-884A-65099B374555}"/>
              </c:ext>
            </c:extLst>
          </c:dPt>
          <c:dLbls>
            <c:dLbl>
              <c:idx val="0"/>
              <c:layout>
                <c:manualLayout>
                  <c:x val="-9.4284013143339958E-3"/>
                  <c:y val="-0.1968629011626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0E-4619-884A-65099B374555}"/>
                </c:ext>
              </c:extLst>
            </c:dLbl>
            <c:dLbl>
              <c:idx val="1"/>
              <c:layout>
                <c:manualLayout>
                  <c:x val="3.8432242459877551E-2"/>
                  <c:y val="-0.21207368032064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0E-4619-884A-65099B3745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75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2833</c:v>
                </c:pt>
                <c:pt idx="1">
                  <c:v>2924.3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0E-4619-884A-65099B3745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248512"/>
        <c:axId val="175250048"/>
        <c:axId val="0"/>
      </c:bar3DChart>
      <c:catAx>
        <c:axId val="17524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84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250048"/>
        <c:crosses val="autoZero"/>
        <c:auto val="1"/>
        <c:lblAlgn val="ctr"/>
        <c:lblOffset val="100"/>
        <c:noMultiLvlLbl val="0"/>
      </c:catAx>
      <c:valAx>
        <c:axId val="175250048"/>
        <c:scaling>
          <c:orientation val="minMax"/>
          <c:max val="3000"/>
          <c:min val="1000"/>
        </c:scaling>
        <c:delete val="1"/>
        <c:axPos val="l"/>
        <c:numFmt formatCode="#,##0.0" sourceLinked="1"/>
        <c:majorTickMark val="out"/>
        <c:minorTickMark val="none"/>
        <c:tickLblPos val="nextTo"/>
        <c:crossAx val="175248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6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3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r>
              <a:rPr lang="ru-RU" dirty="0">
                <a:solidFill>
                  <a:schemeClr val="tx1"/>
                </a:solidFill>
                <a:latin typeface="Palatino Linotype" pitchFamily="18" charset="0"/>
              </a:rPr>
              <a:t>Национальная безопасность и </a:t>
            </a: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правоохранительная деятельность</a:t>
            </a:r>
            <a:endParaRPr lang="ru-RU" dirty="0">
              <a:solidFill>
                <a:schemeClr val="tx1"/>
              </a:solidFill>
              <a:latin typeface="Palatino Linotype" pitchFamily="18" charset="0"/>
            </a:endParaRPr>
          </a:p>
        </c:rich>
      </c:tx>
      <c:layout>
        <c:manualLayout>
          <c:xMode val="edge"/>
          <c:yMode val="edge"/>
          <c:x val="0.11962295734704988"/>
          <c:y val="8.0287046511396898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598222048869297E-2"/>
          <c:y val="0.38410849317740742"/>
          <c:w val="0.86067558892599738"/>
          <c:h val="0.445365071251367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AA23-4728-8A49-3395B1D6BF97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A23-4728-8A49-3395B1D6BF97}"/>
              </c:ext>
            </c:extLst>
          </c:dPt>
          <c:dLbls>
            <c:dLbl>
              <c:idx val="0"/>
              <c:layout>
                <c:manualLayout>
                  <c:x val="2.1626646514386942E-2"/>
                  <c:y val="-0.23574092119677431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23-4728-8A49-3395B1D6BF97}"/>
                </c:ext>
              </c:extLst>
            </c:dLbl>
            <c:dLbl>
              <c:idx val="1"/>
              <c:layout>
                <c:manualLayout>
                  <c:x val="3.5702363829908268E-2"/>
                  <c:y val="-0.1911662574044255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23-4728-8A49-3395B1D6B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8939.4</c:v>
                </c:pt>
                <c:pt idx="1">
                  <c:v>6889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23-4728-8A49-3395B1D6BF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305088"/>
        <c:axId val="175306624"/>
        <c:axId val="0"/>
      </c:bar3DChart>
      <c:catAx>
        <c:axId val="1753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3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306624"/>
        <c:crosses val="autoZero"/>
        <c:auto val="1"/>
        <c:lblAlgn val="ctr"/>
        <c:lblOffset val="100"/>
        <c:noMultiLvlLbl val="0"/>
      </c:catAx>
      <c:valAx>
        <c:axId val="175306624"/>
        <c:scaling>
          <c:orientation val="minMax"/>
          <c:max val="9000"/>
          <c:min val="2000"/>
        </c:scaling>
        <c:delete val="1"/>
        <c:axPos val="l"/>
        <c:numFmt formatCode="#,##0.0" sourceLinked="1"/>
        <c:majorTickMark val="out"/>
        <c:minorTickMark val="none"/>
        <c:tickLblPos val="nextTo"/>
        <c:crossAx val="17530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540034768381233"/>
          <c:y val="0.17929769351004524"/>
        </c:manualLayout>
      </c:layout>
      <c:overlay val="0"/>
      <c:txPr>
        <a:bodyPr/>
        <a:lstStyle/>
        <a:p>
          <a:pPr>
            <a:defRPr sz="1091">
              <a:solidFill>
                <a:schemeClr val="tx1"/>
              </a:solidFill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676A55">
            <a:lumMod val="40000"/>
            <a:lumOff val="60000"/>
          </a:srgb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7619047619047623E-2"/>
          <c:y val="0.56444002578133357"/>
          <c:w val="0.90476190476190266"/>
          <c:h val="0.2052867390527186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DA59-4363-9868-5907BB517449}"/>
              </c:ext>
            </c:extLst>
          </c:dPt>
          <c:dPt>
            <c:idx val="1"/>
            <c:invertIfNegative val="0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A59-4363-9868-5907BB517449}"/>
              </c:ext>
            </c:extLst>
          </c:dPt>
          <c:dLbls>
            <c:dLbl>
              <c:idx val="0"/>
              <c:layout>
                <c:manualLayout>
                  <c:x val="1.8403040529024778E-2"/>
                  <c:y val="-0.130723364724977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59-4363-9868-5907BB517449}"/>
                </c:ext>
              </c:extLst>
            </c:dLbl>
            <c:dLbl>
              <c:idx val="1"/>
              <c:layout>
                <c:manualLayout>
                  <c:x val="3.5253093363329588E-2"/>
                  <c:y val="-0.12409537005868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59-4363-9868-5907BB517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1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</c:v>
                </c:pt>
                <c:pt idx="1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59-4363-9868-5907BB5174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377024"/>
        <c:axId val="175391104"/>
        <c:axId val="0"/>
      </c:bar3DChart>
      <c:catAx>
        <c:axId val="17537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391104"/>
        <c:crosses val="autoZero"/>
        <c:auto val="1"/>
        <c:lblAlgn val="ctr"/>
        <c:lblOffset val="100"/>
        <c:noMultiLvlLbl val="0"/>
      </c:catAx>
      <c:valAx>
        <c:axId val="1753911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5377024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prstClr val="white">
            <a:lumMod val="95000"/>
            <a:alpha val="81000"/>
          </a:prstClr>
        </a:solidFill>
        <a:ln w="9525">
          <a:noFill/>
        </a:ln>
      </c:spPr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42635470623722288"/>
          <c:y val="0"/>
          <c:w val="0.57364529376277718"/>
          <c:h val="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проектная часть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2.9988698887737429E-3"/>
                  <c:y val="2.1961375646737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4D2-417C-A70E-330BBF9D93B2}"/>
                </c:ext>
              </c:extLst>
            </c:dLbl>
            <c:dLbl>
              <c:idx val="3"/>
              <c:layout>
                <c:manualLayout>
                  <c:x val="5.0176574187562196E-4"/>
                  <c:y val="-6.5884991561298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591869573690356E-2"/>
                      <c:h val="3.62253755914008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64D2-417C-A70E-330BBF9D9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Развитие жилищно-коммунального и дорожного хозяйства </c:v>
                </c:pt>
                <c:pt idx="1">
                  <c:v>Развитие культуры </c:v>
                </c:pt>
                <c:pt idx="2">
                  <c:v>Обеспечение качественным жильем граждан </c:v>
                </c:pt>
                <c:pt idx="3">
                  <c:v>Формирование комфортной городской среды</c:v>
                </c:pt>
                <c:pt idx="4">
                  <c:v>Молодежь </c:v>
                </c:pt>
                <c:pt idx="5">
                  <c:v>Обеспечение безопасности </c:v>
                </c:pt>
                <c:pt idx="6">
                  <c:v>Физическая культура </c:v>
                </c:pt>
                <c:pt idx="7">
                  <c:v>Муниципальная поддержка граждан, нуждающихся в улучшении жилищных условий, на приобретение (строительство) жилья (софинансирование)</c:v>
                </c:pt>
                <c:pt idx="8">
                  <c:v>Развитие и поддержка малого и среднего предпринимательства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13383.5</c:v>
                </c:pt>
                <c:pt idx="2">
                  <c:v>7615.8</c:v>
                </c:pt>
                <c:pt idx="3">
                  <c:v>12080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2-417C-A70E-330BBF9D93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процессная часть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.20742758762200311"/>
                  <c:y val="-5.704568845480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68322752313359E-2"/>
                      <c:h val="3.88316933634034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4D2-417C-A70E-330BBF9D93B2}"/>
                </c:ext>
              </c:extLst>
            </c:dLbl>
            <c:dLbl>
              <c:idx val="1"/>
              <c:layout>
                <c:manualLayout>
                  <c:x val="0.1616686949318899"/>
                  <c:y val="-5.7585671402533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792680090094694E-2"/>
                      <c:h val="2.44587311791314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4D2-417C-A70E-330BBF9D93B2}"/>
                </c:ext>
              </c:extLst>
            </c:dLbl>
            <c:dLbl>
              <c:idx val="2"/>
              <c:layout>
                <c:manualLayout>
                  <c:x val="6.11718233493182E-2"/>
                  <c:y val="-7.720028774589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4D2-417C-A70E-330BBF9D93B2}"/>
                </c:ext>
              </c:extLst>
            </c:dLbl>
            <c:dLbl>
              <c:idx val="3"/>
              <c:layout>
                <c:manualLayout>
                  <c:x val="1.7160018113229105E-3"/>
                  <c:y val="6.09247182837965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D2-417C-A70E-330BBF9D93B2}"/>
                </c:ext>
              </c:extLst>
            </c:dLbl>
            <c:dLbl>
              <c:idx val="4"/>
              <c:layout>
                <c:manualLayout>
                  <c:x val="6.1929970643644777E-2"/>
                  <c:y val="-1.3176825388041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08597223259344E-2"/>
                      <c:h val="3.62253755914008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64D2-417C-A70E-330BBF9D93B2}"/>
                </c:ext>
              </c:extLst>
            </c:dLbl>
            <c:dLbl>
              <c:idx val="5"/>
              <c:layout>
                <c:manualLayout>
                  <c:x val="5.2515519253687942E-2"/>
                  <c:y val="-8.7845502586946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08597223259344E-2"/>
                      <c:h val="3.62253755914008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4D2-417C-A70E-330BBF9D93B2}"/>
                </c:ext>
              </c:extLst>
            </c:dLbl>
            <c:dLbl>
              <c:idx val="6"/>
              <c:layout>
                <c:manualLayout>
                  <c:x val="4.7828960623960803E-2"/>
                  <c:y val="-6.5884126940209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4D2-417C-A70E-330BBF9D93B2}"/>
                </c:ext>
              </c:extLst>
            </c:dLbl>
            <c:dLbl>
              <c:idx val="7"/>
              <c:layout>
                <c:manualLayout>
                  <c:x val="4.3273856956846032E-2"/>
                  <c:y val="-8.7845502586946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4D2-417C-A70E-330BBF9D93B2}"/>
                </c:ext>
              </c:extLst>
            </c:dLbl>
            <c:dLbl>
              <c:idx val="8"/>
              <c:layout>
                <c:manualLayout>
                  <c:x val="4.6158780753969154E-2"/>
                  <c:y val="-6.5884126940209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4D2-417C-A70E-330BBF9D9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Развитие жилищно-коммунального и дорожного хозяйства </c:v>
                </c:pt>
                <c:pt idx="1">
                  <c:v>Развитие культуры </c:v>
                </c:pt>
                <c:pt idx="2">
                  <c:v>Обеспечение качественным жильем граждан </c:v>
                </c:pt>
                <c:pt idx="3">
                  <c:v>Формирование комфортной городской среды</c:v>
                </c:pt>
                <c:pt idx="4">
                  <c:v>Молодежь </c:v>
                </c:pt>
                <c:pt idx="5">
                  <c:v>Обеспечение безопасности </c:v>
                </c:pt>
                <c:pt idx="6">
                  <c:v>Физическая культура </c:v>
                </c:pt>
                <c:pt idx="7">
                  <c:v>Муниципальная поддержка граждан, нуждающихся в улучшении жилищных условий, на приобретение (строительство) жилья (софинансирование)</c:v>
                </c:pt>
                <c:pt idx="8">
                  <c:v>Развитие и поддержка малого и среднего предпринимательства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126500.5</c:v>
                </c:pt>
                <c:pt idx="1">
                  <c:v>99860</c:v>
                </c:pt>
                <c:pt idx="2">
                  <c:v>10000</c:v>
                </c:pt>
                <c:pt idx="4">
                  <c:v>10744.7</c:v>
                </c:pt>
                <c:pt idx="5">
                  <c:v>6889</c:v>
                </c:pt>
                <c:pt idx="6">
                  <c:v>1499.3</c:v>
                </c:pt>
                <c:pt idx="7">
                  <c:v>834.4</c:v>
                </c:pt>
                <c:pt idx="8">
                  <c:v>506.2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D2-417C-A70E-330BBF9D93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2442368"/>
        <c:axId val="109978368"/>
        <c:axId val="0"/>
      </c:bar3DChart>
      <c:catAx>
        <c:axId val="11244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09978368"/>
        <c:crosses val="autoZero"/>
        <c:auto val="1"/>
        <c:lblAlgn val="ctr"/>
        <c:lblOffset val="100"/>
        <c:noMultiLvlLbl val="0"/>
      </c:catAx>
      <c:valAx>
        <c:axId val="109978368"/>
        <c:scaling>
          <c:orientation val="minMax"/>
          <c:max val="140000"/>
          <c:min val="0"/>
        </c:scaling>
        <c:delete val="1"/>
        <c:axPos val="b"/>
        <c:numFmt formatCode="#,##0.0" sourceLinked="1"/>
        <c:majorTickMark val="out"/>
        <c:minorTickMark val="none"/>
        <c:tickLblPos val="nextTo"/>
        <c:crossAx val="112442368"/>
        <c:crosses val="autoZero"/>
        <c:crossBetween val="between"/>
        <c:majorUnit val="20000"/>
        <c:minorUnit val="2000"/>
      </c:valAx>
      <c:spPr>
        <a:noFill/>
        <a:ln w="24819">
          <a:noFill/>
        </a:ln>
      </c:spPr>
    </c:plotArea>
    <c:legend>
      <c:legendPos val="b"/>
      <c:layout>
        <c:manualLayout>
          <c:xMode val="edge"/>
          <c:yMode val="edge"/>
          <c:x val="0.65274306060165677"/>
          <c:y val="0.18158673226881472"/>
          <c:w val="0.22318262451713017"/>
          <c:h val="0.49290022110316356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depthPercent val="5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29464509210292E-2"/>
          <c:y val="0.13673255054993891"/>
          <c:w val="0.70830808220537678"/>
          <c:h val="0.686061791745361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1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C57-4419-9AAC-1841FA04AD2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57-4419-9AAC-1841FA04AD2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C57-4419-9AAC-1841FA04AD25}"/>
              </c:ext>
            </c:extLst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C57-4419-9AAC-1841FA04AD25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C57-4419-9AAC-1841FA04AD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C57-4419-9AAC-1841FA04AD25}"/>
              </c:ext>
            </c:extLst>
          </c:dPt>
          <c:dPt>
            <c:idx val="6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bg2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bg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C57-4419-9AAC-1841FA04AD25}"/>
              </c:ext>
            </c:extLst>
          </c:dPt>
          <c:dPt>
            <c:idx val="7"/>
            <c:bubble3D val="0"/>
            <c:spPr>
              <a:solidFill>
                <a:srgbClr val="2DC8FF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EC57-4419-9AAC-1841FA04AD25}"/>
              </c:ext>
            </c:extLst>
          </c:dPt>
          <c:dPt>
            <c:idx val="8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C57-4419-9AAC-1841FA04AD25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57-4419-9AAC-1841FA04AD25}"/>
              </c:ext>
            </c:extLst>
          </c:dPt>
          <c:dLbls>
            <c:dLbl>
              <c:idx val="0"/>
              <c:layout>
                <c:manualLayout>
                  <c:x val="3.9942892927312774E-3"/>
                  <c:y val="6.28221864237307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Непрограммные </a:t>
                    </a:r>
                    <a:r>
                      <a:rPr lang="ru-RU" dirty="0"/>
                      <a:t>расходы
</a:t>
                    </a:r>
                    <a:r>
                      <a:rPr lang="ru-RU" dirty="0" smtClean="0"/>
                      <a:t>22 856,8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57-4419-9AAC-1841FA04AD25}"/>
                </c:ext>
              </c:extLst>
            </c:dLbl>
            <c:dLbl>
              <c:idx val="1"/>
              <c:layout>
                <c:manualLayout>
                  <c:x val="-0.19067818381591534"/>
                  <c:y val="1.71743070214418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57-4419-9AAC-1841FA04AD25}"/>
                </c:ext>
              </c:extLst>
            </c:dLbl>
            <c:dLbl>
              <c:idx val="2"/>
              <c:layout>
                <c:manualLayout>
                  <c:x val="4.1829042398180858E-3"/>
                  <c:y val="0.11711459143428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57-4419-9AAC-1841FA04AD25}"/>
                </c:ext>
              </c:extLst>
            </c:dLbl>
            <c:dLbl>
              <c:idx val="3"/>
              <c:layout>
                <c:manualLayout>
                  <c:x val="0"/>
                  <c:y val="4.63123889012332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57-4419-9AAC-1841FA04AD25}"/>
                </c:ext>
              </c:extLst>
            </c:dLbl>
            <c:dLbl>
              <c:idx val="4"/>
              <c:layout>
                <c:manualLayout>
                  <c:x val="4.3126730800140192E-2"/>
                  <c:y val="-2.53128124652816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57-4419-9AAC-1841FA04AD25}"/>
                </c:ext>
              </c:extLst>
            </c:dLbl>
            <c:dLbl>
              <c:idx val="5"/>
              <c:layout>
                <c:manualLayout>
                  <c:x val="0.20121295439953696"/>
                  <c:y val="-1.42692478613487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57-4419-9AAC-1841FA04AD25}"/>
                </c:ext>
              </c:extLst>
            </c:dLbl>
            <c:dLbl>
              <c:idx val="6"/>
              <c:layout>
                <c:manualLayout>
                  <c:x val="-0.10666197215261697"/>
                  <c:y val="-9.49073366848128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57-4419-9AAC-1841FA04AD25}"/>
                </c:ext>
              </c:extLst>
            </c:dLbl>
            <c:dLbl>
              <c:idx val="7"/>
              <c:layout>
                <c:manualLayout>
                  <c:x val="-3.9040439571635582E-2"/>
                  <c:y val="-0.383055875736029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57-4419-9AAC-1841FA04AD25}"/>
                </c:ext>
              </c:extLst>
            </c:dLbl>
            <c:dLbl>
              <c:idx val="8"/>
              <c:layout>
                <c:manualLayout>
                  <c:x val="2.4789471465347209E-2"/>
                  <c:y val="-8.27810798800133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57-4419-9AAC-1841FA04AD25}"/>
                </c:ext>
              </c:extLst>
            </c:dLbl>
            <c:dLbl>
              <c:idx val="9"/>
              <c:layout>
                <c:manualLayout>
                  <c:x val="6.5742958448499417E-3"/>
                  <c:y val="3.1426022108654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57-4419-9AAC-1841FA04AD25}"/>
                </c:ext>
              </c:extLst>
            </c:dLbl>
            <c:dLbl>
              <c:idx val="10"/>
              <c:layout>
                <c:manualLayout>
                  <c:x val="-1.1282972483736081E-2"/>
                  <c:y val="0.138217628596822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221016755331062"/>
                      <c:h val="0.211131955033482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CF9-4C72-90A1-E7329EA6B4E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Непрограммные расходы</c:v>
                </c:pt>
                <c:pt idx="1">
                  <c:v>Развитие и поддержка малого и среднего предпринимательства</c:v>
                </c:pt>
                <c:pt idx="2">
                  <c:v>Развитие жилищно-коммунального и дорожного хозяйства</c:v>
                </c:pt>
                <c:pt idx="3">
                  <c:v>Формирование комфортной городской среды на территории ЛГП</c:v>
                </c:pt>
                <c:pt idx="4">
                  <c:v>Молодежь ЛГП</c:v>
                </c:pt>
                <c:pt idx="5">
                  <c:v>Физическая культура </c:v>
                </c:pt>
                <c:pt idx="6">
                  <c:v>Развитие культуры</c:v>
                </c:pt>
                <c:pt idx="7">
                  <c:v>Муниципальная поддержка граждан, нуждающихся в улучшении жилищных условий, на приобретение (строительство) жилья</c:v>
                </c:pt>
                <c:pt idx="8">
                  <c:v>Обеспечение безопасности на территории ЛГП</c:v>
                </c:pt>
                <c:pt idx="9">
                  <c:v>Обеспечение качественным жильем граждан на территории ЛГП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22856.799999999996</c:v>
                </c:pt>
                <c:pt idx="1">
                  <c:v>506.2</c:v>
                </c:pt>
                <c:pt idx="2">
                  <c:v>139884</c:v>
                </c:pt>
                <c:pt idx="3">
                  <c:v>12080</c:v>
                </c:pt>
                <c:pt idx="4">
                  <c:v>10744.7</c:v>
                </c:pt>
                <c:pt idx="5">
                  <c:v>1499.3</c:v>
                </c:pt>
                <c:pt idx="6">
                  <c:v>99860</c:v>
                </c:pt>
                <c:pt idx="7">
                  <c:v>834.4</c:v>
                </c:pt>
                <c:pt idx="8">
                  <c:v>6889</c:v>
                </c:pt>
                <c:pt idx="9">
                  <c:v>17615.8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57-4419-9AAC-1841FA04AD2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20347536943696E-3"/>
          <c:y val="9.4376278452720938E-2"/>
          <c:w val="0.46909621827818149"/>
          <c:h val="0.681096871589431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0747-43EE-9638-281BA2AE23CC}"/>
              </c:ext>
            </c:extLst>
          </c:dPt>
          <c:dPt>
            <c:idx val="1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747-43EE-9638-281BA2AE23CC}"/>
              </c:ext>
            </c:extLst>
          </c:dPt>
          <c:dPt>
            <c:idx val="2"/>
            <c:bubble3D val="0"/>
            <c:spPr>
              <a:solidFill>
                <a:srgbClr val="AD135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0747-43EE-9638-281BA2AE23CC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747-43EE-9638-281BA2AE23CC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0747-43EE-9638-281BA2AE23CC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747-43EE-9638-281BA2AE23CC}"/>
              </c:ext>
            </c:extLst>
          </c:dPt>
          <c:dPt>
            <c:idx val="6"/>
            <c:bubble3D val="0"/>
            <c:spPr>
              <a:solidFill>
                <a:srgbClr val="F4F77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0747-43EE-9638-281BA2AE23CC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77B3-4BB3-AFB7-AC88017AF210}"/>
              </c:ext>
            </c:extLst>
          </c:dPt>
          <c:dPt>
            <c:idx val="9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77B3-4BB3-AFB7-AC88017AF210}"/>
              </c:ext>
            </c:extLst>
          </c:dPt>
          <c:dPt>
            <c:idx val="10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77B3-4BB3-AFB7-AC88017AF210}"/>
              </c:ext>
            </c:extLst>
          </c:dPt>
          <c:dPt>
            <c:idx val="11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77B3-4BB3-AFB7-AC88017AF210}"/>
              </c:ext>
            </c:extLst>
          </c:dPt>
          <c:dLbls>
            <c:dLbl>
              <c:idx val="0"/>
              <c:layout>
                <c:manualLayout>
                  <c:x val="4.3541938233785061E-3"/>
                  <c:y val="-1.27818644686180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47-43EE-9638-281BA2AE23CC}"/>
                </c:ext>
              </c:extLst>
            </c:dLbl>
            <c:dLbl>
              <c:idx val="1"/>
              <c:layout>
                <c:manualLayout>
                  <c:x val="-4.220274865062025E-3"/>
                  <c:y val="-9.956066309596663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47-43EE-9638-281BA2AE23CC}"/>
                </c:ext>
              </c:extLst>
            </c:dLbl>
            <c:dLbl>
              <c:idx val="4"/>
              <c:layout>
                <c:manualLayout>
                  <c:x val="-1.406758288353991E-3"/>
                  <c:y val="1.99121326191933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47-43EE-9638-281BA2AE23CC}"/>
                </c:ext>
              </c:extLst>
            </c:dLbl>
            <c:dLbl>
              <c:idx val="6"/>
              <c:layout>
                <c:manualLayout>
                  <c:x val="-1.4290818149339053E-3"/>
                  <c:y val="-4.38611487269387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47-43EE-9638-281BA2AE23CC}"/>
                </c:ext>
              </c:extLst>
            </c:dLbl>
            <c:dLbl>
              <c:idx val="7"/>
              <c:layout>
                <c:manualLayout>
                  <c:x val="-6.611763955263758E-2"/>
                  <c:y val="-6.77012509052573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7B3-4BB3-AFB7-AC88017AF210}"/>
                </c:ext>
              </c:extLst>
            </c:dLbl>
            <c:dLbl>
              <c:idx val="8"/>
              <c:layout>
                <c:manualLayout>
                  <c:x val="-5.2050056669097663E-2"/>
                  <c:y val="-9.55781581779050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52034992170891E-2"/>
                      <c:h val="3.422895597239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77B3-4BB3-AFB7-AC88017AF210}"/>
                </c:ext>
              </c:extLst>
            </c:dLbl>
            <c:dLbl>
              <c:idx val="9"/>
              <c:layout>
                <c:manualLayout>
                  <c:x val="-2.6728407478725846E-2"/>
                  <c:y val="-0.101551876357885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7B3-4BB3-AFB7-AC88017AF210}"/>
                </c:ext>
              </c:extLst>
            </c:dLbl>
            <c:dLbl>
              <c:idx val="10"/>
              <c:layout>
                <c:manualLayout>
                  <c:x val="-2.1101374325309874E-3"/>
                  <c:y val="-0.111507864273259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39892740772771E-2"/>
                      <c:h val="4.61762355439093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7B3-4BB3-AFB7-AC88017AF210}"/>
                </c:ext>
              </c:extLst>
            </c:dLbl>
            <c:dLbl>
              <c:idx val="11"/>
              <c:layout>
                <c:manualLayout>
                  <c:x val="2.8135165767079829E-3"/>
                  <c:y val="-1.39384928334353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7B3-4BB3-AFB7-AC88017AF21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Комплекс процессных мероприятий "Поддержание устойчивой работы объектов коммунальной и инженерной инфраструктуры" (7 000,0 тыс. руб.)</c:v>
                </c:pt>
                <c:pt idx="1">
                  <c:v>Комплекс процессных мероприятий "Электроснабжение, энергосбережение и повышение энергетической эффективности" (25 300,0 тыс. руб.)</c:v>
                </c:pt>
                <c:pt idx="2">
                  <c:v>Комплекс процессных мероприятий "Содержание, капитальный и текущий ремонт жилищного фонда" (11 378,4 тыс. руб.)</c:v>
                </c:pt>
                <c:pt idx="3">
                  <c:v>Комплекс процессных мероприятий "Благоустройство территории Лужского городского поселения" (29 229,9 тыс. руб.) </c:v>
                </c:pt>
                <c:pt idx="4">
                  <c:v>Комплекс процессных мероприятий "Реализация функций в сфере обращения с отходами" (4 223,1 тыс. руб.)</c:v>
                </c:pt>
                <c:pt idx="5">
                  <c:v>Комплекс процессных мероприятий "Содержание и ремонт автомобильных дорог и искусственных сооружений" (41 613,7 тыс. руб.)</c:v>
                </c:pt>
                <c:pt idx="6">
                  <c:v>Комплекс процессных мероприятий "Повышение безопасности дорожного движения" (7 255,4 тыс. руб.)</c:v>
                </c:pt>
                <c:pt idx="7">
                  <c:v>Комплекс процессных мероприятий "Газификация жилищного фонда Лужского городского поселения" (500,0 тыс. руб.)</c:v>
                </c:pt>
                <c:pt idx="8">
                  <c:v>Мероприятия, направленные на достижение цели федерального проекта "Содействие развитию инфраструктуры субъектов Российской Федерации (муниципальных образований)" (1 759,8 тыс. руб.)</c:v>
                </c:pt>
                <c:pt idx="9">
                  <c:v>Мероприятия по газификации жилищного фонда Лужского городского поселения (2 664,1 тыс. руб.)</c:v>
                </c:pt>
                <c:pt idx="10">
                  <c:v>Мероприятия, направленные на достижение цели федерального проекта "Комплексная система обращения с твердыми коммунальными отходами"
(1 759,0 тыс. руб.)</c:v>
                </c:pt>
                <c:pt idx="11">
                  <c:v>Мероприятия, направленные на достижение цели федерального проекта "Дорожная сеть" (7 200,6 тыс. руб.)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7000</c:v>
                </c:pt>
                <c:pt idx="1">
                  <c:v>25300</c:v>
                </c:pt>
                <c:pt idx="2">
                  <c:v>11378.4</c:v>
                </c:pt>
                <c:pt idx="3">
                  <c:v>29229.9</c:v>
                </c:pt>
                <c:pt idx="4">
                  <c:v>4223.1000000000004</c:v>
                </c:pt>
                <c:pt idx="5">
                  <c:v>41613.699999999997</c:v>
                </c:pt>
                <c:pt idx="6">
                  <c:v>7255.4</c:v>
                </c:pt>
                <c:pt idx="7">
                  <c:v>500</c:v>
                </c:pt>
                <c:pt idx="8">
                  <c:v>1759.8</c:v>
                </c:pt>
                <c:pt idx="9">
                  <c:v>2664.1</c:v>
                </c:pt>
                <c:pt idx="10">
                  <c:v>1759</c:v>
                </c:pt>
                <c:pt idx="11">
                  <c:v>7200.6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47-43EE-9638-281BA2AE23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47351240295583186"/>
          <c:y val="2.1903345881112663E-2"/>
          <c:w val="0.4622235725357482"/>
          <c:h val="0.97809665411888758"/>
        </c:manualLayout>
      </c:layout>
      <c:overlay val="0"/>
      <c:txPr>
        <a:bodyPr anchor="t" anchorCtr="0"/>
        <a:lstStyle/>
        <a:p>
          <a:pPr>
            <a:defRPr sz="850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>
          <a:outerShdw blurRad="50800" dist="50800" dir="5400000" algn="ctr" rotWithShape="0">
            <a:schemeClr val="tx1">
              <a:lumMod val="50000"/>
              <a:lumOff val="50000"/>
            </a:schemeClr>
          </a:outerShdw>
        </a:effectLst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633797366951218E-2"/>
          <c:y val="3.1427220748895604E-2"/>
          <c:w val="0.93518250082801269"/>
          <c:h val="0.804550298388201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4769268282442657E-2"/>
                  <c:y val="-0.35619703132008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48-4B35-A44A-748B7811735B}"/>
                </c:ext>
              </c:extLst>
            </c:dLbl>
            <c:dLbl>
              <c:idx val="1"/>
              <c:layout>
                <c:manualLayout>
                  <c:x val="6.3762597514165908E-2"/>
                  <c:y val="-0.406208226962251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48-4B35-A44A-748B7811735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51821.9</c:v>
                </c:pt>
                <c:pt idx="1">
                  <c:v>56069.7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48-4B35-A44A-748B781173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9999488"/>
        <c:axId val="180001024"/>
        <c:axId val="0"/>
      </c:bar3DChart>
      <c:catAx>
        <c:axId val="1799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ru-RU"/>
          </a:p>
        </c:txPr>
        <c:crossAx val="180001024"/>
        <c:crosses val="autoZero"/>
        <c:auto val="1"/>
        <c:lblAlgn val="ctr"/>
        <c:lblOffset val="100"/>
        <c:noMultiLvlLbl val="0"/>
      </c:catAx>
      <c:valAx>
        <c:axId val="180001024"/>
        <c:scaling>
          <c:orientation val="minMax"/>
          <c:min val="20000"/>
        </c:scaling>
        <c:delete val="1"/>
        <c:axPos val="l"/>
        <c:numFmt formatCode="General" sourceLinked="1"/>
        <c:majorTickMark val="out"/>
        <c:minorTickMark val="none"/>
        <c:tickLblPos val="nextTo"/>
        <c:crossAx val="17999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06719957590494E-2"/>
          <c:y val="7.3195151040126805E-2"/>
          <c:w val="0.48496546752123476"/>
          <c:h val="0.79553725529779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E8B-4080-AE19-30321A67151D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E8B-4080-AE19-30321A67151D}"/>
              </c:ext>
            </c:extLst>
          </c:dPt>
          <c:dLbls>
            <c:dLbl>
              <c:idx val="0"/>
              <c:layout>
                <c:manualLayout>
                  <c:x val="-3.9359789529635369E-2"/>
                  <c:y val="-0.2074204932973885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8B-4080-AE19-30321A67151D}"/>
                </c:ext>
              </c:extLst>
            </c:dLbl>
            <c:dLbl>
              <c:idx val="1"/>
              <c:layout>
                <c:manualLayout>
                  <c:x val="-4.1450869775928564E-4"/>
                  <c:y val="4.87275356030763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8B-4080-AE19-30321A67151D}"/>
                </c:ext>
              </c:extLst>
            </c:dLbl>
            <c:dLbl>
              <c:idx val="2"/>
              <c:layout>
                <c:manualLayout>
                  <c:x val="-2.8581636298678098E-3"/>
                  <c:y val="-0.128269144422304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8B-4080-AE19-30321A67151D}"/>
                </c:ext>
              </c:extLst>
            </c:dLbl>
            <c:dLbl>
              <c:idx val="3"/>
              <c:layout>
                <c:manualLayout>
                  <c:x val="5.7163272597356304E-2"/>
                  <c:y val="-0.117017465087013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8B-4080-AE19-30321A67151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содержание проезжих частей улиц и Привокзальной площади
22 113,7 тыс. руб.</c:v>
                </c:pt>
                <c:pt idx="1">
                  <c:v>Расходы на капитальный ремонт и ремонт автомобильных дорог, дворовых проездов и искусственных сооружений
19 500,0 тыс. руб.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22113.7</c:v>
                </c:pt>
                <c:pt idx="1">
                  <c:v>19500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8B-4080-AE19-30321A6715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55970533255612975"/>
          <c:y val="2.1760440458459412E-2"/>
          <c:w val="0.41115577799664565"/>
          <c:h val="0.8981334367697705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  <a:latin typeface="Palatino Linotype" panose="02040502050505030304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458257678795965E-2"/>
          <c:y val="7.7978018501816099E-2"/>
          <c:w val="0.48496546752123476"/>
          <c:h val="0.79553725529779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8B1-431C-ACF5-A3E5A1C02E11}"/>
              </c:ext>
            </c:extLst>
          </c:dPt>
          <c:dPt>
            <c:idx val="1"/>
            <c:bubble3D val="0"/>
            <c:spPr>
              <a:solidFill>
                <a:srgbClr val="FFCC2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8B1-431C-ACF5-A3E5A1C02E11}"/>
              </c:ext>
            </c:extLst>
          </c:dPt>
          <c:dLbls>
            <c:dLbl>
              <c:idx val="0"/>
              <c:layout>
                <c:manualLayout>
                  <c:x val="-5.3236227524181548E-3"/>
                  <c:y val="-3.21456344865115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B1-431C-ACF5-A3E5A1C02E11}"/>
                </c:ext>
              </c:extLst>
            </c:dLbl>
            <c:dLbl>
              <c:idx val="1"/>
              <c:layout>
                <c:manualLayout>
                  <c:x val="-8.9235503920635888E-3"/>
                  <c:y val="-1.82299188639063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B1-431C-ACF5-A3E5A1C02E11}"/>
                </c:ext>
              </c:extLst>
            </c:dLbl>
            <c:dLbl>
              <c:idx val="2"/>
              <c:layout>
                <c:manualLayout>
                  <c:x val="-2.8581636298678098E-3"/>
                  <c:y val="-0.128269144422304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B1-431C-ACF5-A3E5A1C02E11}"/>
                </c:ext>
              </c:extLst>
            </c:dLbl>
            <c:dLbl>
              <c:idx val="3"/>
              <c:layout>
                <c:manualLayout>
                  <c:x val="5.7163272597356304E-2"/>
                  <c:y val="-0.117017465087013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B1-431C-ACF5-A3E5A1C02E1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ремонт автомобильных дорог общего пользования местного значения
1 000,0 тыс. руб.</c:v>
                </c:pt>
                <c:pt idx="1">
                  <c:v>капитальный ремонт и ремонт автомобильных дорог общего пользования местного значения, имеющих приоритетный социально значимый характер
6 200,6 тыс. руб.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1000</c:v>
                </c:pt>
                <c:pt idx="1">
                  <c:v>6200.6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B1-431C-ACF5-A3E5A1C02E1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53134186024178187"/>
          <c:y val="3.8261439360702566E-2"/>
          <c:w val="0.45086463923673231"/>
          <c:h val="0.9304127603406621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  <a:latin typeface="Palatino Linotype" panose="0204050205050503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36273179930491"/>
          <c:y val="0.20679187475106556"/>
          <c:w val="0.82485536262640513"/>
          <c:h val="0.657931921933887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DCFB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B4D-4268-B731-BD2902150711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B4D-4268-B731-BD29021507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Palatino Linotype" panose="0204050205050503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
</c:v>
                </c:pt>
                <c:pt idx="1">
                  <c:v>2021 год*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269652.5</c:v>
                </c:pt>
                <c:pt idx="1">
                  <c:v>234003.6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D-4268-B731-BD29021507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2416384"/>
        <c:axId val="172636416"/>
      </c:barChart>
      <c:catAx>
        <c:axId val="17241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Palatino Linotype" panose="02040502050505030304" pitchFamily="18" charset="0"/>
              </a:defRPr>
            </a:pPr>
            <a:endParaRPr lang="ru-RU"/>
          </a:p>
        </c:txPr>
        <c:crossAx val="172636416"/>
        <c:crossesAt val="1"/>
        <c:auto val="1"/>
        <c:lblAlgn val="ctr"/>
        <c:lblOffset val="100"/>
        <c:noMultiLvlLbl val="0"/>
      </c:catAx>
      <c:valAx>
        <c:axId val="172636416"/>
        <c:scaling>
          <c:logBase val="2"/>
          <c:orientation val="minMax"/>
          <c:max val="250000"/>
          <c:min val="150000"/>
        </c:scaling>
        <c:delete val="1"/>
        <c:axPos val="b"/>
        <c:majorGridlines/>
        <c:numFmt formatCode="#,##0.0" sourceLinked="1"/>
        <c:majorTickMark val="out"/>
        <c:minorTickMark val="none"/>
        <c:tickLblPos val="nextTo"/>
        <c:crossAx val="172416384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375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5422414303475233E-2"/>
          <c:y val="0"/>
          <c:w val="0.81428968121433631"/>
          <c:h val="0.865512992270579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0C10-4D6F-8903-91B89E08924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C10-4D6F-8903-91B89E08924D}"/>
              </c:ext>
            </c:extLst>
          </c:dPt>
          <c:dLbls>
            <c:dLbl>
              <c:idx val="0"/>
              <c:layout>
                <c:manualLayout>
                  <c:x val="1.9676278321273898E-2"/>
                  <c:y val="-5.335000667768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10-4D6F-8903-91B89E08924D}"/>
                </c:ext>
              </c:extLst>
            </c:dLbl>
            <c:dLbl>
              <c:idx val="1"/>
              <c:layout>
                <c:manualLayout>
                  <c:x val="2.8003501642398787E-2"/>
                  <c:y val="-3.5823268729320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10-4D6F-8903-91B89E0892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г.*</c:v>
                </c:pt>
                <c:pt idx="1">
                  <c:v>2022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98751.1</c:v>
                </c:pt>
                <c:pt idx="1">
                  <c:v>99860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10-4D6F-8903-91B89E089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5190400"/>
        <c:axId val="177128192"/>
        <c:axId val="0"/>
      </c:bar3DChart>
      <c:catAx>
        <c:axId val="17519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78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128192"/>
        <c:crosses val="autoZero"/>
        <c:auto val="1"/>
        <c:lblAlgn val="ctr"/>
        <c:lblOffset val="100"/>
        <c:noMultiLvlLbl val="0"/>
      </c:catAx>
      <c:valAx>
        <c:axId val="177128192"/>
        <c:scaling>
          <c:orientation val="minMax"/>
          <c:max val="120000"/>
          <c:min val="70000"/>
        </c:scaling>
        <c:delete val="1"/>
        <c:axPos val="l"/>
        <c:numFmt formatCode="#,##0.0" sourceLinked="1"/>
        <c:majorTickMark val="out"/>
        <c:minorTickMark val="none"/>
        <c:tickLblPos val="nextTo"/>
        <c:crossAx val="175190400"/>
        <c:crosses val="autoZero"/>
        <c:crossBetween val="between"/>
        <c:majorUnit val="1000"/>
        <c:minorUnit val="50"/>
      </c:valAx>
      <c:spPr>
        <a:noFill/>
        <a:ln w="25360">
          <a:noFill/>
        </a:ln>
      </c:spPr>
    </c:plotArea>
    <c:plotVisOnly val="1"/>
    <c:dispBlanksAs val="gap"/>
    <c:showDLblsOverMax val="0"/>
  </c:chart>
  <c:txPr>
    <a:bodyPr/>
    <a:lstStyle/>
    <a:p>
      <a:pPr>
        <a:defRPr sz="1945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68970691984846E-2"/>
          <c:y val="5.2935078936869502E-2"/>
          <c:w val="0.51552641228919793"/>
          <c:h val="0.87031245794417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C0B0-4BD3-A640-315501F7C2F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0B0-4BD3-A640-315501F7C2FD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C0B0-4BD3-A640-315501F7C2FD}"/>
              </c:ext>
            </c:extLst>
          </c:dPt>
          <c:dLbls>
            <c:dLbl>
              <c:idx val="0"/>
              <c:layout>
                <c:manualLayout>
                  <c:x val="-1.9126763244010317E-2"/>
                  <c:y val="-4.3418444566880893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B0-4BD3-A640-315501F7C2FD}"/>
                </c:ext>
              </c:extLst>
            </c:dLbl>
            <c:dLbl>
              <c:idx val="1"/>
              <c:layout>
                <c:manualLayout>
                  <c:x val="2.9534959962054574E-2"/>
                  <c:y val="2.65026660587292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B0-4BD3-A640-315501F7C2FD}"/>
                </c:ext>
              </c:extLst>
            </c:dLbl>
            <c:dLbl>
              <c:idx val="2"/>
              <c:layout>
                <c:manualLayout>
                  <c:x val="-2.0258871523833443E-2"/>
                  <c:y val="-0.150888593891495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B0-4BD3-A640-315501F7C2FD}"/>
                </c:ext>
              </c:extLst>
            </c:dLbl>
            <c:dLbl>
              <c:idx val="3"/>
              <c:layout>
                <c:manualLayout>
                  <c:x val="5.7163272597356304E-2"/>
                  <c:y val="-0.117017465087013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B0-4BD3-A640-315501F7C2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Комплекс процессных мероприятий "Развитие и сохранение кадрового потенциала работников в учреждениях культуры"
33 405,1 тыс. руб.</c:v>
                </c:pt>
                <c:pt idx="1">
                  <c:v>Комплекс процессных мероприятий "Создание условий для развития библиотечного дела и популяризации чтения"
355,7 тыс. руб.</c:v>
                </c:pt>
                <c:pt idx="2">
                  <c:v>Комплекс процессных мероприятий "Создание условий для развития культуры в Лужском городском поселении"
66 099,2 тыс. руб.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33405.1</c:v>
                </c:pt>
                <c:pt idx="1">
                  <c:v>355.7</c:v>
                </c:pt>
                <c:pt idx="2">
                  <c:v>66099.199999999997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B0-4BD3-A640-315501F7C2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56543321794273904"/>
          <c:y val="7.1070556213495548E-2"/>
          <c:w val="0.41966473422145023"/>
          <c:h val="0.80575452840455064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  <a:latin typeface="Palatino Linotype" panose="02040502050505030304" pitchFamily="18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83136472367161E-2"/>
          <c:y val="0.28360502421631428"/>
          <c:w val="0.87605337239847614"/>
          <c:h val="0.4145884049833824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 cap="sq">
              <a:solidFill>
                <a:srgbClr val="7030A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7030A0"/>
              </a:solidFill>
              <a:ln w="38100" cap="sq">
                <a:solidFill>
                  <a:srgbClr val="7030A0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6.7050108748600581E-2"/>
                  <c:y val="8.4657260304410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D7-4355-B10B-D125D2161486}"/>
                </c:ext>
              </c:extLst>
            </c:dLbl>
            <c:dLbl>
              <c:idx val="1"/>
              <c:layout>
                <c:manualLayout>
                  <c:x val="-4.3994844589917356E-2"/>
                  <c:y val="9.8766803688479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D7-4355-B10B-D125D2161486}"/>
                </c:ext>
              </c:extLst>
            </c:dLbl>
            <c:dLbl>
              <c:idx val="2"/>
              <c:layout>
                <c:manualLayout>
                  <c:x val="-4.7386561749549222E-2"/>
                  <c:y val="9.17120319964448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D7-4355-B10B-D125D2161486}"/>
                </c:ext>
              </c:extLst>
            </c:dLbl>
            <c:dLbl>
              <c:idx val="3"/>
              <c:layout>
                <c:manualLayout>
                  <c:x val="-5.0778278909181032E-2"/>
                  <c:y val="9.8766803688479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D7-4355-B10B-D125D2161486}"/>
                </c:ext>
              </c:extLst>
            </c:dLbl>
            <c:dLbl>
              <c:idx val="4"/>
              <c:layout>
                <c:manualLayout>
                  <c:x val="-5.445962734909799E-2"/>
                  <c:y val="8.4657260304410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D7-4355-B10B-D125D21614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7030A0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233523.9</c:v>
                </c:pt>
                <c:pt idx="1">
                  <c:v>237815.4</c:v>
                </c:pt>
                <c:pt idx="2">
                  <c:v>234003.6</c:v>
                </c:pt>
                <c:pt idx="3">
                  <c:v>269652.40000000002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D7-4355-B10B-D125D21614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0221824"/>
        <c:axId val="180223360"/>
      </c:lineChart>
      <c:catAx>
        <c:axId val="18022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ru-RU"/>
          </a:p>
        </c:txPr>
        <c:crossAx val="180223360"/>
        <c:crosses val="autoZero"/>
        <c:auto val="0"/>
        <c:lblAlgn val="ctr"/>
        <c:lblOffset val="0"/>
        <c:tickLblSkip val="1"/>
        <c:noMultiLvlLbl val="0"/>
      </c:catAx>
      <c:valAx>
        <c:axId val="180223360"/>
        <c:scaling>
          <c:orientation val="minMax"/>
          <c:min val="150000"/>
        </c:scaling>
        <c:delete val="1"/>
        <c:axPos val="l"/>
        <c:numFmt formatCode="#,##0.0" sourceLinked="1"/>
        <c:majorTickMark val="out"/>
        <c:minorTickMark val="none"/>
        <c:tickLblPos val="nextTo"/>
        <c:crossAx val="180221824"/>
        <c:crosses val="autoZero"/>
        <c:crossBetween val="between"/>
      </c:valAx>
      <c:spPr>
        <a:noFill/>
        <a:ln w="5715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829141027025089E-2"/>
          <c:y val="2.1736300133318519E-2"/>
          <c:w val="0.94958403055165708"/>
          <c:h val="0.7945772229011591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0500</c:v>
                </c:pt>
              </c:strCache>
            </c:strRef>
          </c:tx>
          <c:spPr>
            <a:ln w="50800" cap="rnd">
              <a:solidFill>
                <a:srgbClr val="92D05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92D050"/>
              </a:solidFill>
              <a:ln w="57150">
                <a:solidFill>
                  <a:srgbClr val="92D050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1144587665703879E-2"/>
                  <c:y val="-6.699458162056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38-49FC-A6B4-344DF4539013}"/>
                </c:ext>
              </c:extLst>
            </c:dLbl>
            <c:dLbl>
              <c:idx val="1"/>
              <c:layout>
                <c:manualLayout>
                  <c:x val="-5.9257571808260641E-2"/>
                  <c:y val="-4.8891208470376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38-49FC-A6B4-344DF4539013}"/>
                </c:ext>
              </c:extLst>
            </c:dLbl>
            <c:dLbl>
              <c:idx val="2"/>
              <c:layout>
                <c:manualLayout>
                  <c:x val="-4.4434576163398277E-2"/>
                  <c:y val="6.2060812687479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38-49FC-A6B4-344DF4539013}"/>
                </c:ext>
              </c:extLst>
            </c:dLbl>
            <c:dLbl>
              <c:idx val="3"/>
              <c:layout>
                <c:manualLayout>
                  <c:x val="-4.2139246305554504E-2"/>
                  <c:y val="7.0055523546479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38-49FC-A6B4-344DF4539013}"/>
                </c:ext>
              </c:extLst>
            </c:dLbl>
            <c:dLbl>
              <c:idx val="4"/>
              <c:layout>
                <c:manualLayout>
                  <c:x val="-8.3256324974029322E-2"/>
                  <c:y val="3.5437922918125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38-49FC-A6B4-344DF453901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2D050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96438.6</c:v>
                </c:pt>
                <c:pt idx="1">
                  <c:v>92848.3</c:v>
                </c:pt>
                <c:pt idx="2">
                  <c:v>82787.8</c:v>
                </c:pt>
                <c:pt idx="3">
                  <c:v>116339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C38-49FC-A6B4-344DF45390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0800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50800">
                <a:solidFill>
                  <a:schemeClr val="accent2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6355847580228272E-2"/>
                  <c:y val="6.5625810095174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38-49FC-A6B4-344DF4539013}"/>
                </c:ext>
              </c:extLst>
            </c:dLbl>
            <c:dLbl>
              <c:idx val="1"/>
              <c:layout>
                <c:manualLayout>
                  <c:x val="-4.3112210220973481E-2"/>
                  <c:y val="4.9219337386285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38-49FC-A6B4-344DF4539013}"/>
                </c:ext>
              </c:extLst>
            </c:dLbl>
            <c:dLbl>
              <c:idx val="2"/>
              <c:layout>
                <c:manualLayout>
                  <c:x val="-5.1931977507447311E-2"/>
                  <c:y val="-5.5628078361663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38-49FC-A6B4-344DF4539013}"/>
                </c:ext>
              </c:extLst>
            </c:dLbl>
            <c:dLbl>
              <c:idx val="3"/>
              <c:layout>
                <c:manualLayout>
                  <c:x val="-3.1340534570027147E-2"/>
                  <c:y val="5.4346392067548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38-49FC-A6B4-344DF4539013}"/>
                </c:ext>
              </c:extLst>
            </c:dLbl>
            <c:dLbl>
              <c:idx val="4"/>
              <c:layout>
                <c:manualLayout>
                  <c:x val="-8.9176076878434402E-2"/>
                  <c:y val="-5.3320948835142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38-49FC-A6B4-344DF453901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86337.4</c:v>
                </c:pt>
                <c:pt idx="1">
                  <c:v>92211.9</c:v>
                </c:pt>
                <c:pt idx="2">
                  <c:v>101301.4</c:v>
                </c:pt>
                <c:pt idx="3">
                  <c:v>99860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C38-49FC-A6B4-344DF45390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0409</c:v>
                </c:pt>
              </c:strCache>
            </c:strRef>
          </c:tx>
          <c:spPr>
            <a:ln w="50800" cap="rnd">
              <a:solidFill>
                <a:srgbClr val="FFCC29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rgbClr val="FFC000"/>
              </a:solidFill>
              <a:ln w="50800">
                <a:solidFill>
                  <a:srgbClr val="FFCC29"/>
                </a:solidFill>
                <a:rou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8635059284249113E-2"/>
                  <c:y val="4.5117725937428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38-49FC-A6B4-344DF4539013}"/>
                </c:ext>
              </c:extLst>
            </c:dLbl>
            <c:dLbl>
              <c:idx val="1"/>
              <c:layout>
                <c:manualLayout>
                  <c:x val="-4.8871539853143971E-2"/>
                  <c:y val="5.7422560283999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38-49FC-A6B4-344DF4539013}"/>
                </c:ext>
              </c:extLst>
            </c:dLbl>
            <c:dLbl>
              <c:idx val="2"/>
              <c:layout>
                <c:manualLayout>
                  <c:x val="-4.4552042629016124E-2"/>
                  <c:y val="6.1524171732856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38-49FC-A6B4-344DF4539013}"/>
                </c:ext>
              </c:extLst>
            </c:dLbl>
            <c:dLbl>
              <c:idx val="3"/>
              <c:layout>
                <c:manualLayout>
                  <c:x val="-4.1672377812930962E-2"/>
                  <c:y val="6.562578318171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38-49FC-A6B4-344DF4539013}"/>
                </c:ext>
              </c:extLst>
            </c:dLbl>
            <c:dLbl>
              <c:idx val="4"/>
              <c:layout>
                <c:manualLayout>
                  <c:x val="-4.1672377812930865E-2"/>
                  <c:y val="7.382900607942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38-49FC-A6B4-344DF453901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CC29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38626.6</c:v>
                </c:pt>
                <c:pt idx="1">
                  <c:v>45600</c:v>
                </c:pt>
                <c:pt idx="2">
                  <c:v>51821.9</c:v>
                </c:pt>
                <c:pt idx="3">
                  <c:v>56069.7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C38-49FC-A6B4-344DF45390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0315648"/>
        <c:axId val="180317184"/>
      </c:lineChart>
      <c:catAx>
        <c:axId val="1803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ru-RU"/>
          </a:p>
        </c:txPr>
        <c:crossAx val="180317184"/>
        <c:crosses val="autoZero"/>
        <c:auto val="0"/>
        <c:lblAlgn val="ctr"/>
        <c:lblOffset val="10"/>
        <c:noMultiLvlLbl val="0"/>
      </c:catAx>
      <c:valAx>
        <c:axId val="180317184"/>
        <c:scaling>
          <c:orientation val="minMax"/>
          <c:max val="130000"/>
          <c:min val="20000"/>
        </c:scaling>
        <c:delete val="1"/>
        <c:axPos val="l"/>
        <c:numFmt formatCode="#,##0.0;[Red]#,##0.0" sourceLinked="0"/>
        <c:majorTickMark val="out"/>
        <c:minorTickMark val="none"/>
        <c:tickLblPos val="nextTo"/>
        <c:crossAx val="180315648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4074223534558185"/>
          <c:y val="1.4707229181632945E-2"/>
          <c:w val="0.59259109798775156"/>
          <c:h val="0.9287855631404159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- 269 652,5 тыс. руб.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5"/>
              <c:layout>
                <c:manualLayout>
                  <c:x val="-6.9444444444444461E-2"/>
                  <c:y val="4.3701087736220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9B-4C6F-981D-86686A8D896E}"/>
                </c:ext>
              </c:extLst>
            </c:dLbl>
            <c:dLbl>
              <c:idx val="6"/>
              <c:layout>
                <c:manualLayout>
                  <c:x val="-5.6870441041494474E-3"/>
                  <c:y val="3.561210281980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FB-45F7-8299-3A40DD1DDA60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ctr" anchorCtr="0"/>
              <a:lstStyle/>
              <a:p>
                <a:pPr>
                  <a:defRPr sz="1048" b="1" baseline="0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продажи имущества</c:v>
                </c:pt>
                <c:pt idx="1">
                  <c:v>Доходы от использования имущества</c:v>
                </c:pt>
                <c:pt idx="2">
                  <c:v>Доходы от платных услуг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5133.2</c:v>
                </c:pt>
                <c:pt idx="1">
                  <c:v>15744.4</c:v>
                </c:pt>
                <c:pt idx="2">
                  <c:v>20912</c:v>
                </c:pt>
                <c:pt idx="3">
                  <c:v>64486</c:v>
                </c:pt>
                <c:pt idx="4">
                  <c:v>6404.2</c:v>
                </c:pt>
                <c:pt idx="5">
                  <c:v>156972.70000000001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B-45F7-8299-3A40DD1DDA6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 - 234 003,6 тыс. руб.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dLbl>
              <c:idx val="5"/>
              <c:layout>
                <c:manualLayout>
                  <c:x val="-6.6666666666666763E-2"/>
                  <c:y val="-6.723244267110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9B-4C6F-981D-86686A8D896E}"/>
                </c:ext>
              </c:extLst>
            </c:dLbl>
            <c:dLbl>
              <c:idx val="6"/>
              <c:layout>
                <c:manualLayout>
                  <c:x val="-2.3452007149412958E-2"/>
                  <c:y val="-4.8897739228261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B-45F7-8299-3A40DD1DDA60}"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48" b="1" baseline="0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продажи имущества</c:v>
                </c:pt>
                <c:pt idx="1">
                  <c:v>Доходы от использования имущества</c:v>
                </c:pt>
                <c:pt idx="2">
                  <c:v>Доходы от платных услуг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10033</c:v>
                </c:pt>
                <c:pt idx="1">
                  <c:v>13747.3</c:v>
                </c:pt>
                <c:pt idx="2">
                  <c:v>18612</c:v>
                </c:pt>
                <c:pt idx="3">
                  <c:v>60720</c:v>
                </c:pt>
                <c:pt idx="4">
                  <c:v>6594.9</c:v>
                </c:pt>
                <c:pt idx="5">
                  <c:v>124296.4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FB-45F7-8299-3A40DD1DDA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6"/>
        <c:gapDepth val="233"/>
        <c:shape val="cylinder"/>
        <c:axId val="172479232"/>
        <c:axId val="172480768"/>
        <c:axId val="0"/>
      </c:bar3DChart>
      <c:catAx>
        <c:axId val="17247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 baseline="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2480768"/>
        <c:crosses val="autoZero"/>
        <c:auto val="1"/>
        <c:lblAlgn val="ctr"/>
        <c:lblOffset val="100"/>
        <c:noMultiLvlLbl val="0"/>
      </c:catAx>
      <c:valAx>
        <c:axId val="172480768"/>
        <c:scaling>
          <c:orientation val="minMax"/>
          <c:max val="130000"/>
          <c:min val="500"/>
        </c:scaling>
        <c:delete val="1"/>
        <c:axPos val="b"/>
        <c:numFmt formatCode="#,##0.0" sourceLinked="1"/>
        <c:majorTickMark val="out"/>
        <c:minorTickMark val="none"/>
        <c:tickLblPos val="none"/>
        <c:crossAx val="172479232"/>
        <c:crosses val="autoZero"/>
        <c:crossBetween val="between"/>
        <c:majorUnit val="1000"/>
        <c:minorUnit val="1000"/>
      </c:valAx>
      <c:spPr>
        <a:noFill/>
        <a:ln w="25380">
          <a:noFill/>
        </a:ln>
      </c:spPr>
    </c:plotArea>
    <c:legend>
      <c:legendPos val="l"/>
      <c:layout>
        <c:manualLayout>
          <c:xMode val="edge"/>
          <c:yMode val="edge"/>
          <c:x val="0.61622101924759409"/>
          <c:y val="0.66410830458308212"/>
          <c:w val="0.29174868766404244"/>
          <c:h val="0.16587196507724583"/>
        </c:manualLayout>
      </c:layout>
      <c:overlay val="0"/>
      <c:txPr>
        <a:bodyPr/>
        <a:lstStyle/>
        <a:p>
          <a:pPr>
            <a:defRPr sz="1398" b="1">
              <a:solidFill>
                <a:schemeClr val="tx1"/>
              </a:solidFill>
              <a:latin typeface="Palatino Linotype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50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16239111609682E-2"/>
          <c:y val="0"/>
          <c:w val="0.93983645161679363"/>
          <c:h val="0.864271934868895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9450805826964034E-3"/>
                  <c:y val="3.172614548212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5D-4E1A-94AC-93E0851FF7FC}"/>
                </c:ext>
              </c:extLst>
            </c:dLbl>
            <c:dLbl>
              <c:idx val="1"/>
              <c:layout>
                <c:manualLayout>
                  <c:x val="1.0940169762146136E-2"/>
                  <c:y val="1.2910168943622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D-4E1A-94AC-93E0851FF7FC}"/>
                </c:ext>
              </c:extLst>
            </c:dLbl>
            <c:dLbl>
              <c:idx val="2"/>
              <c:layout>
                <c:manualLayout>
                  <c:x val="7.210320964905384E-3"/>
                  <c:y val="-3.7772741270879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D-4E1A-94AC-93E0851FF7FC}"/>
                </c:ext>
              </c:extLst>
            </c:dLbl>
            <c:dLbl>
              <c:idx val="3"/>
              <c:layout>
                <c:manualLayout>
                  <c:x val="1.0379947820363625E-2"/>
                  <c:y val="-1.597770667338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D-4E1A-94AC-93E0851FF7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124296.4</c:v>
                </c:pt>
                <c:pt idx="1">
                  <c:v>156972.70000000001</c:v>
                </c:pt>
                <c:pt idx="2">
                  <c:v>166861.9</c:v>
                </c:pt>
                <c:pt idx="3">
                  <c:v>177708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5D-4E1A-94AC-93E0851FF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6032256"/>
        <c:axId val="136033792"/>
        <c:axId val="0"/>
      </c:bar3DChart>
      <c:catAx>
        <c:axId val="1360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36033792"/>
        <c:crosses val="autoZero"/>
        <c:auto val="1"/>
        <c:lblAlgn val="ctr"/>
        <c:lblOffset val="100"/>
        <c:noMultiLvlLbl val="0"/>
      </c:catAx>
      <c:valAx>
        <c:axId val="136033792"/>
        <c:scaling>
          <c:orientation val="minMax"/>
          <c:max val="180000"/>
          <c:min val="3000"/>
        </c:scaling>
        <c:delete val="1"/>
        <c:axPos val="l"/>
        <c:numFmt formatCode="#,##0.0" sourceLinked="1"/>
        <c:majorTickMark val="out"/>
        <c:minorTickMark val="none"/>
        <c:tickLblPos val="nextTo"/>
        <c:crossAx val="136032256"/>
        <c:crosses val="autoZero"/>
        <c:crossBetween val="between"/>
        <c:majorUnit val="10000"/>
        <c:minorUnit val="3000"/>
      </c:valAx>
      <c:spPr>
        <a:noFill/>
        <a:ln w="24199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03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71035752533355E-2"/>
          <c:y val="0"/>
          <c:w val="0.93983645161679363"/>
          <c:h val="0.745318055516671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529614903326804E-2"/>
                  <c:y val="-1.1679023853984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3D-4DE0-AE54-12878E98BF7E}"/>
                </c:ext>
              </c:extLst>
            </c:dLbl>
            <c:dLbl>
              <c:idx val="1"/>
              <c:layout>
                <c:manualLayout>
                  <c:x val="1.36704808561918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3D-4DE0-AE54-12878E98BF7E}"/>
                </c:ext>
              </c:extLst>
            </c:dLbl>
            <c:dLbl>
              <c:idx val="2"/>
              <c:layout>
                <c:manualLayout>
                  <c:x val="1.3670539986329461E-2"/>
                  <c:y val="5.8394160583941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3D-4DE0-AE54-12878E98BF7E}"/>
                </c:ext>
              </c:extLst>
            </c:dLbl>
            <c:dLbl>
              <c:idx val="3"/>
              <c:layout>
                <c:manualLayout>
                  <c:x val="1.6404647983595352E-2"/>
                  <c:y val="1.167837232024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3D-4DE0-AE54-12878E98B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54300</c:v>
                </c:pt>
                <c:pt idx="1">
                  <c:v>57050</c:v>
                </c:pt>
                <c:pt idx="2">
                  <c:v>57181</c:v>
                </c:pt>
                <c:pt idx="3">
                  <c:v>57300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3D-4DE0-AE54-12878E98B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67075840"/>
        <c:axId val="167077376"/>
        <c:axId val="0"/>
      </c:bar3DChart>
      <c:catAx>
        <c:axId val="167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67077376"/>
        <c:crosses val="autoZero"/>
        <c:auto val="1"/>
        <c:lblAlgn val="ctr"/>
        <c:lblOffset val="100"/>
        <c:noMultiLvlLbl val="0"/>
      </c:catAx>
      <c:valAx>
        <c:axId val="167077376"/>
        <c:scaling>
          <c:orientation val="minMax"/>
          <c:max val="58000"/>
          <c:min val="35000"/>
        </c:scaling>
        <c:delete val="1"/>
        <c:axPos val="l"/>
        <c:numFmt formatCode="#,##0.0" sourceLinked="1"/>
        <c:majorTickMark val="out"/>
        <c:minorTickMark val="none"/>
        <c:tickLblPos val="nextTo"/>
        <c:crossAx val="167075840"/>
        <c:crosses val="autoZero"/>
        <c:crossBetween val="between"/>
        <c:majorUnit val="5000"/>
        <c:minorUnit val="1000"/>
      </c:valAx>
      <c:spPr>
        <a:noFill/>
        <a:ln w="25386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58102530843626E-3"/>
          <c:y val="1.3485496454747932E-2"/>
          <c:w val="0.9613184546796153"/>
          <c:h val="0.792319502791697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6594.9</c:v>
                </c:pt>
                <c:pt idx="1">
                  <c:v>6404.2</c:v>
                </c:pt>
                <c:pt idx="2">
                  <c:v>6660.4</c:v>
                </c:pt>
                <c:pt idx="3">
                  <c:v>6906.3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D13-A2C1-4AC753DCBA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1317120"/>
        <c:axId val="171318656"/>
        <c:axId val="0"/>
      </c:bar3DChart>
      <c:catAx>
        <c:axId val="1713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1318656"/>
        <c:crosses val="autoZero"/>
        <c:auto val="1"/>
        <c:lblAlgn val="ctr"/>
        <c:lblOffset val="100"/>
        <c:noMultiLvlLbl val="0"/>
      </c:catAx>
      <c:valAx>
        <c:axId val="171318656"/>
        <c:scaling>
          <c:orientation val="minMax"/>
          <c:max val="8000"/>
          <c:min val="4000"/>
        </c:scaling>
        <c:delete val="1"/>
        <c:axPos val="l"/>
        <c:numFmt formatCode="#,##0.0" sourceLinked="1"/>
        <c:majorTickMark val="out"/>
        <c:minorTickMark val="none"/>
        <c:tickLblPos val="nextTo"/>
        <c:crossAx val="17131712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807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64053566697717E-2"/>
          <c:y val="0.15408002487623507"/>
          <c:w val="0.93983645161679363"/>
          <c:h val="0.66263363502348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9CE-4A1D-B887-2AB813D080C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9CE-4A1D-B887-2AB813D080CF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9CE-4A1D-B887-2AB813D080C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1"/>
                      </a:solidFill>
                      <a:latin typeface="Palatino Linotype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9CE-4A1D-B887-2AB813D080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29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6420</c:v>
                </c:pt>
                <c:pt idx="1">
                  <c:v>7436</c:v>
                </c:pt>
                <c:pt idx="2">
                  <c:v>7721</c:v>
                </c:pt>
                <c:pt idx="3">
                  <c:v>8016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A-4E00-9727-31DEEE3C01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1462656"/>
        <c:axId val="171464192"/>
        <c:axId val="0"/>
      </c:bar3DChart>
      <c:catAx>
        <c:axId val="17146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1464192"/>
        <c:crosses val="autoZero"/>
        <c:auto val="1"/>
        <c:lblAlgn val="ctr"/>
        <c:lblOffset val="100"/>
        <c:noMultiLvlLbl val="0"/>
      </c:catAx>
      <c:valAx>
        <c:axId val="171464192"/>
        <c:scaling>
          <c:orientation val="minMax"/>
          <c:min val="4000"/>
        </c:scaling>
        <c:delete val="1"/>
        <c:axPos val="l"/>
        <c:numFmt formatCode="#,##0.0" sourceLinked="1"/>
        <c:majorTickMark val="out"/>
        <c:minorTickMark val="none"/>
        <c:tickLblPos val="nextTo"/>
        <c:crossAx val="171462656"/>
        <c:crosses val="autoZero"/>
        <c:crossBetween val="between"/>
      </c:valAx>
      <c:spPr>
        <a:noFill/>
        <a:ln w="15420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096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928249915455605E-2"/>
          <c:y val="0"/>
          <c:w val="0.95307175008454725"/>
          <c:h val="0.803161045242027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6.0263231694094414E-3"/>
                  <c:y val="1.66665500153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DA-42B9-9E88-D2BF1F241272}"/>
                </c:ext>
              </c:extLst>
            </c:dLbl>
            <c:dLbl>
              <c:idx val="2"/>
              <c:layout>
                <c:manualLayout>
                  <c:x val="9.0394847541141708E-3"/>
                  <c:y val="-1.111103334359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DA-42B9-9E88-D2BF1F241272}"/>
                </c:ext>
              </c:extLst>
            </c:dLbl>
            <c:dLbl>
              <c:idx val="3"/>
              <c:layout>
                <c:manualLayout>
                  <c:x val="1.2052646338818866E-2"/>
                  <c:y val="-1.111103334359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DA-42B9-9E88-D2BF1F241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13747.3</c:v>
                </c:pt>
                <c:pt idx="1">
                  <c:v>15744.4</c:v>
                </c:pt>
                <c:pt idx="2">
                  <c:v>15750.4</c:v>
                </c:pt>
                <c:pt idx="3">
                  <c:v>16767.400000000001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DA-42B9-9E88-D2BF1F2412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71628416"/>
        <c:axId val="171629952"/>
        <c:axId val="0"/>
      </c:bar3DChart>
      <c:catAx>
        <c:axId val="17162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Palatino Linotype" pitchFamily="18" charset="0"/>
              </a:defRPr>
            </a:pPr>
            <a:endParaRPr lang="ru-RU"/>
          </a:p>
        </c:txPr>
        <c:crossAx val="171629952"/>
        <c:crosses val="autoZero"/>
        <c:auto val="1"/>
        <c:lblAlgn val="ctr"/>
        <c:lblOffset val="100"/>
        <c:noMultiLvlLbl val="0"/>
      </c:catAx>
      <c:valAx>
        <c:axId val="171629952"/>
        <c:scaling>
          <c:orientation val="minMax"/>
          <c:max val="17000"/>
          <c:min val="5000"/>
        </c:scaling>
        <c:delete val="1"/>
        <c:axPos val="l"/>
        <c:numFmt formatCode="#,##0.0" sourceLinked="1"/>
        <c:majorTickMark val="out"/>
        <c:minorTickMark val="none"/>
        <c:tickLblPos val="nextTo"/>
        <c:crossAx val="171628416"/>
        <c:crosses val="autoZero"/>
        <c:crossBetween val="between"/>
        <c:majorUnit val="500"/>
        <c:minorUnit val="100"/>
      </c:valAx>
      <c:spPr>
        <a:noFill/>
        <a:ln w="25398">
          <a:noFill/>
        </a:ln>
      </c:spPr>
    </c:plotArea>
    <c:plotVisOnly val="1"/>
    <c:dispBlanksAs val="gap"/>
    <c:showDLblsOverMax val="0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3E61F-3F95-470D-B739-A752BEBDAEFC}" type="doc">
      <dgm:prSet loTypeId="urn:microsoft.com/office/officeart/2008/layout/VerticalCurvedList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83232693-4910-4B19-9B96-0FBF03FD769A}">
      <dgm:prSet custT="1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Организация ритуальных услуг – </a:t>
          </a:r>
          <a:r>
            <a:rPr lang="ru-RU" sz="1400" b="1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100,0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F9E05-68F3-487A-ADDA-2C709B97E190}" type="parTrans" cxnId="{0814B7F6-071D-46B6-9996-C66E105E9D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8668EB-50A7-490B-90C8-8517935CD383}" type="sibTrans" cxnId="{0814B7F6-071D-46B6-9996-C66E105E9D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1DB5A0-AC33-4F66-A328-2D75FFAC0B55}">
      <dgm:prSet custT="1"/>
      <dgm:spPr>
        <a:solidFill>
          <a:schemeClr val="bg2">
            <a:lumMod val="75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Поддержка развития общественной инфраструктуры муниципального значения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138,9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32C8F-C312-452F-9397-A7D9D072C29B}" type="parTrans" cxnId="{BE5060A9-6C8E-4AC5-B4EA-047A288542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3B22750-13E2-465D-BBD7-51207953947C}" type="sibTrans" cxnId="{BE5060A9-6C8E-4AC5-B4EA-047A288542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ECADE9-906B-4B95-8995-C8AD28F932AC}">
      <dgm:prSet custT="1"/>
      <dgm:spPr>
        <a:solidFill>
          <a:srgbClr val="FFE181"/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Озеленение и прочие мероприятия по благоустройству территории Лужского городского поселение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13 000,0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DE25A-7CF9-4ABC-B815-F197A433A393}" type="parTrans" cxnId="{803BC014-1590-4089-9BBC-332BB75B19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97845E-587D-4AD6-88BB-5509B7B89FB1}" type="sibTrans" cxnId="{803BC014-1590-4089-9BBC-332BB75B19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002CE0-C492-43DC-801F-E4F140AEFA77}">
      <dgm:prSet custT="1"/>
      <dgm:spPr>
        <a:solidFill>
          <a:srgbClr val="92D050"/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Мероприятия по содержанию территории Лужского городского поселения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15 991,0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12E80-E811-4E17-BD3A-B4FB489FF5D6}" type="parTrans" cxnId="{F7640737-A3FD-47FD-842B-8406807C50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4CFA94-4743-467F-B7B1-928A28B9D397}" type="sibTrans" cxnId="{F7640737-A3FD-47FD-842B-8406807C50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E2BBE8-5448-44E1-B0D9-E93F66F33258}" type="pres">
      <dgm:prSet presAssocID="{7183E61F-3F95-470D-B739-A752BEBDAE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75AEEC5-ECE0-4E01-A8AD-3EF7C540E059}" type="pres">
      <dgm:prSet presAssocID="{7183E61F-3F95-470D-B739-A752BEBDAEFC}" presName="Name1" presStyleCnt="0"/>
      <dgm:spPr/>
      <dgm:t>
        <a:bodyPr/>
        <a:lstStyle/>
        <a:p>
          <a:endParaRPr lang="ru-RU"/>
        </a:p>
      </dgm:t>
    </dgm:pt>
    <dgm:pt modelId="{05DA620F-B37C-4088-A3FE-B9D0FDBDDA21}" type="pres">
      <dgm:prSet presAssocID="{7183E61F-3F95-470D-B739-A752BEBDAEFC}" presName="cycle" presStyleCnt="0"/>
      <dgm:spPr/>
      <dgm:t>
        <a:bodyPr/>
        <a:lstStyle/>
        <a:p>
          <a:endParaRPr lang="ru-RU"/>
        </a:p>
      </dgm:t>
    </dgm:pt>
    <dgm:pt modelId="{A0530FA3-CD9C-4A51-9A95-BB3C6A4A0DCA}" type="pres">
      <dgm:prSet presAssocID="{7183E61F-3F95-470D-B739-A752BEBDAEFC}" presName="srcNode" presStyleLbl="node1" presStyleIdx="0" presStyleCnt="4"/>
      <dgm:spPr/>
      <dgm:t>
        <a:bodyPr/>
        <a:lstStyle/>
        <a:p>
          <a:endParaRPr lang="ru-RU"/>
        </a:p>
      </dgm:t>
    </dgm:pt>
    <dgm:pt modelId="{D45C7705-68EA-48D8-8D17-A3D2595E1EF4}" type="pres">
      <dgm:prSet presAssocID="{7183E61F-3F95-470D-B739-A752BEBDAEFC}" presName="conn" presStyleLbl="parChTrans1D2" presStyleIdx="0" presStyleCnt="1"/>
      <dgm:spPr/>
      <dgm:t>
        <a:bodyPr/>
        <a:lstStyle/>
        <a:p>
          <a:endParaRPr lang="ru-RU"/>
        </a:p>
      </dgm:t>
    </dgm:pt>
    <dgm:pt modelId="{5A53F82E-E76E-4695-BDDF-C44D704F2105}" type="pres">
      <dgm:prSet presAssocID="{7183E61F-3F95-470D-B739-A752BEBDAEFC}" presName="extraNode" presStyleLbl="node1" presStyleIdx="0" presStyleCnt="4"/>
      <dgm:spPr/>
      <dgm:t>
        <a:bodyPr/>
        <a:lstStyle/>
        <a:p>
          <a:endParaRPr lang="ru-RU"/>
        </a:p>
      </dgm:t>
    </dgm:pt>
    <dgm:pt modelId="{5B74AA54-4E69-4402-B761-1F6E58250014}" type="pres">
      <dgm:prSet presAssocID="{7183E61F-3F95-470D-B739-A752BEBDAEFC}" presName="dstNode" presStyleLbl="node1" presStyleIdx="0" presStyleCnt="4"/>
      <dgm:spPr/>
      <dgm:t>
        <a:bodyPr/>
        <a:lstStyle/>
        <a:p>
          <a:endParaRPr lang="ru-RU"/>
        </a:p>
      </dgm:t>
    </dgm:pt>
    <dgm:pt modelId="{4C35DD8A-7316-45CC-819F-7FF92587FDFB}" type="pres">
      <dgm:prSet presAssocID="{31ECADE9-906B-4B95-8995-C8AD28F932AC}" presName="text_1" presStyleLbl="node1" presStyleIdx="0" presStyleCnt="4" custScaleX="9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0644D-025B-4A73-AAF5-9ED14BEBC6FC}" type="pres">
      <dgm:prSet presAssocID="{31ECADE9-906B-4B95-8995-C8AD28F932AC}" presName="accent_1" presStyleCnt="0"/>
      <dgm:spPr/>
      <dgm:t>
        <a:bodyPr/>
        <a:lstStyle/>
        <a:p>
          <a:endParaRPr lang="ru-RU"/>
        </a:p>
      </dgm:t>
    </dgm:pt>
    <dgm:pt modelId="{84FDCF01-4E3C-4A1A-8928-4CB0BEAE0187}" type="pres">
      <dgm:prSet presAssocID="{31ECADE9-906B-4B95-8995-C8AD28F932AC}" presName="accentRepeatNode" presStyleLbl="solidFgAcc1" presStyleIdx="0" presStyleCnt="4"/>
      <dgm:spPr>
        <a:solidFill>
          <a:srgbClr val="FFE181"/>
        </a:solidFill>
        <a:ln>
          <a:solidFill>
            <a:srgbClr val="FFD44B"/>
          </a:solidFill>
        </a:ln>
      </dgm:spPr>
      <dgm:t>
        <a:bodyPr/>
        <a:lstStyle/>
        <a:p>
          <a:endParaRPr lang="ru-RU"/>
        </a:p>
      </dgm:t>
    </dgm:pt>
    <dgm:pt modelId="{1EB011B7-1185-4C0F-B35A-4CBB2762655F}" type="pres">
      <dgm:prSet presAssocID="{DD002CE0-C492-43DC-801F-E4F140AEFA77}" presName="text_2" presStyleLbl="node1" presStyleIdx="1" presStyleCnt="4" custScaleX="9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4D533-1823-4C27-B323-CC6F4260C9AA}" type="pres">
      <dgm:prSet presAssocID="{DD002CE0-C492-43DC-801F-E4F140AEFA77}" presName="accent_2" presStyleCnt="0"/>
      <dgm:spPr/>
    </dgm:pt>
    <dgm:pt modelId="{5D15D370-8855-402F-A24D-880015C1CB75}" type="pres">
      <dgm:prSet presAssocID="{DD002CE0-C492-43DC-801F-E4F140AEFA77}" presName="accentRepeatNode" presStyleLbl="solidFgAcc1" presStyleIdx="1" presStyleCnt="4" custLinFactNeighborX="-5035" custLinFactNeighborY="1286"/>
      <dgm:spPr>
        <a:solidFill>
          <a:srgbClr val="92D050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7CEBEB9-7C4B-4030-B938-D904ABB98147}" type="pres">
      <dgm:prSet presAssocID="{361DB5A0-AC33-4F66-A328-2D75FFAC0B55}" presName="text_3" presStyleLbl="node1" presStyleIdx="2" presStyleCnt="4" custScaleX="77850" custLinFactNeighborX="-11209" custLinFactNeighborY="-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81089-2DB6-40AC-9D58-1898421A642A}" type="pres">
      <dgm:prSet presAssocID="{361DB5A0-AC33-4F66-A328-2D75FFAC0B55}" presName="accent_3" presStyleCnt="0"/>
      <dgm:spPr/>
      <dgm:t>
        <a:bodyPr/>
        <a:lstStyle/>
        <a:p>
          <a:endParaRPr lang="ru-RU"/>
        </a:p>
      </dgm:t>
    </dgm:pt>
    <dgm:pt modelId="{1BD776D9-4F93-4769-A8D9-8A522F60362B}" type="pres">
      <dgm:prSet presAssocID="{361DB5A0-AC33-4F66-A328-2D75FFAC0B55}" presName="accentRepeatNode" presStyleLbl="solidFgAcc1" presStyleIdx="2" presStyleCnt="4" custLinFactNeighborX="-9803" custLinFactNeighborY="-2254"/>
      <dgm:spPr>
        <a:solidFill>
          <a:schemeClr val="bg2">
            <a:lumMod val="7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ru-RU"/>
        </a:p>
      </dgm:t>
    </dgm:pt>
    <dgm:pt modelId="{224A83D4-523E-44EE-BA9D-002B1D06016D}" type="pres">
      <dgm:prSet presAssocID="{83232693-4910-4B19-9B96-0FBF03FD769A}" presName="text_4" presStyleLbl="node1" presStyleIdx="3" presStyleCnt="4" custScaleX="64007" custLinFactNeighborX="-18020" custLinFactNeighborY="-5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3696A-C9E8-470E-A9AC-ED471A16B71D}" type="pres">
      <dgm:prSet presAssocID="{83232693-4910-4B19-9B96-0FBF03FD769A}" presName="accent_4" presStyleCnt="0"/>
      <dgm:spPr/>
      <dgm:t>
        <a:bodyPr/>
        <a:lstStyle/>
        <a:p>
          <a:endParaRPr lang="ru-RU"/>
        </a:p>
      </dgm:t>
    </dgm:pt>
    <dgm:pt modelId="{922B23CE-F6E3-44DF-A87D-E4709672551B}" type="pres">
      <dgm:prSet presAssocID="{83232693-4910-4B19-9B96-0FBF03FD769A}" presName="accentRepeatNode" presStyleLbl="solidFgAcc1" presStyleIdx="3" presStyleCnt="4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1AB3377A-41C2-4B6F-9A76-734B9F27CE84}" type="presOf" srcId="{DD002CE0-C492-43DC-801F-E4F140AEFA77}" destId="{1EB011B7-1185-4C0F-B35A-4CBB2762655F}" srcOrd="0" destOrd="0" presId="urn:microsoft.com/office/officeart/2008/layout/VerticalCurvedList"/>
    <dgm:cxn modelId="{803BC014-1590-4089-9BBC-332BB75B19EF}" srcId="{7183E61F-3F95-470D-B739-A752BEBDAEFC}" destId="{31ECADE9-906B-4B95-8995-C8AD28F932AC}" srcOrd="0" destOrd="0" parTransId="{EAADE25A-7CF9-4ABC-B815-F197A433A393}" sibTransId="{7597845E-587D-4AD6-88BB-5509B7B89FB1}"/>
    <dgm:cxn modelId="{70D11F86-7495-4394-B455-CD4AEAA99074}" type="presOf" srcId="{7183E61F-3F95-470D-B739-A752BEBDAEFC}" destId="{A1E2BBE8-5448-44E1-B0D9-E93F66F33258}" srcOrd="0" destOrd="0" presId="urn:microsoft.com/office/officeart/2008/layout/VerticalCurvedList"/>
    <dgm:cxn modelId="{F7640737-A3FD-47FD-842B-8406807C50FA}" srcId="{7183E61F-3F95-470D-B739-A752BEBDAEFC}" destId="{DD002CE0-C492-43DC-801F-E4F140AEFA77}" srcOrd="1" destOrd="0" parTransId="{10312E80-E811-4E17-BD3A-B4FB489FF5D6}" sibTransId="{1C4CFA94-4743-467F-B7B1-928A28B9D397}"/>
    <dgm:cxn modelId="{A9765C5E-242D-4060-82A6-72B50FDCB337}" type="presOf" srcId="{83232693-4910-4B19-9B96-0FBF03FD769A}" destId="{224A83D4-523E-44EE-BA9D-002B1D06016D}" srcOrd="0" destOrd="0" presId="urn:microsoft.com/office/officeart/2008/layout/VerticalCurvedList"/>
    <dgm:cxn modelId="{BE5060A9-6C8E-4AC5-B4EA-047A28854296}" srcId="{7183E61F-3F95-470D-B739-A752BEBDAEFC}" destId="{361DB5A0-AC33-4F66-A328-2D75FFAC0B55}" srcOrd="2" destOrd="0" parTransId="{58932C8F-C312-452F-9397-A7D9D072C29B}" sibTransId="{F3B22750-13E2-465D-BBD7-51207953947C}"/>
    <dgm:cxn modelId="{0814B7F6-071D-46B6-9996-C66E105E9DC5}" srcId="{7183E61F-3F95-470D-B739-A752BEBDAEFC}" destId="{83232693-4910-4B19-9B96-0FBF03FD769A}" srcOrd="3" destOrd="0" parTransId="{0DEF9E05-68F3-487A-ADDA-2C709B97E190}" sibTransId="{F28668EB-50A7-490B-90C8-8517935CD383}"/>
    <dgm:cxn modelId="{EC2ED0FF-DE5F-42A9-8009-563834C75E02}" type="presOf" srcId="{31ECADE9-906B-4B95-8995-C8AD28F932AC}" destId="{4C35DD8A-7316-45CC-819F-7FF92587FDFB}" srcOrd="0" destOrd="0" presId="urn:microsoft.com/office/officeart/2008/layout/VerticalCurvedList"/>
    <dgm:cxn modelId="{98D8396C-6719-496D-AD78-750892DB1487}" type="presOf" srcId="{361DB5A0-AC33-4F66-A328-2D75FFAC0B55}" destId="{27CEBEB9-7C4B-4030-B938-D904ABB98147}" srcOrd="0" destOrd="0" presId="urn:microsoft.com/office/officeart/2008/layout/VerticalCurvedList"/>
    <dgm:cxn modelId="{B993F122-4722-4E0A-A2ED-E6B55E2C90B0}" type="presOf" srcId="{7597845E-587D-4AD6-88BB-5509B7B89FB1}" destId="{D45C7705-68EA-48D8-8D17-A3D2595E1EF4}" srcOrd="0" destOrd="0" presId="urn:microsoft.com/office/officeart/2008/layout/VerticalCurvedList"/>
    <dgm:cxn modelId="{3890BF7A-1D32-4B35-A8C9-F1035ACCDCB6}" type="presParOf" srcId="{A1E2BBE8-5448-44E1-B0D9-E93F66F33258}" destId="{575AEEC5-ECE0-4E01-A8AD-3EF7C540E059}" srcOrd="0" destOrd="0" presId="urn:microsoft.com/office/officeart/2008/layout/VerticalCurvedList"/>
    <dgm:cxn modelId="{31E05CA7-06A8-4F56-A88E-CDE99AE6A919}" type="presParOf" srcId="{575AEEC5-ECE0-4E01-A8AD-3EF7C540E059}" destId="{05DA620F-B37C-4088-A3FE-B9D0FDBDDA21}" srcOrd="0" destOrd="0" presId="urn:microsoft.com/office/officeart/2008/layout/VerticalCurvedList"/>
    <dgm:cxn modelId="{FA6F78CD-70AD-4D3E-A83D-F10BC7B65EA6}" type="presParOf" srcId="{05DA620F-B37C-4088-A3FE-B9D0FDBDDA21}" destId="{A0530FA3-CD9C-4A51-9A95-BB3C6A4A0DCA}" srcOrd="0" destOrd="0" presId="urn:microsoft.com/office/officeart/2008/layout/VerticalCurvedList"/>
    <dgm:cxn modelId="{07147E28-9D48-4408-8025-D9061FEFE143}" type="presParOf" srcId="{05DA620F-B37C-4088-A3FE-B9D0FDBDDA21}" destId="{D45C7705-68EA-48D8-8D17-A3D2595E1EF4}" srcOrd="1" destOrd="0" presId="urn:microsoft.com/office/officeart/2008/layout/VerticalCurvedList"/>
    <dgm:cxn modelId="{06E4AEE8-1E72-4502-AD85-5E2E88BC05EA}" type="presParOf" srcId="{05DA620F-B37C-4088-A3FE-B9D0FDBDDA21}" destId="{5A53F82E-E76E-4695-BDDF-C44D704F2105}" srcOrd="2" destOrd="0" presId="urn:microsoft.com/office/officeart/2008/layout/VerticalCurvedList"/>
    <dgm:cxn modelId="{1A9A303B-8AA0-4912-B211-B6F4676EFA6D}" type="presParOf" srcId="{05DA620F-B37C-4088-A3FE-B9D0FDBDDA21}" destId="{5B74AA54-4E69-4402-B761-1F6E58250014}" srcOrd="3" destOrd="0" presId="urn:microsoft.com/office/officeart/2008/layout/VerticalCurvedList"/>
    <dgm:cxn modelId="{D6B6B652-E4C6-4BE4-B9AD-3BC4229FAD46}" type="presParOf" srcId="{575AEEC5-ECE0-4E01-A8AD-3EF7C540E059}" destId="{4C35DD8A-7316-45CC-819F-7FF92587FDFB}" srcOrd="1" destOrd="0" presId="urn:microsoft.com/office/officeart/2008/layout/VerticalCurvedList"/>
    <dgm:cxn modelId="{ACA27847-2D35-4755-9575-E6606057A8DC}" type="presParOf" srcId="{575AEEC5-ECE0-4E01-A8AD-3EF7C540E059}" destId="{A670644D-025B-4A73-AAF5-9ED14BEBC6FC}" srcOrd="2" destOrd="0" presId="urn:microsoft.com/office/officeart/2008/layout/VerticalCurvedList"/>
    <dgm:cxn modelId="{10F43CD7-2E21-4F4B-B1A1-0A2AAD1D47B0}" type="presParOf" srcId="{A670644D-025B-4A73-AAF5-9ED14BEBC6FC}" destId="{84FDCF01-4E3C-4A1A-8928-4CB0BEAE0187}" srcOrd="0" destOrd="0" presId="urn:microsoft.com/office/officeart/2008/layout/VerticalCurvedList"/>
    <dgm:cxn modelId="{22A92B90-4560-4132-8D73-05C989BB2F11}" type="presParOf" srcId="{575AEEC5-ECE0-4E01-A8AD-3EF7C540E059}" destId="{1EB011B7-1185-4C0F-B35A-4CBB2762655F}" srcOrd="3" destOrd="0" presId="urn:microsoft.com/office/officeart/2008/layout/VerticalCurvedList"/>
    <dgm:cxn modelId="{CB3F6965-0631-4E30-B01E-33AAC27E28E5}" type="presParOf" srcId="{575AEEC5-ECE0-4E01-A8AD-3EF7C540E059}" destId="{83E4D533-1823-4C27-B323-CC6F4260C9AA}" srcOrd="4" destOrd="0" presId="urn:microsoft.com/office/officeart/2008/layout/VerticalCurvedList"/>
    <dgm:cxn modelId="{A786E4FA-CBCC-47B9-8DB6-4B989E324327}" type="presParOf" srcId="{83E4D533-1823-4C27-B323-CC6F4260C9AA}" destId="{5D15D370-8855-402F-A24D-880015C1CB75}" srcOrd="0" destOrd="0" presId="urn:microsoft.com/office/officeart/2008/layout/VerticalCurvedList"/>
    <dgm:cxn modelId="{0953B5E8-1879-43F9-88C1-6C01E786614D}" type="presParOf" srcId="{575AEEC5-ECE0-4E01-A8AD-3EF7C540E059}" destId="{27CEBEB9-7C4B-4030-B938-D904ABB98147}" srcOrd="5" destOrd="0" presId="urn:microsoft.com/office/officeart/2008/layout/VerticalCurvedList"/>
    <dgm:cxn modelId="{7FC69C2F-C298-4310-A4CD-BEFB714EC2F8}" type="presParOf" srcId="{575AEEC5-ECE0-4E01-A8AD-3EF7C540E059}" destId="{94281089-2DB6-40AC-9D58-1898421A642A}" srcOrd="6" destOrd="0" presId="urn:microsoft.com/office/officeart/2008/layout/VerticalCurvedList"/>
    <dgm:cxn modelId="{77C15081-8E6D-477C-AC00-E8980C86BB7A}" type="presParOf" srcId="{94281089-2DB6-40AC-9D58-1898421A642A}" destId="{1BD776D9-4F93-4769-A8D9-8A522F60362B}" srcOrd="0" destOrd="0" presId="urn:microsoft.com/office/officeart/2008/layout/VerticalCurvedList"/>
    <dgm:cxn modelId="{1B444137-43D7-4310-9E95-2873F5ED4D14}" type="presParOf" srcId="{575AEEC5-ECE0-4E01-A8AD-3EF7C540E059}" destId="{224A83D4-523E-44EE-BA9D-002B1D06016D}" srcOrd="7" destOrd="0" presId="urn:microsoft.com/office/officeart/2008/layout/VerticalCurvedList"/>
    <dgm:cxn modelId="{5022FC2E-5DB5-46C5-A192-0B780DD00A15}" type="presParOf" srcId="{575AEEC5-ECE0-4E01-A8AD-3EF7C540E059}" destId="{1DB3696A-C9E8-470E-A9AC-ED471A16B71D}" srcOrd="8" destOrd="0" presId="urn:microsoft.com/office/officeart/2008/layout/VerticalCurvedList"/>
    <dgm:cxn modelId="{23547B25-AFBD-4853-83AC-5D7BBF53B71E}" type="presParOf" srcId="{1DB3696A-C9E8-470E-A9AC-ED471A16B71D}" destId="{922B23CE-F6E3-44DF-A87D-E4709672551B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C7705-68EA-48D8-8D17-A3D2595E1EF4}">
      <dsp:nvSpPr>
        <dsp:cNvPr id="0" name=""/>
        <dsp:cNvSpPr/>
      </dsp:nvSpPr>
      <dsp:spPr>
        <a:xfrm>
          <a:off x="-6596620" y="-1017546"/>
          <a:ext cx="7919664" cy="7919664"/>
        </a:xfrm>
        <a:prstGeom prst="blockArc">
          <a:avLst>
            <a:gd name="adj1" fmla="val 18900000"/>
            <a:gd name="adj2" fmla="val 2700000"/>
            <a:gd name="adj3" fmla="val 273"/>
          </a:avLst>
        </a:prstGeom>
        <a:noFill/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5DD8A-7316-45CC-819F-7FF92587FDFB}">
      <dsp:nvSpPr>
        <dsp:cNvPr id="0" name=""/>
        <dsp:cNvSpPr/>
      </dsp:nvSpPr>
      <dsp:spPr>
        <a:xfrm>
          <a:off x="850140" y="452405"/>
          <a:ext cx="7813427" cy="905282"/>
        </a:xfrm>
        <a:prstGeom prst="rect">
          <a:avLst/>
        </a:prstGeom>
        <a:solidFill>
          <a:srgbClr val="FFE181"/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56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0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Озеленение и прочие мероприятия по благоустройству территории Лужского городского поселение – </a:t>
          </a:r>
          <a:r>
            <a:rPr kumimoji="0" lang="ru-RU" sz="1400" b="1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13 000,0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itchFamily="18" charset="0"/>
          </a:endParaRPr>
        </a:p>
      </dsp:txBody>
      <dsp:txXfrm>
        <a:off x="850140" y="452405"/>
        <a:ext cx="7813427" cy="905282"/>
      </dsp:txXfrm>
    </dsp:sp>
    <dsp:sp modelId="{84FDCF01-4E3C-4A1A-8928-4CB0BEAE0187}">
      <dsp:nvSpPr>
        <dsp:cNvPr id="0" name=""/>
        <dsp:cNvSpPr/>
      </dsp:nvSpPr>
      <dsp:spPr>
        <a:xfrm>
          <a:off x="153898" y="339245"/>
          <a:ext cx="1131603" cy="1131603"/>
        </a:xfrm>
        <a:prstGeom prst="ellipse">
          <a:avLst/>
        </a:prstGeom>
        <a:solidFill>
          <a:srgbClr val="FFE181"/>
        </a:solidFill>
        <a:ln w="9525" cap="flat" cmpd="sng" algn="ctr">
          <a:solidFill>
            <a:srgbClr val="FFD44B"/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B011B7-1185-4C0F-B35A-4CBB2762655F}">
      <dsp:nvSpPr>
        <dsp:cNvPr id="0" name=""/>
        <dsp:cNvSpPr/>
      </dsp:nvSpPr>
      <dsp:spPr>
        <a:xfrm>
          <a:off x="1353672" y="1810565"/>
          <a:ext cx="7325381" cy="90528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56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0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Мероприятия по содержанию территории Лужского городского поселения – </a:t>
          </a:r>
          <a:r>
            <a:rPr kumimoji="0" lang="ru-RU" sz="1400" b="1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15 991,0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itchFamily="18" charset="0"/>
          </a:endParaRPr>
        </a:p>
      </dsp:txBody>
      <dsp:txXfrm>
        <a:off x="1353672" y="1810565"/>
        <a:ext cx="7325381" cy="905282"/>
      </dsp:txXfrm>
    </dsp:sp>
    <dsp:sp modelId="{5D15D370-8855-402F-A24D-880015C1CB75}">
      <dsp:nvSpPr>
        <dsp:cNvPr id="0" name=""/>
        <dsp:cNvSpPr/>
      </dsp:nvSpPr>
      <dsp:spPr>
        <a:xfrm>
          <a:off x="615941" y="1711957"/>
          <a:ext cx="1131603" cy="1131603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CEBEB9-7C4B-4030-B938-D904ABB98147}">
      <dsp:nvSpPr>
        <dsp:cNvPr id="0" name=""/>
        <dsp:cNvSpPr/>
      </dsp:nvSpPr>
      <dsp:spPr>
        <a:xfrm>
          <a:off x="1228595" y="3161826"/>
          <a:ext cx="5881792" cy="905282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56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400" b="0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Поддержка развития общественной инфраструктуры муниципального значения – </a:t>
          </a:r>
          <a:r>
            <a:rPr kumimoji="0" lang="ru-RU" sz="1400" b="1" kern="120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138,9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itchFamily="18" charset="0"/>
          </a:endParaRPr>
        </a:p>
      </dsp:txBody>
      <dsp:txXfrm>
        <a:off x="1228595" y="3161826"/>
        <a:ext cx="5881792" cy="905282"/>
      </dsp:txXfrm>
    </dsp:sp>
    <dsp:sp modelId="{1BD776D9-4F93-4769-A8D9-8A522F60362B}">
      <dsp:nvSpPr>
        <dsp:cNvPr id="0" name=""/>
        <dsp:cNvSpPr/>
      </dsp:nvSpPr>
      <dsp:spPr>
        <a:xfrm>
          <a:off x="561986" y="3030057"/>
          <a:ext cx="1131603" cy="1131603"/>
        </a:xfrm>
        <a:prstGeom prst="ellipse">
          <a:avLst/>
        </a:prstGeom>
        <a:solidFill>
          <a:schemeClr val="bg2">
            <a:lumMod val="75000"/>
          </a:schemeClr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4A83D4-523E-44EE-BA9D-002B1D06016D}">
      <dsp:nvSpPr>
        <dsp:cNvPr id="0" name=""/>
        <dsp:cNvSpPr/>
      </dsp:nvSpPr>
      <dsp:spPr>
        <a:xfrm>
          <a:off x="717802" y="4478921"/>
          <a:ext cx="5168122" cy="90528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56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Организация ритуальных услуг – </a:t>
          </a:r>
          <a:r>
            <a:rPr lang="ru-RU" sz="1400" b="1" kern="12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100,0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itchFamily="18" charset="0"/>
          </a:endParaRPr>
        </a:p>
      </dsp:txBody>
      <dsp:txXfrm>
        <a:off x="717802" y="4478921"/>
        <a:ext cx="5168122" cy="905282"/>
      </dsp:txXfrm>
    </dsp:sp>
    <dsp:sp modelId="{922B23CE-F6E3-44DF-A87D-E4709672551B}">
      <dsp:nvSpPr>
        <dsp:cNvPr id="0" name=""/>
        <dsp:cNvSpPr/>
      </dsp:nvSpPr>
      <dsp:spPr>
        <a:xfrm>
          <a:off x="153898" y="4413723"/>
          <a:ext cx="1131603" cy="1131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0.02869</cdr:x>
      <cdr:y>0.30201</cdr:y>
    </cdr:from>
    <cdr:to>
      <cdr:x>0.32012</cdr:x>
      <cdr:y>0.83958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2348" y="1204035"/>
          <a:ext cx="2664836" cy="21431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bg1">
              <a:lumMod val="9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0.02343</cdr:x>
      <cdr:y>0.30245</cdr:y>
    </cdr:from>
    <cdr:to>
      <cdr:x>0.31881</cdr:x>
      <cdr:y>0.72824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244" y="1205760"/>
          <a:ext cx="2700955" cy="1697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i="1" dirty="0" smtClean="0">
              <a:latin typeface="Palatino Linotype" panose="02040502050505030304" pitchFamily="18" charset="0"/>
            </a:rPr>
            <a:t>Дотации</a:t>
          </a:r>
          <a:r>
            <a:rPr lang="ru-RU" sz="1200" i="1" dirty="0" smtClean="0">
              <a:latin typeface="Palatino Linotype" panose="02040502050505030304" pitchFamily="18" charset="0"/>
            </a:rPr>
            <a:t> – </a:t>
          </a:r>
          <a:r>
            <a:rPr lang="ru-RU" sz="1200" dirty="0" smtClean="0">
              <a:latin typeface="Palatino Linotype" panose="02040502050505030304" pitchFamily="18" charset="0"/>
            </a:rPr>
            <a:t>средства, предоставляемые бюджету другого уровня бюджетной системы на безвозмездной и безвозвратной основе без установления направлений и (или) условий их использования.</a:t>
          </a:r>
          <a:endParaRPr lang="ru-RU" sz="1200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0.70186</cdr:x>
      <cdr:y>0.15147</cdr:y>
    </cdr:from>
    <cdr:to>
      <cdr:x>0.90666</cdr:x>
      <cdr:y>0.96208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417800" y="603867"/>
          <a:ext cx="1872716" cy="3231654"/>
        </a:xfrm>
        <a:prstGeom xmlns:a="http://schemas.openxmlformats.org/drawingml/2006/main" prst="rect">
          <a:avLst/>
        </a:prstGeom>
        <a:solidFill xmlns:a="http://schemas.openxmlformats.org/drawingml/2006/main">
          <a:srgbClr val="FFD44B"/>
        </a:solidFill>
        <a:ln xmlns:a="http://schemas.openxmlformats.org/drawingml/2006/main" w="19050">
          <a:solidFill>
            <a:schemeClr val="bg1">
              <a:lumMod val="65000"/>
              <a:lumOff val="35000"/>
            </a:schemeClr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Субсидии</a:t>
          </a:r>
          <a:r>
            <a:rPr lang="ru-RU" sz="1200" b="0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- средства, </a:t>
          </a:r>
          <a:r>
            <a:rPr lang="ru-RU" sz="1200" kern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предоставляемые</a:t>
          </a:r>
          <a:r>
            <a:rPr lang="ru-RU" sz="1200" b="0" kern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</a:t>
          </a:r>
          <a:r>
            <a:rPr lang="ru-RU" sz="1200" b="0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бюджету другого уровня бюджетной системы </a:t>
          </a:r>
          <a:r>
            <a:rPr lang="ru-RU" sz="1200" b="0" kern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в целях </a:t>
          </a:r>
          <a:r>
            <a:rPr lang="ru-RU" sz="1200" b="0" kern="0" dirty="0" err="1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софинансирования</a:t>
          </a:r>
          <a:r>
            <a:rPr lang="ru-RU" sz="1200" b="0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расходных обязательств муниципальных образований. </a:t>
          </a:r>
        </a:p>
        <a:p xmlns:a="http://schemas.openxmlformats.org/drawingml/2006/main">
          <a:pPr algn="ctr">
            <a:defRPr/>
          </a:pPr>
          <a:endParaRPr lang="ru-RU" sz="1200" b="0" i="1" kern="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1200" b="1" i="1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Аналогия в семейном бюджете: Вы «добавляете» деньги для того, чтобы ваш ребенок купил себе </a:t>
          </a:r>
          <a:r>
            <a:rPr lang="ru-RU" sz="1200" b="1" i="1" kern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книгу.</a:t>
          </a:r>
          <a:endParaRPr lang="ru-RU" sz="1200" b="1" i="1" kern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0.10744</cdr:x>
      <cdr:y>0.5</cdr:y>
    </cdr:from>
    <cdr:to>
      <cdr:x>0.22314</cdr:x>
      <cdr:y>0.575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6104" y="144016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0.6817</cdr:x>
      <cdr:y>0.8125</cdr:y>
    </cdr:from>
    <cdr:to>
      <cdr:x>1</cdr:x>
      <cdr:y>0.96106</cdr:y>
    </cdr:to>
    <cdr:sp macro="" textlink="">
      <cdr:nvSpPr>
        <cdr:cNvPr id="5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9450" y="1683258"/>
          <a:ext cx="2805938" cy="3077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115,2% </a:t>
          </a:r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от  уровня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2021 года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0.20224</cdr:x>
      <cdr:y>0.45949</cdr:y>
    </cdr:from>
    <cdr:to>
      <cdr:x>0.39527</cdr:x>
      <cdr:y>0.63649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0726" y="1271770"/>
          <a:ext cx="936104" cy="489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Palatino Linotype" panose="02040502050505030304" pitchFamily="18" charset="0"/>
            </a:rPr>
            <a:t>2022 год</a:t>
          </a:r>
          <a:endParaRPr lang="ru-RU" sz="1400" b="1" dirty="0">
            <a:latin typeface="Palatino Linotype" panose="0204050205050503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0.2754</cdr:x>
      <cdr:y>0.63049</cdr:y>
    </cdr:from>
    <cdr:to>
      <cdr:x>0.62834</cdr:x>
      <cdr:y>0.71691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3392" y="3648321"/>
          <a:ext cx="1285879" cy="50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344 954,4 тыс. руб.</a:t>
          </a:r>
          <a:endParaRPr lang="ru-RU" sz="1800" b="1" dirty="0">
            <a:latin typeface="Palatino Linotype" pitchFamily="18" charset="0"/>
          </a:endParaRPr>
        </a:p>
      </cdr:txBody>
    </cdr:sp>
  </cdr:relSizeAnchor>
  <cdr:relSizeAnchor xmlns:cdr="http://schemas.openxmlformats.org/drawingml/2006/chartDrawing">
    <cdr:from>
      <cdr:x>0.20984</cdr:x>
      <cdr:y>0.5</cdr:y>
    </cdr:from>
    <cdr:to>
      <cdr:x>0.36795</cdr:x>
      <cdr:y>0.52601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4514" y="2893239"/>
          <a:ext cx="576064" cy="150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0.20984</cdr:x>
      <cdr:y>0.5</cdr:y>
    </cdr:from>
    <cdr:to>
      <cdr:x>0.38772</cdr:x>
      <cdr:y>0.52601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4514" y="2893239"/>
          <a:ext cx="648072" cy="150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0.25879</cdr:x>
      <cdr:y>0.44855</cdr:y>
    </cdr:from>
    <cdr:to>
      <cdr:x>0.4563</cdr:x>
      <cdr:y>0.50658</cdr:y>
    </cdr:to>
    <cdr:sp macro="" textlink="">
      <cdr:nvSpPr>
        <cdr:cNvPr id="6" name="TextBox 5"/>
        <cdr:cNvSpPr txBox="1"/>
      </cdr:nvSpPr>
      <cdr:spPr>
        <a:xfrm xmlns:a="http://schemas.openxmlformats.org/drawingml/2006/main" rot="10383514" flipV="1">
          <a:off x="942875" y="2595545"/>
          <a:ext cx="719583" cy="33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Palatino Linotype" panose="02040502050505030304" pitchFamily="18" charset="0"/>
            </a:rPr>
            <a:t>32 184,2</a:t>
          </a:r>
          <a:endParaRPr lang="ru-RU" sz="1200" b="1" dirty="0">
            <a:latin typeface="Palatino Linotype" panose="0204050205050503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0.37879</cdr:x>
      <cdr:y>0.375</cdr:y>
    </cdr:from>
    <cdr:to>
      <cdr:x>0.72727</cdr:x>
      <cdr:y>0.52083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51" y="1285884"/>
          <a:ext cx="164307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341 398,0</a:t>
          </a:r>
        </a:p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 тыс. руб.</a:t>
          </a:r>
          <a:endParaRPr lang="ru-RU" sz="1800" b="1" dirty="0">
            <a:latin typeface="Palatino Linotype" pitchFamily="18" charset="0"/>
          </a:endParaRPr>
        </a:p>
      </cdr:txBody>
    </cdr:sp>
  </cdr:relSizeAnchor>
  <cdr:relSizeAnchor xmlns:cdr="http://schemas.openxmlformats.org/drawingml/2006/chartDrawing">
    <cdr:from>
      <cdr:x>0.2912</cdr:x>
      <cdr:y>0.64476</cdr:y>
    </cdr:from>
    <cdr:to>
      <cdr:x>0.57908</cdr:x>
      <cdr:y>0.8871</cdr:y>
    </cdr:to>
    <cdr:sp macro="" textlink="">
      <cdr:nvSpPr>
        <cdr:cNvPr id="3" name="TextBox 14"/>
        <cdr:cNvSpPr txBox="1"/>
      </cdr:nvSpPr>
      <cdr:spPr>
        <a:xfrm xmlns:a="http://schemas.openxmlformats.org/drawingml/2006/main">
          <a:off x="1372991" y="2210898"/>
          <a:ext cx="1357322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200" b="1" dirty="0" smtClean="0">
              <a:latin typeface="Palatino Linotype" pitchFamily="18" charset="0"/>
            </a:rPr>
            <a:t>279 769,9</a:t>
          </a:r>
        </a:p>
        <a:p xmlns:a="http://schemas.openxmlformats.org/drawingml/2006/main">
          <a:r>
            <a:rPr lang="ru-RU" sz="1200" b="1" dirty="0" smtClean="0">
              <a:latin typeface="Palatino Linotype" pitchFamily="18" charset="0"/>
            </a:rPr>
            <a:t>(в т.ч. </a:t>
          </a:r>
        </a:p>
        <a:p xmlns:a="http://schemas.openxmlformats.org/drawingml/2006/main">
          <a:r>
            <a:rPr lang="ru-RU" sz="1200" b="1" dirty="0" smtClean="0">
              <a:latin typeface="Palatino Linotype" pitchFamily="18" charset="0"/>
            </a:rPr>
            <a:t>     дотация </a:t>
          </a:r>
        </a:p>
        <a:p xmlns:a="http://schemas.openxmlformats.org/drawingml/2006/main">
          <a:r>
            <a:rPr lang="ru-RU" sz="1200" b="1" dirty="0" smtClean="0">
              <a:latin typeface="Palatino Linotype" pitchFamily="18" charset="0"/>
            </a:rPr>
            <a:t>              36 920,9)</a:t>
          </a:r>
          <a:endParaRPr lang="ru-RU" sz="1200" b="1" dirty="0">
            <a:latin typeface="Palatino Linotype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0.63115</cdr:x>
      <cdr:y>0.25288</cdr:y>
    </cdr:from>
    <cdr:to>
      <cdr:x>0.83607</cdr:x>
      <cdr:y>0.36495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44616" y="1462399"/>
          <a:ext cx="18002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0.59836</cdr:x>
      <cdr:y>0.08312</cdr:y>
    </cdr:from>
    <cdr:to>
      <cdr:x>0.88525</cdr:x>
      <cdr:y>0.23632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56584" y="496098"/>
          <a:ext cx="25202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0.63519</cdr:x>
      <cdr:y>0.43402</cdr:y>
    </cdr:from>
    <cdr:to>
      <cdr:x>0.82944</cdr:x>
      <cdr:y>0.58722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2" y="2590522"/>
          <a:ext cx="17064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0.55759</cdr:x>
      <cdr:y>0.31592</cdr:y>
    </cdr:from>
    <cdr:to>
      <cdr:x>1</cdr:x>
      <cdr:y>0.52101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757603" y="1885656"/>
          <a:ext cx="3774837" cy="1224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 smtClean="0">
              <a:latin typeface="Palatino Linotype" panose="02040502050505030304" pitchFamily="18" charset="0"/>
            </a:rPr>
            <a:t>В рамках реализации федеральных проектов и мероприятий, направленных на достижение целей проектов предусмотрены бюджетные ассигнования в сумме</a:t>
          </a:r>
        </a:p>
        <a:p xmlns:a="http://schemas.openxmlformats.org/drawingml/2006/main">
          <a:pPr algn="ctr"/>
          <a:r>
            <a:rPr lang="ru-RU" sz="1300" b="1" dirty="0" smtClean="0">
              <a:latin typeface="Palatino Linotype" panose="02040502050505030304" pitchFamily="18" charset="0"/>
            </a:rPr>
            <a:t> 33 079,3 тыс. руб. (11,4%).</a:t>
          </a:r>
          <a:endParaRPr lang="ru-RU" sz="1300" b="1" dirty="0">
            <a:latin typeface="Palatino Linotype" panose="02040502050505030304" pitchFamily="18" charset="0"/>
          </a:endParaRPr>
        </a:p>
      </cdr:txBody>
    </cdr:sp>
  </cdr:relSizeAnchor>
  <cdr:relSizeAnchor xmlns:cdr="http://schemas.openxmlformats.org/drawingml/2006/chartDrawing">
    <cdr:from>
      <cdr:x>0.55738</cdr:x>
      <cdr:y>0.56569</cdr:y>
    </cdr:from>
    <cdr:to>
      <cdr:x>1</cdr:x>
      <cdr:y>0.73459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755811" y="3376418"/>
          <a:ext cx="3776629" cy="1008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 smtClean="0">
              <a:latin typeface="Palatino Linotype" panose="02040502050505030304" pitchFamily="18" charset="0"/>
            </a:rPr>
            <a:t>В рамках комплексов процессных мероприятий предусмотрены бюджетные ассигнования в сумме </a:t>
          </a:r>
        </a:p>
        <a:p xmlns:a="http://schemas.openxmlformats.org/drawingml/2006/main">
          <a:pPr algn="ctr"/>
          <a:r>
            <a:rPr lang="ru-RU" sz="1300" b="1" dirty="0" smtClean="0">
              <a:latin typeface="Palatino Linotype" panose="02040502050505030304" pitchFamily="18" charset="0"/>
            </a:rPr>
            <a:t>256 834,1 тыс. руб. (88,6%).</a:t>
          </a:r>
          <a:endParaRPr lang="ru-RU" sz="1300" b="1" dirty="0">
            <a:latin typeface="Palatino Linotype" panose="0204050205050503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0.0193</cdr:x>
      <cdr:y>0.81236</cdr:y>
    </cdr:from>
    <cdr:to>
      <cdr:x>0.46368</cdr:x>
      <cdr:y>0.9137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4273" y="5181270"/>
          <a:ext cx="4011771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CC29"/>
        </a:solidFill>
        <a:ln xmlns:a="http://schemas.openxmlformats.org/drawingml/2006/main">
          <a:solidFill>
            <a:schemeClr val="accent1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ysClr val="windowText" lastClr="000000"/>
              </a:solidFill>
              <a:effectLst/>
              <a:latin typeface="Palatino Linotype" pitchFamily="18" charset="0"/>
              <a:cs typeface="Times New Roman" pitchFamily="18" charset="0"/>
            </a:rPr>
            <a:t>139 884,0 тыс. руб.</a:t>
          </a:r>
        </a:p>
        <a:p xmlns:a="http://schemas.openxmlformats.org/drawingml/2006/main">
          <a:pPr algn="ctr"/>
          <a:r>
            <a:rPr lang="ru-RU" sz="1500" b="1" dirty="0" smtClean="0">
              <a:latin typeface="Palatino Linotype" pitchFamily="18" charset="0"/>
              <a:cs typeface="Times New Roman" pitchFamily="18" charset="0"/>
            </a:rPr>
            <a:t>(за счет собственных средств бюджета)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0.11344</cdr:x>
      <cdr:y>0.25882</cdr:y>
    </cdr:from>
    <cdr:to>
      <cdr:x>0.37273</cdr:x>
      <cdr:y>0.61989</cdr:y>
    </cdr:to>
    <cdr:pic>
      <cdr:nvPicPr>
        <cdr:cNvPr id="6" name="Рисунок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08112" y="1584176"/>
          <a:ext cx="2304240" cy="2209971"/>
        </a:xfrm>
        <a:prstGeom xmlns:a="http://schemas.openxmlformats.org/drawingml/2006/main" prst="ellipse">
          <a:avLst/>
        </a:prstGeom>
        <a:ln xmlns:a="http://schemas.openxmlformats.org/drawingml/2006/main" w="12700" cap="rnd">
          <a:solidFill>
            <a:schemeClr val="accent1">
              <a:lumMod val="75000"/>
            </a:schemeClr>
          </a:solidFill>
        </a:ln>
        <a:effectLst xmlns:a="http://schemas.openxmlformats.org/drawingml/2006/main">
          <a:outerShdw blurRad="381000" dist="292100" dir="5400000" sx="-80000" sy="-18000" rotWithShape="0">
            <a:srgbClr val="000000">
              <a:alpha val="22000"/>
            </a:srgbClr>
          </a:outerShdw>
        </a:effectLst>
        <a:scene3d xmlns:a="http://schemas.openxmlformats.org/drawingml/2006/main">
          <a:camera prst="orthographicFront"/>
          <a:lightRig rig="contrasting" dir="t">
            <a:rot lat="0" lon="0" rev="3000000"/>
          </a:lightRig>
        </a:scene3d>
        <a:sp3d xmlns:a="http://schemas.openxmlformats.org/drawingml/2006/main" contourW="7620">
          <a:bevelT w="95250" h="31750"/>
          <a:contourClr>
            <a:srgbClr val="333333"/>
          </a:contourClr>
        </a:sp3d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0.16082</cdr:x>
      <cdr:y>0.37741</cdr:y>
    </cdr:from>
    <cdr:to>
      <cdr:x>0.38596</cdr:x>
      <cdr:y>0.57445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720080" y="1002172"/>
          <a:ext cx="100811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Palatino Linotype" panose="02040502050505030304" pitchFamily="18" charset="0"/>
            </a:rPr>
            <a:t>7 200,6 тыс. руб.</a:t>
          </a:r>
          <a:endParaRPr lang="ru-RU" sz="1400" b="1" dirty="0">
            <a:latin typeface="Palatino Linotype" panose="0204050205050503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5E17-0574-48C5-AD2D-3447506EF15A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0F335-3F02-4203-8BC5-6ACE0D62C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97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374262-45A0-42F5-A65F-5FDCB99907FB}" type="datetimeFigureOut">
              <a:rPr lang="ru-RU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25485-AD24-4D49-AB42-AE83E1E29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3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3B56BC22-9A69-45C4-B33B-AE316EEA465F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84279EB0-1056-4EF2-9D13-F2CE29D057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328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FBB0A-FF1D-4636-A835-80CE771D2AAD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C351D-B69F-473E-A257-EDFFE7E089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5075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15F51-717E-40E8-99E3-26957E1DF38E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E6D6B-DD0A-4E21-A767-362BBE7D67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5066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5BD71-9E0D-46C7-956D-F3C68EB6FAB4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B6C4-FA73-4F77-8B44-C0AC847C60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0100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96EE4-17A6-46E1-B01E-11A69F380A5B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FE473-EE3A-4380-9F3B-10FA718D8F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8331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BCDD9-7201-4ABE-8147-6444E62D35CB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479A4-3478-4D72-BF18-FA686DE336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357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EA36D-7DCA-494C-8276-F88CD1806875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7178-31F3-47F1-A9CB-54715A2FB0C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2763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30196-3E42-4A5F-8A1E-7699A3E96360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5A9D-F6CD-4419-8444-A45F0AE654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149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49FD6-DF65-49CD-BEB1-FD33682E041C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86439-88AC-419E-831D-B56719C6DA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3359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2330B-CB20-4E9F-AA08-34E5F8FD8979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EC9ED-63AC-48CD-B6C6-D89DEDB1C8C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938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939D9-6671-43CB-AEAA-E104C1BBFE2A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EBDB0-4880-42EA-A188-E80D0A3B64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10953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23.11.2021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22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8" r:id="rId1"/>
    <p:sldLayoutId id="2147485599" r:id="rId2"/>
    <p:sldLayoutId id="2147485600" r:id="rId3"/>
    <p:sldLayoutId id="2147485601" r:id="rId4"/>
    <p:sldLayoutId id="2147485602" r:id="rId5"/>
    <p:sldLayoutId id="2147485603" r:id="rId6"/>
    <p:sldLayoutId id="2147485604" r:id="rId7"/>
    <p:sldLayoutId id="2147485605" r:id="rId8"/>
    <p:sldLayoutId id="2147485606" r:id="rId9"/>
    <p:sldLayoutId id="2147485607" r:id="rId10"/>
    <p:sldLayoutId id="2147485608" r:id="rId11"/>
  </p:sldLayoutIdLst>
  <p:transition spd="slow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10" Type="http://schemas.openxmlformats.org/officeDocument/2006/relationships/chart" Target="../charts/chart23.xml"/><Relationship Id="rId4" Type="http://schemas.openxmlformats.org/officeDocument/2006/relationships/chart" Target="../charts/chart17.xml"/><Relationship Id="rId9" Type="http://schemas.openxmlformats.org/officeDocument/2006/relationships/chart" Target="../charts/char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0622" cy="6858000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2118" y="116632"/>
            <a:ext cx="9108504" cy="32316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bg2"/>
            </a:extrusionClr>
          </a:sp3d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Лужского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городского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поселения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Лужского муниципального района Ленинградской области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 на 2022 год и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на плановый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период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 2023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и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2024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-21888"/>
            <a:ext cx="8072462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Расходы бюджета Лужского городского поселения</a:t>
            </a:r>
            <a:br>
              <a:rPr lang="ru-RU" sz="21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по видам расходов</a:t>
            </a:r>
            <a:br>
              <a:rPr lang="ru-RU" sz="21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(за счет собственных средств бюджета)</a:t>
            </a:r>
            <a:endParaRPr lang="ru-RU" sz="21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363920"/>
              </p:ext>
            </p:extLst>
          </p:nvPr>
        </p:nvGraphicFramePr>
        <p:xfrm>
          <a:off x="76255" y="1049682"/>
          <a:ext cx="8278975" cy="5384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2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9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год*</a:t>
                      </a:r>
                      <a:endParaRPr lang="ru-RU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 год</a:t>
                      </a:r>
                      <a:endParaRPr lang="ru-RU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69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Уд. вес,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7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279 769,9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anose="02040502050505030304" pitchFamily="18" charset="0"/>
                        </a:rPr>
                        <a:t>312 770,2</a:t>
                      </a:r>
                      <a:endParaRPr lang="ru-RU" sz="1400" b="1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anose="02040502050505030304" pitchFamily="18" charset="0"/>
                        </a:rPr>
                        <a:t>100,0</a:t>
                      </a:r>
                      <a:endParaRPr lang="ru-RU" sz="1400" b="1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111,8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87 942,2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31,43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82 895,3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26,50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94,3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8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муниципальных нужд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165 677,9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59,22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191 739,3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61,30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115,7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24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2 833,0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1,01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2 924,3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0,94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95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муниципальной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11 816,2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4,22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22 073,1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7,06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186,8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509,8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0,18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509,8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0,16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18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0,01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11,3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0,01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80,7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361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10 976,8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3,93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12 617,1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4,03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114,9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974126" y="6537720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16416" y="562598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8604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Структура расходов бюджета по разделам</a:t>
            </a:r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классификации</a:t>
            </a:r>
            <a:endParaRPr lang="en-US" sz="2200" b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        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 расходов</a:t>
            </a:r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(за счет собственных средств)</a:t>
            </a:r>
            <a:endParaRPr lang="ru-RU" sz="2200" b="1" dirty="0">
              <a:latin typeface="Palatino Linotype" pitchFamily="18" charset="0"/>
            </a:endParaRPr>
          </a:p>
        </p:txBody>
      </p:sp>
      <p:graphicFrame>
        <p:nvGraphicFramePr>
          <p:cNvPr id="5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899331"/>
              </p:ext>
            </p:extLst>
          </p:nvPr>
        </p:nvGraphicFramePr>
        <p:xfrm>
          <a:off x="35686" y="803786"/>
          <a:ext cx="2881892" cy="248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864406"/>
              </p:ext>
            </p:extLst>
          </p:nvPr>
        </p:nvGraphicFramePr>
        <p:xfrm>
          <a:off x="3039251" y="1031071"/>
          <a:ext cx="2854061" cy="2158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098387"/>
              </p:ext>
            </p:extLst>
          </p:nvPr>
        </p:nvGraphicFramePr>
        <p:xfrm>
          <a:off x="5810467" y="1258055"/>
          <a:ext cx="3017934" cy="191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801470"/>
              </p:ext>
            </p:extLst>
          </p:nvPr>
        </p:nvGraphicFramePr>
        <p:xfrm>
          <a:off x="69435" y="2972947"/>
          <a:ext cx="2643207" cy="203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733116"/>
              </p:ext>
            </p:extLst>
          </p:nvPr>
        </p:nvGraphicFramePr>
        <p:xfrm>
          <a:off x="2730485" y="2895653"/>
          <a:ext cx="3429024" cy="195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065118"/>
              </p:ext>
            </p:extLst>
          </p:nvPr>
        </p:nvGraphicFramePr>
        <p:xfrm>
          <a:off x="5681402" y="3497337"/>
          <a:ext cx="2873375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59782"/>
              </p:ext>
            </p:extLst>
          </p:nvPr>
        </p:nvGraphicFramePr>
        <p:xfrm>
          <a:off x="83244" y="4870483"/>
          <a:ext cx="2693988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762827"/>
              </p:ext>
            </p:extLst>
          </p:nvPr>
        </p:nvGraphicFramePr>
        <p:xfrm>
          <a:off x="2581589" y="4606695"/>
          <a:ext cx="3076575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88064"/>
              </p:ext>
            </p:extLst>
          </p:nvPr>
        </p:nvGraphicFramePr>
        <p:xfrm>
          <a:off x="5426975" y="4725473"/>
          <a:ext cx="2933700" cy="191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059384" y="6590055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ЛГП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№ 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16416" y="311343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775" y="15953"/>
            <a:ext cx="7992888" cy="8640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Структура муниципальных программ Лужского городского поселения с 2022 года</a:t>
            </a:r>
            <a:endParaRPr lang="ru-RU" sz="2400" dirty="0" smtClean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73863" y="867546"/>
            <a:ext cx="8775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Palatino Linotype" panose="02040502050505030304" pitchFamily="18" charset="0"/>
              </a:rPr>
              <a:t>Приказ Минфина России от 06.06.2019 </a:t>
            </a:r>
            <a:r>
              <a:rPr lang="ru-RU" dirty="0" smtClean="0">
                <a:latin typeface="Palatino Linotype" panose="02040502050505030304" pitchFamily="18" charset="0"/>
              </a:rPr>
              <a:t>№ 85н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«О </a:t>
            </a:r>
            <a:r>
              <a:rPr lang="ru-RU" dirty="0">
                <a:latin typeface="Palatino Linotype" panose="02040502050505030304" pitchFamily="18" charset="0"/>
              </a:rPr>
              <a:t>Порядке формирования и применения кодов бюджетной классификации Российской Федерации, их структуре и принципах </a:t>
            </a:r>
            <a:r>
              <a:rPr lang="ru-RU" dirty="0" smtClean="0">
                <a:latin typeface="Palatino Linotype" panose="02040502050505030304" pitchFamily="18" charset="0"/>
              </a:rPr>
              <a:t>назначения»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(с учетом изменений)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76" y="2132856"/>
            <a:ext cx="4038011" cy="3960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8969" y="1993990"/>
            <a:ext cx="1080120" cy="792088"/>
          </a:xfrm>
          <a:prstGeom prst="right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723" y="22053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БЫЛО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2811" y="2566036"/>
            <a:ext cx="3969851" cy="3874972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373955" y="2442049"/>
            <a:ext cx="1200984" cy="901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396219" y="271459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СТАЛО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7982" y="26825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Palatino Linotype" panose="02040502050505030304" pitchFamily="18" charset="0"/>
              </a:rPr>
              <a:t>2021 год</a:t>
            </a:r>
            <a:endParaRPr lang="ru-RU" sz="2000" b="1" dirty="0">
              <a:latin typeface="Palatino Linotype" panose="020405020505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7556" y="304899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Palatino Linotype" panose="02040502050505030304" pitchFamily="18" charset="0"/>
              </a:rPr>
              <a:t>2022 год</a:t>
            </a:r>
            <a:endParaRPr lang="ru-RU" sz="2000" b="1" dirty="0">
              <a:latin typeface="Palatino Linotype" panose="020405020505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32" y="3245792"/>
            <a:ext cx="346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Муниципальная программа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3904504"/>
            <a:ext cx="1744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подпрограмма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9673" y="3891964"/>
            <a:ext cx="1744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подпрограмма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99775" y="4227253"/>
            <a:ext cx="288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-180000" flipH="1">
            <a:off x="1082184" y="4239594"/>
            <a:ext cx="34517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34758" y="4227254"/>
            <a:ext cx="228930" cy="43359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098358" y="3638833"/>
            <a:ext cx="288031" cy="3660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834613" y="3609020"/>
            <a:ext cx="255128" cy="39586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714679" y="4189945"/>
            <a:ext cx="2304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-180000" flipH="1">
            <a:off x="3242663" y="4194669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478595" y="4189945"/>
            <a:ext cx="288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8778" y="4629869"/>
            <a:ext cx="23668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Palatino Linotype" panose="02040502050505030304" pitchFamily="18" charset="0"/>
              </a:rPr>
              <a:t>основное мероприятие</a:t>
            </a:r>
            <a:endParaRPr lang="ru-RU" sz="1300" dirty="0">
              <a:latin typeface="Palatino Linotype" panose="0204050205050503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70464" y="4634584"/>
            <a:ext cx="2010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Palatino Linotype" panose="02040502050505030304" pitchFamily="18" charset="0"/>
              </a:rPr>
              <a:t>основное мероприятие</a:t>
            </a:r>
            <a:endParaRPr lang="ru-RU" sz="1300" dirty="0">
              <a:latin typeface="Palatino Linotype" panose="02040502050505030304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-300000" flipH="1">
            <a:off x="384260" y="4902864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-300000" flipH="1">
            <a:off x="723660" y="4884958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-300000" flipH="1">
            <a:off x="1253653" y="4884959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-300000" flipH="1">
            <a:off x="1577654" y="4884957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-300000" flipH="1">
            <a:off x="2470397" y="4902865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-300000" flipH="1">
            <a:off x="2794175" y="4920673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-300000" flipH="1">
            <a:off x="3394605" y="4902866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-300000" flipH="1">
            <a:off x="3703253" y="4910337"/>
            <a:ext cx="36000" cy="4320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963" y="5330345"/>
            <a:ext cx="21932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Palatino Linotype" panose="02040502050505030304" pitchFamily="18" charset="0"/>
              </a:rPr>
              <a:t>н</a:t>
            </a:r>
            <a:r>
              <a:rPr lang="ru-RU" sz="13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300" dirty="0">
              <a:latin typeface="Palatino Linotype" panose="0204050205050503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72801" y="5330345"/>
            <a:ext cx="21932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Palatino Linotype" panose="02040502050505030304" pitchFamily="18" charset="0"/>
              </a:rPr>
              <a:t>н</a:t>
            </a:r>
            <a:r>
              <a:rPr lang="ru-RU" sz="13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300" dirty="0">
              <a:latin typeface="Palatino Linotype" panose="0204050205050503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13065" y="3533306"/>
            <a:ext cx="364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Муниципальная программа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998875" y="4189945"/>
            <a:ext cx="761257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5003573" y="5208391"/>
            <a:ext cx="749299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009356" y="4201952"/>
            <a:ext cx="3915" cy="102567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5013102" y="3830725"/>
            <a:ext cx="339" cy="36587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752872" y="3986840"/>
            <a:ext cx="2144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Palatino Linotype" panose="02040502050505030304" pitchFamily="18" charset="0"/>
              </a:rPr>
              <a:t>п</a:t>
            </a:r>
            <a:r>
              <a:rPr lang="ru-RU" sz="1600" b="1" dirty="0" smtClean="0">
                <a:latin typeface="Palatino Linotype" panose="02040502050505030304" pitchFamily="18" charset="0"/>
              </a:rPr>
              <a:t>роектная часть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28459" y="5036802"/>
            <a:ext cx="2144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Palatino Linotype" panose="02040502050505030304" pitchFamily="18" charset="0"/>
              </a:rPr>
              <a:t>п</a:t>
            </a:r>
            <a:r>
              <a:rPr lang="ru-RU" sz="1600" b="1" dirty="0" smtClean="0">
                <a:latin typeface="Palatino Linotype" panose="02040502050505030304" pitchFamily="18" charset="0"/>
              </a:rPr>
              <a:t>роцессная часть</a:t>
            </a:r>
            <a:endParaRPr lang="ru-RU" sz="1600" b="1" dirty="0">
              <a:latin typeface="Palatino Linotype" panose="02040502050505030304" pitchFamily="18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180000">
            <a:off x="5822951" y="4273383"/>
            <a:ext cx="11869" cy="2377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5811805" y="4524063"/>
            <a:ext cx="495429" cy="485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5828545" y="4520509"/>
            <a:ext cx="340" cy="31963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5828545" y="4818709"/>
            <a:ext cx="495041" cy="949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248174" y="4350250"/>
            <a:ext cx="219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н</a:t>
            </a:r>
            <a:r>
              <a:rPr lang="ru-RU" sz="14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257076" y="4663948"/>
            <a:ext cx="219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н</a:t>
            </a:r>
            <a:r>
              <a:rPr lang="ru-RU" sz="14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5836389" y="5539822"/>
            <a:ext cx="495429" cy="485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5852844" y="5555255"/>
            <a:ext cx="340" cy="31963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5839378" y="5851139"/>
            <a:ext cx="495041" cy="949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80000">
            <a:off x="5847250" y="5291314"/>
            <a:ext cx="11869" cy="23778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239985" y="5366396"/>
            <a:ext cx="219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н</a:t>
            </a:r>
            <a:r>
              <a:rPr lang="ru-RU" sz="14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48173" y="5684750"/>
            <a:ext cx="219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н</a:t>
            </a:r>
            <a:r>
              <a:rPr lang="ru-RU" sz="1400" dirty="0" smtClean="0">
                <a:latin typeface="Palatino Linotype" panose="02040502050505030304" pitchFamily="18" charset="0"/>
              </a:rPr>
              <a:t>аправление расходов</a:t>
            </a:r>
            <a:endParaRPr lang="ru-RU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14551"/>
      </p:ext>
    </p:extLst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85107"/>
            <a:ext cx="8604448" cy="67826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Структура муниципальных программ </a:t>
            </a:r>
            <a:br>
              <a:rPr lang="ru-RU" sz="22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Лужского</a:t>
            </a:r>
            <a:r>
              <a:rPr lang="ru-RU" sz="22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 городского поселения с 2022 года</a:t>
            </a:r>
            <a:endParaRPr lang="ru-RU" sz="2200" dirty="0" smtClean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246023"/>
              </p:ext>
            </p:extLst>
          </p:nvPr>
        </p:nvGraphicFramePr>
        <p:xfrm>
          <a:off x="0" y="700654"/>
          <a:ext cx="8532440" cy="596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4545" y="208211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1" y="908720"/>
            <a:ext cx="3814553" cy="1169551"/>
          </a:xfrm>
          <a:prstGeom prst="rect">
            <a:avLst/>
          </a:prstGeom>
          <a:solidFill>
            <a:srgbClr val="FFCC29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Всего </a:t>
            </a:r>
            <a:r>
              <a:rPr lang="ru-RU" sz="1400" b="1" dirty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н</a:t>
            </a:r>
            <a:r>
              <a:rPr lang="ru-RU" sz="14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а реализацию муниципальных программ за счет собственных средств бюджета предусмотрено </a:t>
            </a:r>
          </a:p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effectLst/>
                <a:latin typeface="Palatino Linotype" pitchFamily="18" charset="0"/>
                <a:cs typeface="Times New Roman" pitchFamily="18" charset="0"/>
              </a:rPr>
              <a:t>289 913,4 тыс. руб.</a:t>
            </a:r>
          </a:p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effectLst/>
                <a:latin typeface="Palatino Linotype" pitchFamily="18" charset="0"/>
                <a:cs typeface="Times New Roman" pitchFamily="18" charset="0"/>
              </a:rPr>
              <a:t> (92,7%)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089249478"/>
      </p:ext>
    </p:extLst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496944" cy="79181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Структура расходной части бюджета в разрезе программных и непрограммных расходов </a:t>
            </a:r>
            <a:endParaRPr lang="ru-RU" sz="2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949776"/>
              </p:ext>
            </p:extLst>
          </p:nvPr>
        </p:nvGraphicFramePr>
        <p:xfrm>
          <a:off x="7751" y="548680"/>
          <a:ext cx="910850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19872" y="6165304"/>
            <a:ext cx="4896544" cy="646331"/>
          </a:xfrm>
          <a:prstGeom prst="rect">
            <a:avLst/>
          </a:prstGeom>
          <a:solidFill>
            <a:srgbClr val="FFCC29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</a:rPr>
              <a:t>312 770,2 </a:t>
            </a:r>
            <a:r>
              <a:rPr lang="ru-RU" sz="1800" b="1" dirty="0">
                <a:solidFill>
                  <a:schemeClr val="tx1"/>
                </a:solidFill>
                <a:latin typeface="Palatino Linotype" pitchFamily="18" charset="0"/>
              </a:rPr>
              <a:t>тыс. руб</a:t>
            </a:r>
            <a:r>
              <a:rPr lang="ru-RU" sz="1800" b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 algn="ctr"/>
            <a:r>
              <a:rPr lang="ru-RU" sz="1800" b="1" dirty="0" smtClean="0">
                <a:latin typeface="Palatino Linotype" pitchFamily="18" charset="0"/>
              </a:rPr>
              <a:t>(за счет собственных средств бюджета)</a:t>
            </a:r>
            <a:endParaRPr lang="ru-RU" sz="1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71800" y="262630"/>
            <a:ext cx="5616624" cy="13203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Стратегическая приоритизация расходов и развитие принципов проектного управления</a:t>
            </a:r>
            <a:endParaRPr lang="ru-RU" sz="2400" dirty="0" smtClean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47975"/>
            <a:ext cx="2376264" cy="15121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2472" y="2511034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                       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В рамках федерального проекта предусмотрены средства 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местного бюджета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в размере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12 080,0 тыс. руб.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58" y="1694409"/>
            <a:ext cx="4876800" cy="10096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247222"/>
            <a:ext cx="4742656" cy="1009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1880" y="5081501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                       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 В рамках федерального проекта предусмотрены средства </a:t>
            </a:r>
          </a:p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местного бюджета в размере</a:t>
            </a:r>
          </a:p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Palatino Linotype" panose="02040502050505030304" pitchFamily="18" charset="0"/>
              </a:rPr>
              <a:t> 7 615,8 тыс. руб.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67"/>
            <a:ext cx="2905944" cy="15595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38936"/>
            <a:ext cx="1584176" cy="13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43751"/>
      </p:ext>
    </p:extLst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71090" cy="58643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«Развитие жилищно-коммунального и дорожного хозяйства» </a:t>
            </a:r>
            <a:endParaRPr lang="ru-RU" sz="1800" b="1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07441"/>
              </p:ext>
            </p:extLst>
          </p:nvPr>
        </p:nvGraphicFramePr>
        <p:xfrm>
          <a:off x="1" y="479978"/>
          <a:ext cx="9027848" cy="6378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163587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Palatino Linotype" pitchFamily="18" charset="0"/>
                <a:cs typeface="Times New Roman" pitchFamily="18" charset="0"/>
              </a:rPr>
              <a:t>Комплекс процессных </a:t>
            </a:r>
            <a:r>
              <a:rPr lang="ru-RU" sz="2000" b="1" dirty="0" smtClean="0">
                <a:latin typeface="Palatino Linotype" pitchFamily="18" charset="0"/>
                <a:cs typeface="Times New Roman" pitchFamily="18" charset="0"/>
              </a:rPr>
              <a:t>мероприятий</a:t>
            </a:r>
          </a:p>
          <a:p>
            <a:pPr algn="ctr"/>
            <a:r>
              <a:rPr lang="ru-RU" sz="2000" b="1" dirty="0" smtClean="0">
                <a:latin typeface="Palatino Linotype" pitchFamily="18" charset="0"/>
                <a:cs typeface="Times New Roman" pitchFamily="18" charset="0"/>
              </a:rPr>
              <a:t>«Благоустройство </a:t>
            </a:r>
            <a:r>
              <a:rPr lang="ru-RU" sz="2000" b="1" dirty="0">
                <a:latin typeface="Palatino Linotype" pitchFamily="18" charset="0"/>
                <a:cs typeface="Times New Roman" pitchFamily="18" charset="0"/>
              </a:rPr>
              <a:t>территории Лужского городского </a:t>
            </a:r>
            <a:r>
              <a:rPr lang="ru-RU" sz="2000" b="1" dirty="0" smtClean="0">
                <a:latin typeface="Palatino Linotype" pitchFamily="18" charset="0"/>
                <a:cs typeface="Times New Roman" pitchFamily="18" charset="0"/>
              </a:rPr>
              <a:t>поселения»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08115474"/>
              </p:ext>
            </p:extLst>
          </p:nvPr>
        </p:nvGraphicFramePr>
        <p:xfrm>
          <a:off x="25607" y="849698"/>
          <a:ext cx="8820472" cy="5884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52420" y="254531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29 229,9 </a:t>
            </a:r>
          </a:p>
          <a:p>
            <a:r>
              <a:rPr lang="ru-RU" sz="12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тыс. руб.</a:t>
            </a:r>
            <a:endParaRPr lang="ru-RU" sz="11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456009" y="354382"/>
            <a:ext cx="4662821" cy="6449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Комплекс процессных 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мероприятий</a:t>
            </a:r>
            <a:b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«Содержание </a:t>
            </a: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и ремонт автомобильных дорог и искусственных 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сооружений»</a:t>
            </a:r>
            <a:b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372" y="145933"/>
            <a:ext cx="3150548" cy="26741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067944" y="6522111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ЛГП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№ 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82384728"/>
              </p:ext>
            </p:extLst>
          </p:nvPr>
        </p:nvGraphicFramePr>
        <p:xfrm>
          <a:off x="71367" y="249228"/>
          <a:ext cx="3199409" cy="223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2432430"/>
            <a:ext cx="2249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Palatino Linotype" panose="02040502050505030304" pitchFamily="18" charset="0"/>
              </a:rPr>
              <a:t>дорожный фонд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4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047094"/>
              </p:ext>
            </p:extLst>
          </p:nvPr>
        </p:nvGraphicFramePr>
        <p:xfrm>
          <a:off x="3611223" y="946704"/>
          <a:ext cx="4477590" cy="265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27984" y="198089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Palatino Linotype" panose="02040502050505030304" pitchFamily="18" charset="0"/>
              </a:rPr>
              <a:t>41 613,7 тыс. руб.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39444" y="3835750"/>
            <a:ext cx="3051319" cy="25006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174780" y="3694967"/>
            <a:ext cx="2989477" cy="23114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На реализацию</a:t>
            </a:r>
            <a:r>
              <a:rPr lang="ru-RU" sz="16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комплекса </a:t>
            </a:r>
            <a:r>
              <a:rPr lang="ru-RU" sz="16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процессных мероприятий </a:t>
            </a:r>
            <a:r>
              <a:rPr lang="ru-RU" sz="16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«Повышение </a:t>
            </a:r>
            <a:r>
              <a:rPr lang="ru-RU" sz="16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безопасности </a:t>
            </a:r>
            <a:endParaRPr lang="ru-RU" sz="16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дорожного движения»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за счет собственных средств бюджета предусмотрены расходы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в сумме </a:t>
            </a:r>
            <a:r>
              <a:rPr lang="ru-RU" sz="16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7 255,4 тыс. руб.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-1" y="3448930"/>
            <a:ext cx="4833315" cy="6449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Мероприятия, направленные на достижение цели федерального проекта "Дорожная сеть"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(софинансирование субсидий из областного бюджета)</a:t>
            </a:r>
            <a:endParaRPr lang="ru-RU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graphicFrame>
        <p:nvGraphicFramePr>
          <p:cNvPr id="21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507314"/>
              </p:ext>
            </p:extLst>
          </p:nvPr>
        </p:nvGraphicFramePr>
        <p:xfrm>
          <a:off x="263334" y="4093893"/>
          <a:ext cx="4477590" cy="265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78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  <a:cs typeface="Times New Roman" pitchFamily="18" charset="0"/>
              </a:rPr>
              <a:t>Муниципальная программа </a:t>
            </a:r>
          </a:p>
          <a:p>
            <a:pPr algn="ctr"/>
            <a:r>
              <a:rPr lang="ru-RU" b="1" dirty="0" smtClean="0">
                <a:latin typeface="Palatino Linotype" pitchFamily="18" charset="0"/>
                <a:cs typeface="Times New Roman" pitchFamily="18" charset="0"/>
              </a:rPr>
              <a:t>«Развитие культуры в Лужском городском поселении»</a:t>
            </a:r>
            <a:endParaRPr lang="ru-RU" b="1" dirty="0"/>
          </a:p>
        </p:txBody>
      </p:sp>
      <p:graphicFrame>
        <p:nvGraphicFramePr>
          <p:cNvPr id="7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014272"/>
              </p:ext>
            </p:extLst>
          </p:nvPr>
        </p:nvGraphicFramePr>
        <p:xfrm>
          <a:off x="4722807" y="4581128"/>
          <a:ext cx="3658822" cy="19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578015"/>
              </p:ext>
            </p:extLst>
          </p:nvPr>
        </p:nvGraphicFramePr>
        <p:xfrm>
          <a:off x="166418" y="617632"/>
          <a:ext cx="8028384" cy="475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076056" y="6497960"/>
            <a:ext cx="2829429" cy="30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101,1%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уровня 2021 года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3528" y="6359458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ЛГП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№ 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2340259" cy="22307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77881" y="5445224"/>
            <a:ext cx="4011771" cy="646331"/>
          </a:xfrm>
          <a:prstGeom prst="rect">
            <a:avLst/>
          </a:prstGeom>
          <a:solidFill>
            <a:srgbClr val="FFCC29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/>
                <a:latin typeface="Palatino Linotype" pitchFamily="18" charset="0"/>
                <a:cs typeface="Times New Roman" pitchFamily="18" charset="0"/>
              </a:rPr>
              <a:t>99 860,0 тыс. руб.</a:t>
            </a:r>
          </a:p>
          <a:p>
            <a:pPr algn="ctr"/>
            <a:r>
              <a:rPr lang="ru-RU" sz="1500" b="1" dirty="0" smtClean="0">
                <a:latin typeface="Palatino Linotype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15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" y="423778"/>
            <a:ext cx="8856984" cy="58466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Основные параметры проекта бюджета</a:t>
            </a:r>
            <a:b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Лужского городского поселения </a:t>
            </a:r>
          </a:p>
        </p:txBody>
      </p:sp>
      <p:graphicFrame>
        <p:nvGraphicFramePr>
          <p:cNvPr id="3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045990"/>
              </p:ext>
            </p:extLst>
          </p:nvPr>
        </p:nvGraphicFramePr>
        <p:xfrm>
          <a:off x="107504" y="1080375"/>
          <a:ext cx="8208912" cy="408432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49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6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План на 2021 год*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 </a:t>
                      </a:r>
                      <a:endParaRPr lang="ru-RU" sz="1400" u="none" strike="noStrike" dirty="0" smtClean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2023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2024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29">
                <a:tc>
                  <a:txBody>
                    <a:bodyPr/>
                    <a:lstStyle/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1. ДОХОДЫ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(всего), </a:t>
                      </a:r>
                      <a:endParaRPr lang="ru-RU" sz="1400" b="1" u="none" strike="noStrike" dirty="0" smtClean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    в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том числе: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332 552,6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anose="02040502050505030304" pitchFamily="18" charset="0"/>
                        </a:rPr>
                        <a:t>340 577,3</a:t>
                      </a:r>
                      <a:endParaRPr lang="ru-RU" sz="1400" b="1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102,4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320 205,9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94,0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364 774,4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113,9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налоговые и неналоговые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234 003,6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269 652,5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115,2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280 269,9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292 842,9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безвозмездные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98 549,0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70 924,8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72,0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39 936,0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56,3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71 931,5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180,1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529"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2.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РАСХОДЫ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(всего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), </a:t>
                      </a: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в том числе: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341 398,0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anose="02040502050505030304" pitchFamily="18" charset="0"/>
                        </a:rPr>
                        <a:t>344 954,4</a:t>
                      </a:r>
                      <a:endParaRPr lang="ru-RU" sz="1400" b="1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323 860,4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93,9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367 803,0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113,6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523"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условно утвержденные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18 005,1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23 700,2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.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ДЕФИЦИТ (-)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-8 845,4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anose="02040502050505030304" pitchFamily="18" charset="0"/>
                        </a:rPr>
                        <a:t>-4 377,1</a:t>
                      </a:r>
                      <a:endParaRPr lang="ru-RU" sz="1400" b="1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-3 654,5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-3 028,6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%  дефицита к налоговым и неналоговым доходам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3,8%</a:t>
                      </a:r>
                      <a:endParaRPr lang="ru-RU" sz="1400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anose="02040502050505030304" pitchFamily="18" charset="0"/>
                        </a:rPr>
                        <a:t>1,6%</a:t>
                      </a:r>
                      <a:endParaRPr lang="ru-RU" sz="1400" dirty="0"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1,3%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3959932" y="6602356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16416" y="642536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12" y="5187381"/>
            <a:ext cx="8535892" cy="4459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Основные цели и задачи бюджетной политики</a:t>
            </a:r>
            <a:b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5" y="5720240"/>
            <a:ext cx="2376263" cy="8821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1. Стратегическая </a:t>
            </a:r>
            <a:r>
              <a:rPr lang="ru-RU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приоритизация </a:t>
            </a:r>
            <a:r>
              <a:rPr lang="ru-RU" sz="1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расходов и развитие принципов проектного управления.</a:t>
            </a:r>
            <a:endParaRPr lang="ru-RU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42082" y="5720240"/>
            <a:ext cx="2323731" cy="882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2. Ограничение </a:t>
            </a:r>
            <a:r>
              <a:rPr lang="ru-RU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роста муниципального долга Лужского городского поселения.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5720823"/>
            <a:ext cx="2520280" cy="8815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3. Повышение </a:t>
            </a:r>
            <a:r>
              <a:rPr lang="ru-RU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эффективности управления бюджетными расходами.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857597044"/>
              </p:ext>
            </p:extLst>
          </p:nvPr>
        </p:nvGraphicFramePr>
        <p:xfrm>
          <a:off x="-33812" y="406785"/>
          <a:ext cx="9036496" cy="24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92436009"/>
              </p:ext>
            </p:extLst>
          </p:nvPr>
        </p:nvGraphicFramePr>
        <p:xfrm>
          <a:off x="0" y="3501008"/>
          <a:ext cx="86044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1720" y="4203424"/>
            <a:ext cx="82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92D050"/>
                </a:solidFill>
                <a:latin typeface="Palatino Linotype" panose="02040502050505030304" pitchFamily="18" charset="0"/>
              </a:rPr>
              <a:t>ЖКХ</a:t>
            </a:r>
            <a:endParaRPr lang="ru-RU" sz="1600" b="1" dirty="0">
              <a:solidFill>
                <a:srgbClr val="92D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85" y="4514458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Культура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28" y="5488583"/>
            <a:ext cx="1761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CC29"/>
                </a:solidFill>
                <a:latin typeface="Palatino Linotype" panose="02040502050505030304" pitchFamily="18" charset="0"/>
              </a:rPr>
              <a:t>Дорожный фонд</a:t>
            </a:r>
            <a:endParaRPr lang="ru-RU" sz="1400" b="1" dirty="0">
              <a:solidFill>
                <a:srgbClr val="FFCC2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25744" y="188640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02500" y="243086"/>
            <a:ext cx="4011771" cy="707886"/>
          </a:xfrm>
          <a:prstGeom prst="rect">
            <a:avLst/>
          </a:prstGeom>
          <a:solidFill>
            <a:srgbClr val="FFCC29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Доходы бюджета</a:t>
            </a: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(налоговые и неналоговые)</a:t>
            </a:r>
            <a:endParaRPr lang="ru-RU" sz="15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74792" y="2864358"/>
            <a:ext cx="5940152" cy="707886"/>
          </a:xfrm>
          <a:prstGeom prst="rect">
            <a:avLst/>
          </a:prstGeom>
          <a:solidFill>
            <a:srgbClr val="FFCC29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Palatino Linotype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30436426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7" y="188640"/>
            <a:ext cx="8292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Источники </a:t>
            </a:r>
          </a:p>
          <a:p>
            <a:pPr algn="ctr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внутреннего финансирования дефицита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379820"/>
              </p:ext>
            </p:extLst>
          </p:nvPr>
        </p:nvGraphicFramePr>
        <p:xfrm>
          <a:off x="257485" y="1340768"/>
          <a:ext cx="7986924" cy="2799137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6127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Источники </a:t>
                      </a:r>
                      <a:r>
                        <a:rPr lang="ru-RU" sz="2000" b="1" u="none" strike="noStrike" dirty="0">
                          <a:latin typeface="Palatino Linotype" pitchFamily="18" charset="0"/>
                        </a:rPr>
                        <a:t>внутреннего </a:t>
                      </a:r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финансирования </a:t>
                      </a:r>
                      <a:endParaRPr lang="ru-RU" sz="2000" b="1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4 377,1</a:t>
                      </a:r>
                      <a:endParaRPr lang="ru-RU" sz="2000" b="1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1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latin typeface="Palatino Linotype" pitchFamily="18" charset="0"/>
                        </a:rPr>
                        <a:t>в том числе: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17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Погашение бюджетами городских поселений кредитов из других бюджетов бюджетной системы Российской Федерации в валюте Российской Федерации</a:t>
                      </a:r>
                    </a:p>
                  </a:txBody>
                  <a:tcPr marL="0" marR="0" marT="0" marB="0" anchor="ctr">
                    <a:solidFill>
                      <a:srgbClr val="FFCC2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-2 719,1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703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Изменение остатков средств на счетах по учету средств бюджетов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7 096,2</a:t>
                      </a:r>
                      <a:endParaRPr lang="ru-RU" sz="2000" b="0" i="0" u="none" strike="noStrike" dirty="0" smtClean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 bwMode="auto">
          <a:xfrm>
            <a:off x="632236" y="4653136"/>
            <a:ext cx="7344816" cy="1521780"/>
          </a:xfrm>
          <a:prstGeom prst="roundRect">
            <a:avLst>
              <a:gd name="adj" fmla="val 10000"/>
            </a:avLst>
          </a:prstGeom>
          <a:noFill/>
          <a:ln w="31750"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Palatino Linotype" pitchFamily="18" charset="0"/>
              </a:rPr>
              <a:t>Источники финансирования дефицита бюджета</a:t>
            </a:r>
            <a:r>
              <a:rPr lang="ru-RU" b="1" i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i="1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28417" y="235825"/>
            <a:ext cx="8640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C29"/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арта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811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2285992"/>
            <a:ext cx="8534752" cy="769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atin typeface="Palatino Linotype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Palatino Linotype" pitchFamily="18" charset="0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9948" y="48614"/>
            <a:ext cx="8975964" cy="50006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Доходная часть бюджета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386918"/>
              </p:ext>
            </p:extLst>
          </p:nvPr>
        </p:nvGraphicFramePr>
        <p:xfrm>
          <a:off x="221903" y="332656"/>
          <a:ext cx="883400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36512" y="3734536"/>
            <a:ext cx="8640959" cy="2628292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Palatino Linotype" pitchFamily="18" charset="0"/>
              </a:rPr>
              <a:t>Налоговые доходы </a:t>
            </a:r>
            <a:r>
              <a:rPr lang="ru-RU" sz="1100" dirty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ru-RU" sz="1100" i="1" dirty="0">
                <a:solidFill>
                  <a:schemeClr val="tx1"/>
                </a:solidFill>
                <a:latin typeface="Palatino Linotype" pitchFamily="18" charset="0"/>
              </a:rPr>
              <a:t>занимают центральное место в системе доходов любого бюджета бюджетной системы. К ним относятся предусмотренные налоговым законодательством Российской Федерации федеральные, региональные и местные налоги и сборы, а также пени и штрафы. Налоговые доходы разграничиваются между бюджетами различных уровней бюджетной системы в соответствии с налоговым и бюджетным законодательством. Налоговый кодекс Российской Федерации устанавливает федеральные, региональные и местные налоги и сборы, а также специальные налоговые режимы. Разграничение федеральных налогов между бюджетами различных уровней бюджетной системы производится на основе нормативов (процентных) отчислений. При этом данные нормативы закреплены в Бюджетном кодексе и являются едиными и постоянными для бюджетов различных уровней бюджетной системы Российской Федерации</a:t>
            </a:r>
            <a:r>
              <a:rPr lang="ru-RU" sz="1100" i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 algn="ctr"/>
            <a:endParaRPr lang="ru-RU" sz="1100" i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Palatino Linotype" pitchFamily="18" charset="0"/>
              </a:rPr>
              <a:t>Неналоговые доходы</a:t>
            </a:r>
            <a:r>
              <a:rPr lang="ru-RU" sz="1100" dirty="0">
                <a:solidFill>
                  <a:schemeClr val="tx1"/>
                </a:solidFill>
                <a:latin typeface="Palatino Linotype" pitchFamily="18" charset="0"/>
              </a:rPr>
              <a:t> – </a:t>
            </a:r>
            <a:r>
              <a:rPr lang="ru-RU" sz="1100" i="1" dirty="0">
                <a:solidFill>
                  <a:schemeClr val="tx1"/>
                </a:solidFill>
                <a:latin typeface="Palatino Linotype" pitchFamily="18" charset="0"/>
              </a:rPr>
              <a:t>доходы от использования и продажи имущества, находящегося в государственной или муниципальной собственности; доходы от платных услуг, оказываемых казенными учреждениями, находящимися в ведении органов местного самоуправления; средства, полученные в результате применения мер гражданско-правовой, административной и уголовной ответственности, в </a:t>
            </a:r>
            <a:r>
              <a:rPr lang="ru-RU" sz="1100" i="1" dirty="0" err="1">
                <a:solidFill>
                  <a:schemeClr val="tx1"/>
                </a:solidFill>
                <a:latin typeface="Palatino Linotype" pitchFamily="18" charset="0"/>
              </a:rPr>
              <a:t>т.ч</a:t>
            </a:r>
            <a:r>
              <a:rPr lang="ru-RU" sz="1100" i="1" dirty="0">
                <a:solidFill>
                  <a:schemeClr val="tx1"/>
                </a:solidFill>
                <a:latin typeface="Palatino Linotype" pitchFamily="18" charset="0"/>
              </a:rPr>
              <a:t>.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 иные неналоговые доходы</a:t>
            </a:r>
            <a:r>
              <a:rPr lang="ru-RU" sz="1100" i="1" dirty="0" smtClean="0">
                <a:solidFill>
                  <a:schemeClr val="tx1"/>
                </a:solidFill>
                <a:latin typeface="Palatino Linotype" pitchFamily="18" charset="0"/>
              </a:rPr>
              <a:t>.</a:t>
            </a:r>
          </a:p>
          <a:p>
            <a:pPr algn="ctr"/>
            <a:endParaRPr lang="ru-RU" sz="1100" i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Palatino Linotype" pitchFamily="18" charset="0"/>
              </a:rPr>
              <a:t>Безвозмездные поступления </a:t>
            </a:r>
            <a:r>
              <a:rPr lang="ru-RU" sz="1100" dirty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ru-RU" sz="1100" i="1" dirty="0">
                <a:solidFill>
                  <a:schemeClr val="tx1"/>
                </a:solidFill>
                <a:latin typeface="Palatino Linotype" pitchFamily="18" charset="0"/>
              </a:rPr>
              <a:t>дотации, субсидии и иные межбюджетные трансферты, полученные из других бюджетов бюджетной системы Российской Федерации; безвозмездные поступления от физических и юридических лиц, в том числе добровольные пожертвования.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4067942" y="6565612"/>
            <a:ext cx="453650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ЛГП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6416" y="284761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42844" y="146265"/>
            <a:ext cx="7956550" cy="5048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Структура доходной части бюджета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737684"/>
              </p:ext>
            </p:extLst>
          </p:nvPr>
        </p:nvGraphicFramePr>
        <p:xfrm>
          <a:off x="571472" y="785794"/>
          <a:ext cx="7344816" cy="193163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509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85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b="1" i="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227 862,9</a:t>
                      </a:r>
                      <a:endParaRPr lang="ru-RU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58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b="1" i="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41 789,6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b="1" i="0" dirty="0" smtClean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lang="ru-RU" b="1" baseline="0" dirty="0" smtClean="0">
                          <a:latin typeface="Palatino Linotype" pitchFamily="18" charset="0"/>
                          <a:cs typeface="Times New Roman" pitchFamily="18" charset="0"/>
                        </a:rPr>
                        <a:t> 740,6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ctr">
                    <a:solidFill>
                      <a:srgbClr val="FFD44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32 184,2</a:t>
                      </a:r>
                    </a:p>
                  </a:txBody>
                  <a:tcPr anchor="ctr">
                    <a:solidFill>
                      <a:srgbClr val="FFD4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64682"/>
                  </a:ext>
                </a:extLst>
              </a:tr>
              <a:tr h="367707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340 577,3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319421"/>
              </p:ext>
            </p:extLst>
          </p:nvPr>
        </p:nvGraphicFramePr>
        <p:xfrm>
          <a:off x="0" y="2871312"/>
          <a:ext cx="9144000" cy="398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16416" y="233758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572140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kern="0" dirty="0" smtClean="0">
                <a:latin typeface="Palatino Linotype" pitchFamily="18" charset="0"/>
                <a:cs typeface="Times New Roman" pitchFamily="18" charset="0"/>
              </a:rPr>
              <a:t>Аналогия в семейном бюджете: </a:t>
            </a:r>
          </a:p>
          <a:p>
            <a:pPr algn="ctr">
              <a:defRPr/>
            </a:pPr>
            <a:r>
              <a:rPr lang="ru-RU" sz="1200" b="1" i="1" kern="0" dirty="0" smtClean="0">
                <a:latin typeface="Palatino Linotype" pitchFamily="18" charset="0"/>
                <a:cs typeface="Times New Roman" pitchFamily="18" charset="0"/>
              </a:rPr>
              <a:t>Вы даете своему ребенку карманные деньги.</a:t>
            </a:r>
            <a:endParaRPr lang="ru-RU" sz="1200" b="1" i="1" kern="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06985"/>
              </p:ext>
            </p:extLst>
          </p:nvPr>
        </p:nvGraphicFramePr>
        <p:xfrm>
          <a:off x="-31113" y="690712"/>
          <a:ext cx="8455487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496" y="260648"/>
            <a:ext cx="7776864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Собственные доходы бюджета Лужского городского поселения (налоговые и неналоговые)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2762414"/>
            <a:ext cx="5688013" cy="428625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latin typeface="Palatino Linotype" pitchFamily="18" charset="0"/>
                <a:ea typeface="+mj-ea"/>
                <a:cs typeface="Times New Roman" pitchFamily="18" charset="0"/>
              </a:rPr>
              <a:t>Показатели собственных доходов бюджета</a:t>
            </a:r>
          </a:p>
        </p:txBody>
      </p:sp>
      <p:graphicFrame>
        <p:nvGraphicFramePr>
          <p:cNvPr id="8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813912"/>
              </p:ext>
            </p:extLst>
          </p:nvPr>
        </p:nvGraphicFramePr>
        <p:xfrm>
          <a:off x="0" y="3068961"/>
          <a:ext cx="9144000" cy="377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959879" y="6565612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ЛГП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15.12.2020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16416" y="80461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22314" y="244287"/>
            <a:ext cx="7632700" cy="59846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Поступление налоговых доходов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517146" y="991567"/>
            <a:ext cx="330593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лиц</a:t>
            </a:r>
            <a:endParaRPr lang="ru-RU" sz="15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5256760" y="1551640"/>
            <a:ext cx="265356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Земельный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налог</a:t>
            </a:r>
            <a:endParaRPr lang="ru-RU" sz="15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90834" y="4166988"/>
            <a:ext cx="426514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Акцизы</a:t>
            </a:r>
            <a:endParaRPr lang="ru-RU" sz="1500" b="1" i="1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Норматив отчислений –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0,09778</a:t>
            </a:r>
          </a:p>
          <a:p>
            <a:pPr algn="ctr"/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(в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2021 </a:t>
            </a:r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году –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0,09822)</a:t>
            </a:r>
            <a:endParaRPr lang="ru-RU" sz="15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4725925" y="4385671"/>
            <a:ext cx="372459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i="1" dirty="0">
                <a:latin typeface="Palatino Linotype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1500" b="1" i="1" dirty="0" smtClean="0">
                <a:latin typeface="Palatino Linotype" pitchFamily="18" charset="0"/>
                <a:cs typeface="Times New Roman" pitchFamily="18" charset="0"/>
              </a:rPr>
              <a:t>лиц</a:t>
            </a:r>
            <a:endParaRPr lang="ru-RU" sz="1500" b="1" i="1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5"/>
          <p:cNvGraphicFramePr>
            <a:graphicFrameLocks/>
          </p:cNvGraphicFramePr>
          <p:nvPr>
            <p:extLst/>
          </p:nvPr>
        </p:nvGraphicFramePr>
        <p:xfrm>
          <a:off x="10130" y="1118887"/>
          <a:ext cx="4716016" cy="307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9"/>
          <p:cNvGraphicFramePr>
            <a:graphicFrameLocks/>
          </p:cNvGraphicFramePr>
          <p:nvPr>
            <p:extLst/>
          </p:nvPr>
        </p:nvGraphicFramePr>
        <p:xfrm>
          <a:off x="4421878" y="1772816"/>
          <a:ext cx="4323330" cy="257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7"/>
          <p:cNvGraphicFramePr>
            <a:graphicFrameLocks/>
          </p:cNvGraphicFramePr>
          <p:nvPr>
            <p:extLst/>
          </p:nvPr>
        </p:nvGraphicFramePr>
        <p:xfrm>
          <a:off x="156976" y="4570545"/>
          <a:ext cx="4264902" cy="188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8"/>
          <p:cNvGraphicFramePr>
            <a:graphicFrameLocks/>
          </p:cNvGraphicFramePr>
          <p:nvPr>
            <p:extLst/>
          </p:nvPr>
        </p:nvGraphicFramePr>
        <p:xfrm>
          <a:off x="3953247" y="4005064"/>
          <a:ext cx="4791961" cy="241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Прямоугольник 8"/>
          <p:cNvSpPr>
            <a:spLocks noChangeArrowheads="1"/>
          </p:cNvSpPr>
          <p:nvPr/>
        </p:nvSpPr>
        <p:spPr bwMode="auto">
          <a:xfrm>
            <a:off x="3953247" y="6525461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4" y="104453"/>
            <a:ext cx="878136" cy="878136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55014" y="244288"/>
            <a:ext cx="9975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891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188" y="-9541"/>
            <a:ext cx="7632700" cy="7207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Поступление неналоговых доходов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0" y="952913"/>
            <a:ext cx="4427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использования имущества, находящегося в муниципальной </a:t>
            </a:r>
            <a:r>
              <a:rPr lang="ru-RU" sz="1400" b="1" i="1" dirty="0" smtClean="0">
                <a:latin typeface="Palatino Linotype" pitchFamily="18" charset="0"/>
                <a:cs typeface="Times New Roman" pitchFamily="18" charset="0"/>
              </a:rPr>
              <a:t>собственности</a:t>
            </a:r>
            <a:endParaRPr lang="ru-RU" sz="1400" b="1" i="1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14"/>
          <p:cNvGraphicFramePr>
            <a:graphicFrameLocks/>
          </p:cNvGraphicFramePr>
          <p:nvPr>
            <p:extLst/>
          </p:nvPr>
        </p:nvGraphicFramePr>
        <p:xfrm>
          <a:off x="-287700" y="1546917"/>
          <a:ext cx="4859700" cy="231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4775587" y="1075308"/>
            <a:ext cx="356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продажи материальных и нематериальных </a:t>
            </a:r>
            <a:r>
              <a:rPr lang="ru-RU" sz="1400" b="1" i="1" dirty="0" smtClean="0">
                <a:latin typeface="Palatino Linotype" pitchFamily="18" charset="0"/>
                <a:cs typeface="Times New Roman" pitchFamily="18" charset="0"/>
              </a:rPr>
              <a:t>активов</a:t>
            </a:r>
            <a:endParaRPr lang="ru-RU" sz="1400" b="1" i="1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18"/>
          <p:cNvGraphicFramePr>
            <a:graphicFrameLocks/>
          </p:cNvGraphicFramePr>
          <p:nvPr>
            <p:extLst/>
          </p:nvPr>
        </p:nvGraphicFramePr>
        <p:xfrm>
          <a:off x="4174182" y="1082831"/>
          <a:ext cx="4430265" cy="241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294972" y="3812469"/>
            <a:ext cx="39489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оказания платных услуг (</a:t>
            </a:r>
            <a:r>
              <a:rPr lang="ru-RU" sz="1400" b="1" i="1" dirty="0" smtClean="0">
                <a:latin typeface="Palatino Linotype" pitchFamily="18" charset="0"/>
                <a:cs typeface="Times New Roman" pitchFamily="18" charset="0"/>
              </a:rPr>
              <a:t>работ)</a:t>
            </a:r>
            <a:endParaRPr lang="ru-RU" sz="1400" b="1" i="1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19"/>
          <p:cNvGraphicFramePr>
            <a:graphicFrameLocks/>
          </p:cNvGraphicFramePr>
          <p:nvPr>
            <p:extLst/>
          </p:nvPr>
        </p:nvGraphicFramePr>
        <p:xfrm>
          <a:off x="3995936" y="3822955"/>
          <a:ext cx="4894421" cy="265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/>
          </p:nvPr>
        </p:nvGraphicFramePr>
        <p:xfrm>
          <a:off x="-140800" y="3756809"/>
          <a:ext cx="4849389" cy="308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0" y="97371"/>
            <a:ext cx="778463" cy="76400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24038" y="260648"/>
            <a:ext cx="92848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3953247" y="6525461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от </a:t>
            </a:r>
            <a:r>
              <a:rPr lang="en-US" sz="1300" b="1" i="1" dirty="0" smtClean="0">
                <a:latin typeface="Palatino Linotype" pitchFamily="18" charset="0"/>
                <a:cs typeface="Times New Roman" pitchFamily="18" charset="0"/>
              </a:rPr>
              <a:t>1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181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03640"/>
            <a:ext cx="7560841" cy="1021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>Предельные объемы бюджетных ассигнований местного бюджета сформированы на основе следующих подходов:</a:t>
            </a:r>
            <a:endParaRPr lang="ru-RU" sz="2400" dirty="0" smtClean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07504" y="1124744"/>
            <a:ext cx="8208912" cy="5594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>
                <a:latin typeface="Palatino Linotype" pitchFamily="18" charset="0"/>
              </a:rPr>
              <a:t>с </a:t>
            </a:r>
            <a:r>
              <a:rPr lang="ru-RU" sz="1600" dirty="0">
                <a:latin typeface="Palatino Linotype" pitchFamily="18" charset="0"/>
              </a:rPr>
              <a:t>целью расчета должностных окладов работников муниципальных </a:t>
            </a:r>
            <a:r>
              <a:rPr lang="ru-RU" sz="1600" dirty="0" smtClean="0">
                <a:latin typeface="Palatino Linotype" pitchFamily="18" charset="0"/>
              </a:rPr>
              <a:t>учреждений </a:t>
            </a:r>
            <a:r>
              <a:rPr lang="ru-RU" sz="1600" dirty="0">
                <a:latin typeface="Palatino Linotype" pitchFamily="18" charset="0"/>
              </a:rPr>
              <a:t>Лужского городского поселения за календарный месяц </a:t>
            </a:r>
            <a:r>
              <a:rPr lang="ru-RU" sz="1600" b="1" dirty="0" smtClean="0">
                <a:latin typeface="Palatino Linotype" pitchFamily="18" charset="0"/>
              </a:rPr>
              <a:t>с 1 января 2022 года</a:t>
            </a:r>
            <a:r>
              <a:rPr lang="ru-RU" sz="1600" dirty="0" smtClean="0">
                <a:latin typeface="Palatino Linotype" pitchFamily="18" charset="0"/>
              </a:rPr>
              <a:t> </a:t>
            </a:r>
            <a:r>
              <a:rPr lang="ru-RU" sz="1600" b="1" dirty="0" smtClean="0">
                <a:latin typeface="Palatino Linotype" pitchFamily="18" charset="0"/>
              </a:rPr>
              <a:t>применяется расчетная величина в размере 10 340 рублей</a:t>
            </a:r>
            <a:r>
              <a:rPr lang="ru-RU" sz="1600" dirty="0" smtClean="0">
                <a:latin typeface="Palatino Linotype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latin typeface="Palatino Linotype" pitchFamily="18" charset="0"/>
              </a:rPr>
              <a:t>с </a:t>
            </a:r>
            <a:r>
              <a:rPr lang="ru-RU" sz="1600" b="1" dirty="0">
                <a:latin typeface="Palatino Linotype" pitchFamily="18" charset="0"/>
              </a:rPr>
              <a:t>1 </a:t>
            </a:r>
            <a:r>
              <a:rPr lang="ru-RU" sz="1600" b="1" dirty="0" smtClean="0">
                <a:latin typeface="Palatino Linotype" pitchFamily="18" charset="0"/>
              </a:rPr>
              <a:t>сентября 2022 </a:t>
            </a:r>
            <a:r>
              <a:rPr lang="ru-RU" sz="1600" b="1" dirty="0">
                <a:latin typeface="Palatino Linotype" pitchFamily="18" charset="0"/>
              </a:rPr>
              <a:t>года</a:t>
            </a:r>
            <a:r>
              <a:rPr lang="ru-RU" sz="1600" dirty="0">
                <a:latin typeface="Palatino Linotype" pitchFamily="18" charset="0"/>
              </a:rPr>
              <a:t> </a:t>
            </a:r>
            <a:r>
              <a:rPr lang="ru-RU" sz="1600" dirty="0" smtClean="0">
                <a:latin typeface="Palatino Linotype" pitchFamily="18" charset="0"/>
              </a:rPr>
              <a:t>– </a:t>
            </a:r>
            <a:r>
              <a:rPr lang="ru-RU" sz="1600" b="1" dirty="0" smtClean="0">
                <a:latin typeface="Palatino Linotype" pitchFamily="18" charset="0"/>
              </a:rPr>
              <a:t>10 755 рублей;</a:t>
            </a:r>
            <a:endParaRPr lang="ru-RU" sz="1600" b="1" dirty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600" dirty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>
                <a:latin typeface="Palatino Linotype" panose="02040502050505030304" pitchFamily="18" charset="0"/>
              </a:rPr>
              <a:t>индексация </a:t>
            </a:r>
            <a:r>
              <a:rPr lang="ru-RU" sz="1600" dirty="0">
                <a:latin typeface="Palatino Linotype" panose="02040502050505030304" pitchFamily="18" charset="0"/>
              </a:rPr>
              <a:t>расходов на закупки товаров, работ и услуг, а также предоставление субсидий юридическим лицам и некоммерческим организациям в размере 4,0</a:t>
            </a:r>
            <a:r>
              <a:rPr lang="ru-RU" sz="1600" dirty="0" smtClean="0">
                <a:latin typeface="Palatino Linotype" panose="02040502050505030304" pitchFamily="18" charset="0"/>
              </a:rPr>
              <a:t>%</a:t>
            </a:r>
            <a:r>
              <a:rPr lang="ru-RU" sz="1600" b="1" dirty="0" smtClean="0">
                <a:latin typeface="Palatino Linotype" pitchFamily="18" charset="0"/>
              </a:rPr>
              <a:t>;</a:t>
            </a:r>
          </a:p>
          <a:p>
            <a:pPr algn="ctr">
              <a:lnSpc>
                <a:spcPct val="150000"/>
              </a:lnSpc>
            </a:pPr>
            <a:endParaRPr lang="ru-RU" sz="16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latin typeface="Palatino Linotype" panose="02040502050505030304" pitchFamily="18" charset="0"/>
              </a:rPr>
              <a:t>расходы на софинансирование субсидий и иные межбюджетные трансферты бюджету Лужского муниципального района Ленинградской области не выше уровня 2021 </a:t>
            </a:r>
            <a:r>
              <a:rPr lang="ru-RU" sz="1600" dirty="0" smtClean="0">
                <a:latin typeface="Palatino Linotype" panose="02040502050505030304" pitchFamily="18" charset="0"/>
              </a:rPr>
              <a:t>года;</a:t>
            </a:r>
            <a:endParaRPr lang="ru-RU" sz="1600" b="1" dirty="0" smtClean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600" dirty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latin typeface="Palatino Linotype" pitchFamily="18" charset="0"/>
              </a:rPr>
              <a:t>планирование расходов на реализацию </a:t>
            </a:r>
            <a:r>
              <a:rPr lang="ru-RU" sz="1600" b="1" dirty="0">
                <a:latin typeface="Palatino Linotype" pitchFamily="18" charset="0"/>
              </a:rPr>
              <a:t>Указов Президента </a:t>
            </a:r>
            <a:r>
              <a:rPr lang="ru-RU" sz="1600" dirty="0">
                <a:latin typeface="Palatino Linotype" pitchFamily="18" charset="0"/>
              </a:rPr>
              <a:t>Российской Федерации от 7 мая 2012 года № 597 "О мероприятиях по реализации государственной социальной политики" </a:t>
            </a:r>
            <a:r>
              <a:rPr lang="ru-RU" sz="1600" b="1" dirty="0">
                <a:latin typeface="Palatino Linotype" pitchFamily="18" charset="0"/>
              </a:rPr>
              <a:t>в полном </a:t>
            </a:r>
            <a:r>
              <a:rPr lang="ru-RU" sz="1600" b="1" dirty="0" smtClean="0">
                <a:latin typeface="Palatino Linotype" pitchFamily="18" charset="0"/>
              </a:rPr>
              <a:t>объеме.</a:t>
            </a:r>
            <a:endParaRPr lang="ru-RU" sz="1600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6337" y="194529"/>
            <a:ext cx="8028384" cy="428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Расходы бюджета Лужского городского поселения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668981" y="3071810"/>
            <a:ext cx="5643602" cy="1500198"/>
          </a:xfrm>
          <a:prstGeom prst="line">
            <a:avLst/>
          </a:prstGeom>
          <a:ln w="698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91906878"/>
              </p:ext>
            </p:extLst>
          </p:nvPr>
        </p:nvGraphicFramePr>
        <p:xfrm>
          <a:off x="5007148" y="823487"/>
          <a:ext cx="364333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639638285"/>
              </p:ext>
            </p:extLst>
          </p:nvPr>
        </p:nvGraphicFramePr>
        <p:xfrm>
          <a:off x="-282524" y="1179125"/>
          <a:ext cx="471490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21463" y="4933432"/>
            <a:ext cx="3571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latin typeface="Palatino Linotype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kern="0" dirty="0" smtClean="0">
                <a:latin typeface="Palatino Linotype" pitchFamily="18" charset="0"/>
                <a:cs typeface="Times New Roman" pitchFamily="18" charset="0"/>
              </a:rPr>
              <a:t>–</a:t>
            </a:r>
          </a:p>
          <a:p>
            <a:pPr algn="ctr">
              <a:defRPr/>
            </a:pPr>
            <a:r>
              <a:rPr lang="ru-RU" sz="1400" kern="0" dirty="0" smtClean="0">
                <a:latin typeface="Palatino Linotype" pitchFamily="18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1400" kern="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54565" y="5489369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Palatino Linotype" pitchFamily="18" charset="0"/>
              </a:rPr>
              <a:t>312 770,2</a:t>
            </a:r>
          </a:p>
          <a:p>
            <a:r>
              <a:rPr lang="ru-RU" sz="1200" b="1" dirty="0" smtClean="0">
                <a:latin typeface="Palatino Linotype" pitchFamily="18" charset="0"/>
              </a:rPr>
              <a:t>(в т.ч.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 дотация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            38 740,6)</a:t>
            </a:r>
          </a:p>
          <a:p>
            <a:endParaRPr lang="ru-RU" sz="1200" b="1" dirty="0">
              <a:latin typeface="Palatino Linotype" pitchFamily="18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428992" y="857232"/>
            <a:ext cx="1643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Palatino Linotype" pitchFamily="18" charset="0"/>
              </a:rPr>
              <a:t>2021 год</a:t>
            </a:r>
            <a:r>
              <a:rPr lang="en-US" sz="2600" b="1" dirty="0" smtClean="0">
                <a:latin typeface="Palatino Linotype" pitchFamily="18" charset="0"/>
              </a:rPr>
              <a:t>*</a:t>
            </a:r>
            <a:endParaRPr lang="ru-RU" sz="2600" b="1" dirty="0">
              <a:latin typeface="Palatino Linotype" pitchFamily="18" charset="0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4082048" y="5998829"/>
            <a:ext cx="150019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Palatino Linotype" pitchFamily="18" charset="0"/>
              </a:rPr>
              <a:t>2022 год</a:t>
            </a:r>
            <a:endParaRPr lang="ru-RU" sz="2600" b="1" dirty="0">
              <a:latin typeface="Palatino Linotype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107180" y="6538888"/>
            <a:ext cx="446449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от 15.12.2020  </a:t>
            </a:r>
            <a:r>
              <a:rPr lang="ru-RU" sz="1300" b="1" i="1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300" b="1" i="1" dirty="0" smtClean="0">
                <a:latin typeface="Palatino Linotype" pitchFamily="18" charset="0"/>
                <a:cs typeface="Times New Roman" pitchFamily="18" charset="0"/>
              </a:rPr>
              <a:t>66</a:t>
            </a:r>
            <a:endParaRPr lang="ru-RU" sz="13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16416" y="130711"/>
            <a:ext cx="9361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065" y="1206519"/>
            <a:ext cx="743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18,1%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1034" y="4164031"/>
            <a:ext cx="743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Palatino Linotype" panose="02040502050505030304" pitchFamily="18" charset="0"/>
              </a:rPr>
              <a:t>81,9%</a:t>
            </a:r>
            <a:endParaRPr lang="ru-RU" sz="1400" b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Другая 34">
      <a:dk1>
        <a:sysClr val="windowText" lastClr="000000"/>
      </a:dk1>
      <a:lt1>
        <a:sysClr val="window" lastClr="FFFFFF"/>
      </a:lt1>
      <a:dk2>
        <a:srgbClr val="14496F"/>
      </a:dk2>
      <a:lt2>
        <a:srgbClr val="DFE3E5"/>
      </a:lt2>
      <a:accent1>
        <a:srgbClr val="1C629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12505</TotalTime>
  <Words>1596</Words>
  <Application>Microsoft Office PowerPoint</Application>
  <PresentationFormat>Экран (4:3)</PresentationFormat>
  <Paragraphs>326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Schoolbook</vt:lpstr>
      <vt:lpstr>Palatino Linotype</vt:lpstr>
      <vt:lpstr>Times New Roman</vt:lpstr>
      <vt:lpstr>Wingdings</vt:lpstr>
      <vt:lpstr>Wingdings 2</vt:lpstr>
      <vt:lpstr>View</vt:lpstr>
      <vt:lpstr>Презентация PowerPoint</vt:lpstr>
      <vt:lpstr>Основные параметры проекта бюджета  Лужского городского поселения </vt:lpstr>
      <vt:lpstr>Доходная часть бюджета</vt:lpstr>
      <vt:lpstr>Структура доходной части бюджета</vt:lpstr>
      <vt:lpstr>Собственные доходы бюджета Лужского городского поселения (налоговые и неналоговые)</vt:lpstr>
      <vt:lpstr>Поступление налоговых доходов</vt:lpstr>
      <vt:lpstr>Поступление неналоговых доходов</vt:lpstr>
      <vt:lpstr>Предельные объемы бюджетных ассигнований местного бюджета сформированы на основе следующих подходов:</vt:lpstr>
      <vt:lpstr>Расходы бюджета Лужского городского поселения</vt:lpstr>
      <vt:lpstr>Расходы бюджета Лужского городского поселения  по видам расходов  (за счет собственных средств бюджета)</vt:lpstr>
      <vt:lpstr>Презентация PowerPoint</vt:lpstr>
      <vt:lpstr>Структура муниципальных программ Лужского городского поселения с 2022 года</vt:lpstr>
      <vt:lpstr>Структура муниципальных программ  Лужского городского поселения с 2022 года</vt:lpstr>
      <vt:lpstr>Структура расходной части бюджета в разрезе программных и непрограммных расходов </vt:lpstr>
      <vt:lpstr>Стратегическая приоритизация расходов и развитие принципов проектного управления</vt:lpstr>
      <vt:lpstr>Муниципальная программа  «Развитие жилищно-коммунального и дорожного хозяйства» </vt:lpstr>
      <vt:lpstr>Презентация PowerPoint</vt:lpstr>
      <vt:lpstr>Комплекс процессных мероприятий  «Содержание и ремонт автомобильных дорог и искусственных сооружений»  (за счет собственных средств бюджета)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1346</cp:revision>
  <cp:lastPrinted>2021-11-23T12:39:53Z</cp:lastPrinted>
  <dcterms:created xsi:type="dcterms:W3CDTF">2013-10-29T07:14:12Z</dcterms:created>
  <dcterms:modified xsi:type="dcterms:W3CDTF">2021-11-23T13:57:14Z</dcterms:modified>
</cp:coreProperties>
</file>