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83" r:id="rId4"/>
    <p:sldId id="259" r:id="rId5"/>
    <p:sldId id="260" r:id="rId6"/>
    <p:sldId id="285" r:id="rId7"/>
    <p:sldId id="261" r:id="rId8"/>
    <p:sldId id="262" r:id="rId9"/>
    <p:sldId id="266" r:id="rId10"/>
    <p:sldId id="276" r:id="rId11"/>
    <p:sldId id="282" r:id="rId12"/>
    <p:sldId id="274" r:id="rId13"/>
    <p:sldId id="284" r:id="rId14"/>
    <p:sldId id="277" r:id="rId15"/>
    <p:sldId id="278" r:id="rId16"/>
    <p:sldId id="279" r:id="rId17"/>
    <p:sldId id="281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092B"/>
    <a:srgbClr val="000066"/>
    <a:srgbClr val="3BCA08"/>
    <a:srgbClr val="FB3161"/>
    <a:srgbClr val="007434"/>
    <a:srgbClr val="45ED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2802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6;&#1088;&#1086;&#1076;%202016\&#1055;&#1088;&#1077;&#1079;&#1077;&#1085;&#1090;&#1072;&#1094;&#1080;&#1103;\&#1058;&#1072;&#1073;&#1083;&#1080;&#1094;&#1099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6;&#1088;&#1086;&#1076;%202016\&#1055;&#1088;&#1077;&#1079;&#1077;&#1085;&#1090;&#1072;&#1094;&#1080;&#1103;\&#1058;&#1072;&#1073;&#1083;&#1080;&#1094;&#1099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6;&#1088;&#1086;&#1076;%202016\&#1055;&#1088;&#1077;&#1079;&#1077;&#1085;&#1090;&#1072;&#1094;&#1080;&#1103;\&#1058;&#1072;&#1073;&#1083;&#1080;&#1094;&#1099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6;&#1088;&#1086;&#1076;%202016\&#1055;&#1088;&#1077;&#1079;&#1077;&#1085;&#1090;&#1072;&#1094;&#1080;&#1103;\&#1058;&#1072;&#1073;&#1083;&#1080;&#1094;&#1099;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&#1043;&#1086;&#1088;&#1086;&#1076;%202016\&#1055;&#1088;&#1077;&#1079;&#1077;&#1085;&#1090;&#1072;&#1094;&#1080;&#1103;\&#1058;&#1072;&#1073;&#1083;&#1080;&#1094;&#1099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6;&#1088;&#1086;&#1076;%202016\&#1055;&#1088;&#1077;&#1079;&#1077;&#1085;&#1090;&#1072;&#1094;&#1080;&#1103;%20&#1051;&#1043;&#1055;\&#1058;&#1072;&#1073;&#1083;&#1080;&#1094;&#109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Всего собственных доходов бюджета, тыс.руб.</a:t>
            </a:r>
            <a:r>
              <a:rPr lang="ru-RU" baseline="0" dirty="0" smtClean="0"/>
              <a:t> 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9717518032184603"/>
          <c:y val="0.23455956248624843"/>
          <c:w val="0.46201290134429723"/>
          <c:h val="0.677331130435476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45ED09"/>
            </a:solidFill>
          </c:spPr>
          <c:dPt>
            <c:idx val="1"/>
            <c:spPr>
              <a:solidFill>
                <a:srgbClr val="FF0000"/>
              </a:solidFill>
            </c:spPr>
          </c:dPt>
          <c:dLbls>
            <c:dLblPos val="inEnd"/>
            <c:showVal val="1"/>
          </c:dLbls>
          <c:cat>
            <c:strRef>
              <c:f>проект!$A$41:$A$42</c:f>
              <c:strCache>
                <c:ptCount val="2"/>
                <c:pt idx="0">
                  <c:v>2016 год -</c:v>
                </c:pt>
                <c:pt idx="1">
                  <c:v>2015 год -</c:v>
                </c:pt>
              </c:strCache>
            </c:strRef>
          </c:cat>
          <c:val>
            <c:numRef>
              <c:f>проект!$B$41:$B$42</c:f>
              <c:numCache>
                <c:formatCode>#,##0.00</c:formatCode>
                <c:ptCount val="2"/>
                <c:pt idx="0">
                  <c:v>185661.4</c:v>
                </c:pt>
                <c:pt idx="1">
                  <c:v>200404.9</c:v>
                </c:pt>
              </c:numCache>
            </c:numRef>
          </c:val>
        </c:ser>
        <c:gapWidth val="75"/>
        <c:axId val="75335168"/>
        <c:axId val="75336704"/>
      </c:barChart>
      <c:catAx>
        <c:axId val="75335168"/>
        <c:scaling>
          <c:orientation val="maxMin"/>
        </c:scaling>
        <c:axPos val="l"/>
        <c:tickLblPos val="nextTo"/>
        <c:spPr>
          <a:ln w="0"/>
        </c:spPr>
        <c:crossAx val="75336704"/>
        <c:crosses val="autoZero"/>
        <c:auto val="1"/>
        <c:lblAlgn val="ctr"/>
        <c:lblOffset val="100"/>
      </c:catAx>
      <c:valAx>
        <c:axId val="75336704"/>
        <c:scaling>
          <c:orientation val="minMax"/>
          <c:max val="210000"/>
          <c:min val="1"/>
        </c:scaling>
        <c:axPos val="t"/>
        <c:numFmt formatCode="#,##0.00" sourceLinked="1"/>
        <c:tickLblPos val="none"/>
        <c:crossAx val="75335168"/>
        <c:crosses val="autoZero"/>
        <c:crossBetween val="between"/>
      </c:valAx>
      <c:spPr>
        <a:ln w="0"/>
      </c:spPr>
    </c:plotArea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расходов бюджета </a:t>
            </a:r>
          </a:p>
          <a:p>
            <a:pPr>
              <a:defRPr/>
            </a:pPr>
            <a:r>
              <a:rPr lang="ru-RU" dirty="0"/>
              <a:t>(за счет собственных средств</a:t>
            </a:r>
            <a:r>
              <a:rPr lang="ru-RU" dirty="0" smtClean="0"/>
              <a:t>), тыс.руб.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7024140877169058"/>
          <c:y val="0.2534970861823434"/>
          <c:w val="0.40692233802930511"/>
          <c:h val="0.66074911429594418"/>
        </c:manualLayout>
      </c:layout>
      <c:barChart>
        <c:barDir val="bar"/>
        <c:grouping val="clustered"/>
        <c:ser>
          <c:idx val="0"/>
          <c:order val="0"/>
          <c:dPt>
            <c:idx val="0"/>
            <c:spPr>
              <a:solidFill>
                <a:srgbClr val="45ED09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2041479167014874"/>
                  <c:y val="0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0.22937372740295317"/>
                  <c:y val="3.2663551786427099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23</a:t>
                    </a:r>
                    <a:r>
                      <a:rPr lang="ru-RU" baseline="0" smtClean="0"/>
                      <a:t> 925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3</a:t>
                    </a:r>
                    <a:r>
                      <a:rPr lang="en-US" smtClean="0"/>
                      <a:t>0</a:t>
                    </a:r>
                    <a:endParaRPr lang="en-US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копия!$A$67:$A$68</c:f>
              <c:strCache>
                <c:ptCount val="2"/>
                <c:pt idx="0">
                  <c:v>2016 год -</c:v>
                </c:pt>
                <c:pt idx="1">
                  <c:v>2015 год* -</c:v>
                </c:pt>
              </c:strCache>
            </c:strRef>
          </c:cat>
          <c:val>
            <c:numRef>
              <c:f>копия!$B$67:$B$68</c:f>
              <c:numCache>
                <c:formatCode>#,##0.00</c:formatCode>
                <c:ptCount val="2"/>
                <c:pt idx="0">
                  <c:v>214880.5</c:v>
                </c:pt>
                <c:pt idx="1">
                  <c:v>217018.4</c:v>
                </c:pt>
              </c:numCache>
            </c:numRef>
          </c:val>
        </c:ser>
        <c:gapWidth val="75"/>
        <c:overlap val="40"/>
        <c:axId val="76500992"/>
        <c:axId val="76502528"/>
      </c:barChart>
      <c:catAx>
        <c:axId val="76500992"/>
        <c:scaling>
          <c:orientation val="maxMin"/>
        </c:scaling>
        <c:axPos val="l"/>
        <c:majorGridlines/>
        <c:minorGridlines/>
        <c:tickLblPos val="nextTo"/>
        <c:crossAx val="76502528"/>
        <c:crosses val="autoZero"/>
        <c:auto val="1"/>
        <c:lblAlgn val="ctr"/>
        <c:lblOffset val="100"/>
      </c:catAx>
      <c:valAx>
        <c:axId val="76502528"/>
        <c:scaling>
          <c:orientation val="minMax"/>
          <c:max val="230000"/>
          <c:min val="1"/>
        </c:scaling>
        <c:axPos val="t"/>
        <c:numFmt formatCode="#,##0.00" sourceLinked="1"/>
        <c:majorTickMark val="none"/>
        <c:tickLblPos val="none"/>
        <c:crossAx val="76500992"/>
        <c:crosses val="autoZero"/>
        <c:crossBetween val="between"/>
        <c:minorUnit val="100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60"/>
      <c:rotY val="140"/>
      <c:perspective val="70"/>
    </c:view3D>
    <c:plotArea>
      <c:layout>
        <c:manualLayout>
          <c:layoutTarget val="inner"/>
          <c:xMode val="edge"/>
          <c:yMode val="edge"/>
          <c:x val="8.3076417435099886E-2"/>
          <c:y val="8.3019304161399576E-2"/>
          <c:w val="0.8426656297448436"/>
          <c:h val="0.76114947438272695"/>
        </c:manualLayout>
      </c:layout>
      <c:pie3DChart>
        <c:varyColors val="1"/>
        <c:ser>
          <c:idx val="0"/>
          <c:order val="0"/>
          <c:explosion val="8"/>
          <c:dPt>
            <c:idx val="0"/>
            <c:spPr>
              <a:solidFill>
                <a:schemeClr val="tx1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000066"/>
              </a:solidFill>
            </c:spPr>
          </c:dPt>
          <c:dPt>
            <c:idx val="10"/>
            <c:spPr>
              <a:solidFill>
                <a:srgbClr val="F7092B"/>
              </a:solidFill>
            </c:spPr>
          </c:dPt>
          <c:dPt>
            <c:idx val="12"/>
            <c:spPr>
              <a:solidFill>
                <a:schemeClr val="tx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9.6934831315039174E-2"/>
                  <c:y val="2.7632440239372811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100" baseline="0"/>
                  </a:pPr>
                  <a:endParaRPr lang="ru-RU"/>
                </a:p>
              </c:txPr>
              <c:showVal val="1"/>
              <c:showCatName val="1"/>
              <c:showPercent val="1"/>
            </c:dLbl>
            <c:dLbl>
              <c:idx val="2"/>
              <c:layout>
                <c:manualLayout>
                  <c:x val="-1.7788879939266027E-2"/>
                  <c:y val="-0.22863938541363271"/>
                </c:manualLayout>
              </c:layout>
              <c:showVal val="1"/>
              <c:showCatName val="1"/>
              <c:showPercent val="1"/>
            </c:dLbl>
            <c:dLbl>
              <c:idx val="4"/>
              <c:layout>
                <c:manualLayout>
                  <c:x val="-3.0352703866237077E-2"/>
                  <c:y val="6.9459249272603388E-3"/>
                </c:manualLayout>
              </c:layout>
              <c:showVal val="1"/>
              <c:showCatName val="1"/>
              <c:showPercent val="1"/>
            </c:dLbl>
            <c:dLbl>
              <c:idx val="6"/>
              <c:layout>
                <c:manualLayout>
                  <c:x val="1.789222493796986E-2"/>
                  <c:y val="-0.24800603986944408"/>
                </c:manualLayout>
              </c:layout>
              <c:showVal val="1"/>
              <c:showCatName val="1"/>
              <c:showPercent val="1"/>
            </c:dLbl>
            <c:dLbl>
              <c:idx val="8"/>
              <c:layout>
                <c:manualLayout>
                  <c:x val="7.5881325686034881E-2"/>
                  <c:y val="-0.21330700492738044"/>
                </c:manualLayout>
              </c:layout>
              <c:showVal val="1"/>
              <c:showCatName val="1"/>
              <c:showPercent val="1"/>
            </c:dLbl>
            <c:dLbl>
              <c:idx val="10"/>
              <c:layout>
                <c:manualLayout>
                  <c:x val="8.7593855312372779E-2"/>
                  <c:y val="-0.10965110483219588"/>
                </c:manualLayout>
              </c:layout>
              <c:showVal val="1"/>
              <c:showCatName val="1"/>
              <c:showPercent val="1"/>
            </c:dLbl>
            <c:dLbl>
              <c:idx val="12"/>
              <c:layout>
                <c:manualLayout>
                  <c:x val="0.11279730492908199"/>
                  <c:y val="1.8992071451520501E-2"/>
                </c:manualLayout>
              </c:layout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копия!$A$112:$A$124</c:f>
              <c:strCache>
                <c:ptCount val="13"/>
                <c:pt idx="0">
                  <c:v>Развитие и поддержка малого предпринимательствав Лужском городском поселении</c:v>
                </c:pt>
                <c:pt idx="2">
                  <c:v>Развитие жилищно-коммунального и дорожного хозяйства Лужского городского поселения Лужского муниципального района</c:v>
                </c:pt>
                <c:pt idx="4">
                  <c:v>Развитие культуры в Лужском городском поселении </c:v>
                </c:pt>
                <c:pt idx="6">
                  <c:v>Молодежь Лужского городского поселения</c:v>
                </c:pt>
                <c:pt idx="8">
                  <c:v>Физическая культура в Лужском городском поселении</c:v>
                </c:pt>
                <c:pt idx="10">
                  <c:v>Переселение граждан из аварийного жилого фонда на территории Лужского поселения </c:v>
                </c:pt>
                <c:pt idx="12">
                  <c:v>Развитие Заречного парка</c:v>
                </c:pt>
              </c:strCache>
            </c:strRef>
          </c:cat>
          <c:val>
            <c:numRef>
              <c:f>копия!$F$112:$F$124</c:f>
              <c:numCache>
                <c:formatCode>General</c:formatCode>
                <c:ptCount val="13"/>
                <c:pt idx="0" formatCode="#,##0.00">
                  <c:v>450</c:v>
                </c:pt>
                <c:pt idx="2" formatCode="#,##0.00">
                  <c:v>115033.3</c:v>
                </c:pt>
                <c:pt idx="4" formatCode="#,##0.00">
                  <c:v>55445.4</c:v>
                </c:pt>
                <c:pt idx="6" formatCode="#,##0.00">
                  <c:v>10276.700000000004</c:v>
                </c:pt>
                <c:pt idx="8" formatCode="#,##0.00">
                  <c:v>2102</c:v>
                </c:pt>
                <c:pt idx="10" formatCode="#,##0.00">
                  <c:v>4389.9000000000005</c:v>
                </c:pt>
                <c:pt idx="12" formatCode="#,##0.00">
                  <c:v>1747.3</c:v>
                </c:pt>
              </c:numCache>
            </c:numRef>
          </c:val>
        </c:ser>
        <c:ser>
          <c:idx val="1"/>
          <c:order val="1"/>
          <c:explosion val="25"/>
          <c:dLbls>
            <c:showCatName val="1"/>
            <c:showPercent val="1"/>
            <c:showLeaderLines val="1"/>
          </c:dLbls>
          <c:cat>
            <c:strRef>
              <c:f>копия!$A$112:$A$124</c:f>
              <c:strCache>
                <c:ptCount val="13"/>
                <c:pt idx="0">
                  <c:v>Развитие и поддержка малого предпринимательствав Лужском городском поселении</c:v>
                </c:pt>
                <c:pt idx="2">
                  <c:v>Развитие жилищно-коммунального и дорожного хозяйства Лужского городского поселения Лужского муниципального района</c:v>
                </c:pt>
                <c:pt idx="4">
                  <c:v>Развитие культуры в Лужском городском поселении </c:v>
                </c:pt>
                <c:pt idx="6">
                  <c:v>Молодежь Лужского городского поселения</c:v>
                </c:pt>
                <c:pt idx="8">
                  <c:v>Физическая культура в Лужском городском поселении</c:v>
                </c:pt>
                <c:pt idx="10">
                  <c:v>Переселение граждан из аварийного жилого фонда на территории Лужского поселения </c:v>
                </c:pt>
                <c:pt idx="12">
                  <c:v>Развитие Заречного парка</c:v>
                </c:pt>
              </c:strCache>
            </c:strRef>
          </c:cat>
          <c:val>
            <c:numRef>
              <c:f>копия!$G$112:$G$124</c:f>
              <c:numCache>
                <c:formatCode>General</c:formatCode>
                <c:ptCount val="13"/>
                <c:pt idx="0" formatCode="0.0%">
                  <c:v>2.3753646184689402E-3</c:v>
                </c:pt>
                <c:pt idx="2" formatCode="0.0%">
                  <c:v>0.60721340170160321</c:v>
                </c:pt>
                <c:pt idx="4" formatCode="0.0%">
                  <c:v>0.29267342537079488</c:v>
                </c:pt>
                <c:pt idx="6" formatCode="0.0%">
                  <c:v>5.4246465721377105E-2</c:v>
                </c:pt>
                <c:pt idx="8" formatCode="0.0%">
                  <c:v>1.1095592062270447E-2</c:v>
                </c:pt>
                <c:pt idx="10" formatCode="0.0%">
                  <c:v>2.3172473641370608E-2</c:v>
                </c:pt>
                <c:pt idx="12" formatCode="0.0%">
                  <c:v>9.2232768841128219E-3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b="0" dirty="0" smtClean="0"/>
              <a:t>Структура программы «</a:t>
            </a:r>
            <a:r>
              <a:rPr lang="ru-RU" sz="1800" b="0" i="0" u="none" strike="noStrike" baseline="0" dirty="0" smtClean="0"/>
              <a:t>Развитие жилищно-коммунального и дорожного хозяйства»</a:t>
            </a:r>
            <a:endParaRPr lang="ru-RU" b="0" dirty="0"/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5996009354416654"/>
                  <c:y val="7.1530758226037391E-4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5.5796519985410888E-2"/>
                  <c:y val="5.1816430671487973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6.0855199639554575E-2"/>
                  <c:y val="6.7511067554324039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4.5393808062820493E-2"/>
                  <c:y val="-1.9734153402498521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2.6828294964491833E-2"/>
                  <c:y val="0.11018958467101483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0.10303839744827539"/>
                  <c:y val="0.19095896274768229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-0.17472827136389971"/>
                  <c:y val="0.10085836909871193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-5.8592331953056707E-2"/>
                  <c:y val="-1.5944938213195516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5.6668597624207062E-2"/>
                  <c:y val="-1.1156490054127851E-2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копия!$A$130:$A$138</c:f>
              <c:strCache>
                <c:ptCount val="9"/>
                <c:pt idx="0">
                  <c:v>1.Модернизация объектов коммунальной инфраструктуры:</c:v>
                </c:pt>
                <c:pt idx="1">
                  <c:v>2.Энергосбережение и повышение энергетической эффективности</c:v>
                </c:pt>
                <c:pt idx="2">
                  <c:v>3.Содержание и ремонт объектов жилищного фонда</c:v>
                </c:pt>
                <c:pt idx="3">
                  <c:v>4.Благоустройство</c:v>
                </c:pt>
                <c:pt idx="4">
                  <c:v>5.Содержание и ремонт автомобильных дорог и искусственных сооружений</c:v>
                </c:pt>
                <c:pt idx="5">
                  <c:v>6.Сбор и вывоз ТБО (твердых бытовых отходов)</c:v>
                </c:pt>
                <c:pt idx="6">
                  <c:v>7.Повышение безопасности дорожного движения</c:v>
                </c:pt>
                <c:pt idx="7">
                  <c:v>8.Чистая вода</c:v>
                </c:pt>
                <c:pt idx="8">
                  <c:v>9.Газификация</c:v>
                </c:pt>
              </c:strCache>
            </c:strRef>
          </c:cat>
          <c:val>
            <c:numRef>
              <c:f>копия!$B$130:$B$138</c:f>
              <c:numCache>
                <c:formatCode>#,##0.00</c:formatCode>
                <c:ptCount val="9"/>
                <c:pt idx="0">
                  <c:v>13470</c:v>
                </c:pt>
                <c:pt idx="1">
                  <c:v>16963</c:v>
                </c:pt>
                <c:pt idx="2">
                  <c:v>9903</c:v>
                </c:pt>
                <c:pt idx="3">
                  <c:v>22888.400000000001</c:v>
                </c:pt>
                <c:pt idx="4">
                  <c:v>29391.3</c:v>
                </c:pt>
                <c:pt idx="5">
                  <c:v>10500</c:v>
                </c:pt>
                <c:pt idx="6">
                  <c:v>4590</c:v>
                </c:pt>
                <c:pt idx="7">
                  <c:v>550</c:v>
                </c:pt>
                <c:pt idx="8">
                  <c:v>6777.6</c:v>
                </c:pt>
              </c:numCache>
            </c:numRef>
          </c:val>
        </c:ser>
        <c:ser>
          <c:idx val="1"/>
          <c:order val="1"/>
          <c:explosion val="25"/>
          <c:dLbls>
            <c:showCatName val="1"/>
            <c:showPercent val="1"/>
            <c:showLeaderLines val="1"/>
          </c:dLbls>
          <c:cat>
            <c:strRef>
              <c:f>копия!$A$130:$A$138</c:f>
              <c:strCache>
                <c:ptCount val="9"/>
                <c:pt idx="0">
                  <c:v>1.Модернизация объектов коммунальной инфраструктуры:</c:v>
                </c:pt>
                <c:pt idx="1">
                  <c:v>2.Энергосбережение и повышение энергетической эффективности</c:v>
                </c:pt>
                <c:pt idx="2">
                  <c:v>3.Содержание и ремонт объектов жилищного фонда</c:v>
                </c:pt>
                <c:pt idx="3">
                  <c:v>4.Благоустройство</c:v>
                </c:pt>
                <c:pt idx="4">
                  <c:v>5.Содержание и ремонт автомобильных дорог и искусственных сооружений</c:v>
                </c:pt>
                <c:pt idx="5">
                  <c:v>6.Сбор и вывоз ТБО (твердых бытовых отходов)</c:v>
                </c:pt>
                <c:pt idx="6">
                  <c:v>7.Повышение безопасности дорожного движения</c:v>
                </c:pt>
                <c:pt idx="7">
                  <c:v>8.Чистая вода</c:v>
                </c:pt>
                <c:pt idx="8">
                  <c:v>9.Газификация</c:v>
                </c:pt>
              </c:strCache>
            </c:strRef>
          </c:cat>
          <c:val>
            <c:numRef>
              <c:f>копия!$C$130:$C$138</c:f>
              <c:numCache>
                <c:formatCode>0.0%</c:formatCode>
                <c:ptCount val="9"/>
                <c:pt idx="0">
                  <c:v>0.11709652770110972</c:v>
                </c:pt>
                <c:pt idx="1">
                  <c:v>0.14746164806190956</c:v>
                </c:pt>
                <c:pt idx="2">
                  <c:v>8.6088115354423497E-2</c:v>
                </c:pt>
                <c:pt idx="3">
                  <c:v>0.19897194986147548</c:v>
                </c:pt>
                <c:pt idx="4">
                  <c:v>0.2555025370914335</c:v>
                </c:pt>
                <c:pt idx="5">
                  <c:v>9.1277916916232077E-2</c:v>
                </c:pt>
                <c:pt idx="6">
                  <c:v>3.9901489394810023E-2</c:v>
                </c:pt>
                <c:pt idx="7">
                  <c:v>4.7812242194217027E-3</c:v>
                </c:pt>
                <c:pt idx="8">
                  <c:v>5.8918591399186343E-2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130"/>
      <c:perspective val="30"/>
    </c:view3D>
    <c:plotArea>
      <c:layout>
        <c:manualLayout>
          <c:layoutTarget val="inner"/>
          <c:xMode val="edge"/>
          <c:yMode val="edge"/>
          <c:x val="8.4731365049075025E-2"/>
          <c:y val="6.0617338814205873E-3"/>
          <c:w val="0.9152686349509247"/>
          <c:h val="0.95025108321297669"/>
        </c:manualLayout>
      </c:layout>
      <c:pie3DChart>
        <c:varyColors val="1"/>
        <c:ser>
          <c:idx val="0"/>
          <c:order val="0"/>
          <c:explosion val="17"/>
          <c:dPt>
            <c:idx val="0"/>
            <c:explosion val="40"/>
          </c:dPt>
          <c:dPt>
            <c:idx val="3"/>
            <c:explosion val="29"/>
          </c:dPt>
          <c:dLbls>
            <c:dLbl>
              <c:idx val="0"/>
              <c:layout>
                <c:manualLayout>
                  <c:x val="2.0934298616680403E-3"/>
                  <c:y val="-0.23783140607833744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6.0419057079558872E-2"/>
                  <c:y val="4.7031811280228162E-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10029312802779156"/>
                  <c:y val="3.1079139354886494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1.7115862009730011E-2"/>
                  <c:y val="6.661335468898516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5.6948621021567164E-3"/>
                  <c:y val="0.18588617468429441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копия!$A$170:$A$174</c:f>
              <c:strCache>
                <c:ptCount val="5"/>
                <c:pt idx="0">
                  <c:v>1.Выплаты персоналу учреждений</c:v>
                </c:pt>
                <c:pt idx="1">
                  <c:v>2.Укрепление МТБ учреждений культуры</c:v>
                </c:pt>
                <c:pt idx="2">
                  <c:v>3.Проведение мероприятий в сфере культуры</c:v>
                </c:pt>
                <c:pt idx="3">
                  <c:v>4.Обеспечение деятельности учреждений </c:v>
                </c:pt>
                <c:pt idx="4">
                  <c:v>5. Оплата коммунальных услуг</c:v>
                </c:pt>
              </c:strCache>
            </c:strRef>
          </c:cat>
          <c:val>
            <c:numRef>
              <c:f>копия!$B$170:$B$174</c:f>
              <c:numCache>
                <c:formatCode>#,##0.00</c:formatCode>
                <c:ptCount val="5"/>
                <c:pt idx="0">
                  <c:v>39167.800000000003</c:v>
                </c:pt>
                <c:pt idx="1">
                  <c:v>300</c:v>
                </c:pt>
                <c:pt idx="2">
                  <c:v>1425</c:v>
                </c:pt>
                <c:pt idx="3">
                  <c:v>9588.4000000000015</c:v>
                </c:pt>
                <c:pt idx="4">
                  <c:v>4964.2</c:v>
                </c:pt>
              </c:numCache>
            </c:numRef>
          </c:val>
        </c:ser>
        <c:ser>
          <c:idx val="1"/>
          <c:order val="1"/>
          <c:explosion val="25"/>
          <c:dLbls>
            <c:showCatName val="1"/>
            <c:showPercent val="1"/>
            <c:showLeaderLines val="1"/>
          </c:dLbls>
          <c:cat>
            <c:strRef>
              <c:f>копия!$A$170:$A$174</c:f>
              <c:strCache>
                <c:ptCount val="5"/>
                <c:pt idx="0">
                  <c:v>1.Выплаты персоналу учреждений</c:v>
                </c:pt>
                <c:pt idx="1">
                  <c:v>2.Укрепление МТБ учреждений культуры</c:v>
                </c:pt>
                <c:pt idx="2">
                  <c:v>3.Проведение мероприятий в сфере культуры</c:v>
                </c:pt>
                <c:pt idx="3">
                  <c:v>4.Обеспечение деятельности учреждений </c:v>
                </c:pt>
                <c:pt idx="4">
                  <c:v>5. Оплата коммунальных услуг</c:v>
                </c:pt>
              </c:strCache>
            </c:strRef>
          </c:cat>
          <c:val>
            <c:numRef>
              <c:f>копия!$C$170:$C$174</c:f>
              <c:numCache>
                <c:formatCode>0.0%</c:formatCode>
                <c:ptCount val="5"/>
                <c:pt idx="0">
                  <c:v>0.70642109174070367</c:v>
                </c:pt>
                <c:pt idx="1">
                  <c:v>5.4107283922561981E-3</c:v>
                </c:pt>
                <c:pt idx="2">
                  <c:v>2.5700959863216785E-2</c:v>
                </c:pt>
                <c:pt idx="3">
                  <c:v>0.17293409372103091</c:v>
                </c:pt>
                <c:pt idx="4">
                  <c:v>8.9533126282793724E-2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12. Структура </a:t>
            </a:r>
            <a:r>
              <a:rPr lang="ru-RU" dirty="0"/>
              <a:t>расходов местного бюджета по разделам классификации расходов</a:t>
            </a:r>
          </a:p>
        </c:rich>
      </c:tx>
      <c:layout/>
    </c:title>
    <c:view3D>
      <c:rotX val="70"/>
      <c:rotY val="70"/>
      <c:perspective val="30"/>
    </c:view3D>
    <c:plotArea>
      <c:layout/>
      <c:pie3DChart>
        <c:varyColors val="1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FB3161"/>
              </a:solidFill>
            </c:spPr>
          </c:dPt>
          <c:dPt>
            <c:idx val="4"/>
            <c:spPr>
              <a:solidFill>
                <a:srgbClr val="3BCA08"/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4.3409688195564476E-2"/>
                  <c:y val="0.1061504078911867"/>
                </c:manualLayout>
              </c:layout>
              <c:showVal val="1"/>
              <c:showCatName val="1"/>
              <c:showPercent val="1"/>
            </c:dLbl>
            <c:dLbl>
              <c:idx val="1"/>
              <c:layout>
                <c:manualLayout>
                  <c:x val="4.4553598450747092E-2"/>
                  <c:y val="0.23419471249226312"/>
                </c:manualLayout>
              </c:layout>
              <c:showVal val="1"/>
              <c:showCatName val="1"/>
              <c:showPercent val="1"/>
            </c:dLbl>
            <c:dLbl>
              <c:idx val="2"/>
              <c:layout>
                <c:manualLayout>
                  <c:x val="-5.6112359642032109E-2"/>
                  <c:y val="0.13702330032112844"/>
                </c:manualLayout>
              </c:layout>
              <c:showVal val="1"/>
              <c:showCatName val="1"/>
              <c:showPercent val="1"/>
            </c:dLbl>
            <c:dLbl>
              <c:idx val="3"/>
              <c:layout>
                <c:manualLayout>
                  <c:x val="-4.9553880986403934E-3"/>
                  <c:y val="7.443170996873384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
</a:t>
                    </a:r>
                    <a:r>
                      <a:rPr lang="ru-RU" dirty="0" smtClean="0"/>
                      <a:t>90 841,9; 42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-0.11659372617601889"/>
                  <c:y val="9.801705233810006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</a:p>
                  <a:p>
                    <a:r>
                      <a:rPr lang="ru-RU" dirty="0" smtClean="0"/>
                      <a:t>10 276,7;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5%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>
                <c:manualLayout>
                  <c:x val="-0.1397952909446844"/>
                  <c:y val="-1.48816136831357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  <a:r>
                      <a:rPr lang="ru-RU" dirty="0"/>
                      <a:t>, кинематография
</a:t>
                    </a:r>
                    <a:r>
                      <a:rPr lang="ru-RU" dirty="0" smtClean="0"/>
                      <a:t>57 192,7; 26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>
                <c:manualLayout>
                  <c:x val="-2.5359370989430363E-3"/>
                  <c:y val="-0.23578530956877841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/>
                      <a:t>
</a:t>
                    </a:r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1 620,0; 1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>
                <c:manualLayout>
                  <c:x val="7.5953486011132984E-2"/>
                  <c:y val="-0.14098086323741821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/>
                      <a:t>
</a:t>
                    </a:r>
                    <a:r>
                      <a:rPr lang="ru-RU" dirty="0"/>
                      <a:t>Физическая культура и </a:t>
                    </a:r>
                    <a:r>
                      <a:rPr lang="ru-RU" dirty="0" smtClean="0"/>
                      <a:t>спорт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2 102,0; 1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8"/>
              <c:layout>
                <c:manualLayout>
                  <c:x val="6.3998995322358823E-2"/>
                  <c:y val="1.3822042259854729E-2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 smtClean="0"/>
                      <a:t>О</a:t>
                    </a:r>
                    <a:r>
                      <a:rPr lang="ru-RU" dirty="0" smtClean="0"/>
                      <a:t>бслуживание </a:t>
                    </a:r>
                    <a:r>
                      <a:rPr lang="ru-RU" dirty="0"/>
                      <a:t>государственного и муниципального долга
</a:t>
                    </a:r>
                    <a:r>
                      <a:rPr lang="ru-RU" dirty="0" smtClean="0"/>
                      <a:t>267,4; 0,1%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копия!$A$234:$A$242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
и правоохранительная деятельность
</c:v>
                </c:pt>
                <c:pt idx="2">
                  <c:v>Национальная экономика</c:v>
                </c:pt>
                <c:pt idx="3">
                  <c:v>Жилищно-коммунальное хозяйство
</c:v>
                </c:pt>
                <c:pt idx="4">
                  <c:v>
Образование
</c:v>
                </c:pt>
                <c:pt idx="5">
                  <c:v>
Культура, кинематография
</c:v>
                </c:pt>
                <c:pt idx="6">
                  <c:v>
Социальная политика
</c:v>
                </c:pt>
                <c:pt idx="7">
                  <c:v>
Физическая культура и спорт
</c:v>
                </c:pt>
                <c:pt idx="8">
                  <c:v>
Обслуживание государственного и муниципального долга
</c:v>
                </c:pt>
              </c:strCache>
            </c:strRef>
          </c:cat>
          <c:val>
            <c:numRef>
              <c:f>копия!$B$234:$B$242</c:f>
              <c:numCache>
                <c:formatCode>#,##0.0</c:formatCode>
                <c:ptCount val="9"/>
                <c:pt idx="0">
                  <c:v>10124.799999999987</c:v>
                </c:pt>
                <c:pt idx="1">
                  <c:v>2015</c:v>
                </c:pt>
                <c:pt idx="2">
                  <c:v>43431.3</c:v>
                </c:pt>
                <c:pt idx="3">
                  <c:v>90841.9</c:v>
                </c:pt>
                <c:pt idx="4">
                  <c:v>10276.700000000004</c:v>
                </c:pt>
                <c:pt idx="5">
                  <c:v>57192.7</c:v>
                </c:pt>
                <c:pt idx="6">
                  <c:v>1620</c:v>
                </c:pt>
                <c:pt idx="7">
                  <c:v>2102</c:v>
                </c:pt>
                <c:pt idx="8">
                  <c:v>267.39999999999969</c:v>
                </c:pt>
              </c:numCache>
            </c:numRef>
          </c:val>
        </c:ser>
        <c:ser>
          <c:idx val="1"/>
          <c:order val="1"/>
          <c:dLbls>
            <c:showCatName val="1"/>
            <c:showPercent val="1"/>
            <c:showLeaderLines val="1"/>
          </c:dLbls>
          <c:cat>
            <c:strRef>
              <c:f>копия!$A$234:$A$242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
и правоохранительная деятельность
</c:v>
                </c:pt>
                <c:pt idx="2">
                  <c:v>Национальная экономика</c:v>
                </c:pt>
                <c:pt idx="3">
                  <c:v>Жилищно-коммунальное хозяйство
</c:v>
                </c:pt>
                <c:pt idx="4">
                  <c:v>
Образование
</c:v>
                </c:pt>
                <c:pt idx="5">
                  <c:v>
Культура, кинематография
</c:v>
                </c:pt>
                <c:pt idx="6">
                  <c:v>
Социальная политика
</c:v>
                </c:pt>
                <c:pt idx="7">
                  <c:v>
Физическая культура и спорт
</c:v>
                </c:pt>
                <c:pt idx="8">
                  <c:v>
Обслуживание государственного и муниципального долга
</c:v>
                </c:pt>
              </c:strCache>
            </c:strRef>
          </c:cat>
          <c:val>
            <c:numRef>
              <c:f>копия!$C$234:$C$242</c:f>
              <c:numCache>
                <c:formatCode>0.0%</c:formatCode>
                <c:ptCount val="9"/>
                <c:pt idx="0">
                  <c:v>4.6471365270769074E-2</c:v>
                </c:pt>
                <c:pt idx="1">
                  <c:v>9.2485580970093524E-3</c:v>
                </c:pt>
                <c:pt idx="2">
                  <c:v>0.19934337532438801</c:v>
                </c:pt>
                <c:pt idx="3">
                  <c:v>0.41695116118745207</c:v>
                </c:pt>
                <c:pt idx="4">
                  <c:v>4.7168564265774642E-2</c:v>
                </c:pt>
                <c:pt idx="5">
                  <c:v>0.26250620777907091</c:v>
                </c:pt>
                <c:pt idx="6">
                  <c:v>7.4355653186874114E-3</c:v>
                </c:pt>
                <c:pt idx="7">
                  <c:v>9.6478754937536649E-3</c:v>
                </c:pt>
                <c:pt idx="8">
                  <c:v>1.2273272630969221E-3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0.05882</cdr:x>
      <cdr:y>0.87174</cdr:y>
    </cdr:from>
    <cdr:to>
      <cdr:x>0.36975</cdr:x>
      <cdr:y>0.96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4707904"/>
          <a:ext cx="2664296" cy="476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0.11765</cdr:x>
      <cdr:y>0.83069</cdr:y>
    </cdr:from>
    <cdr:to>
      <cdr:x>0.31092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08112" y="4486200"/>
          <a:ext cx="165618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Всего  55 445,4 тыс.руб.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3EF0-DE8D-4B83-A056-D86EAD62011D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DE00EE-D4D4-438B-AE52-A7B3A0CD7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3EF0-DE8D-4B83-A056-D86EAD62011D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00EE-D4D4-438B-AE52-A7B3A0CD7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BDE00EE-D4D4-438B-AE52-A7B3A0CD7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3EF0-DE8D-4B83-A056-D86EAD62011D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3EF0-DE8D-4B83-A056-D86EAD62011D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BDE00EE-D4D4-438B-AE52-A7B3A0CD7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3EF0-DE8D-4B83-A056-D86EAD62011D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DE00EE-D4D4-438B-AE52-A7B3A0CD7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2093EF0-DE8D-4B83-A056-D86EAD62011D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00EE-D4D4-438B-AE52-A7B3A0CD7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3EF0-DE8D-4B83-A056-D86EAD62011D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BDE00EE-D4D4-438B-AE52-A7B3A0CD7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3EF0-DE8D-4B83-A056-D86EAD62011D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BDE00EE-D4D4-438B-AE52-A7B3A0CD7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3EF0-DE8D-4B83-A056-D86EAD62011D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DE00EE-D4D4-438B-AE52-A7B3A0CD7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DE00EE-D4D4-438B-AE52-A7B3A0CD7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3EF0-DE8D-4B83-A056-D86EAD62011D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BDE00EE-D4D4-438B-AE52-A7B3A0CD7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2093EF0-DE8D-4B83-A056-D86EAD62011D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2093EF0-DE8D-4B83-A056-D86EAD62011D}" type="datetimeFigureOut">
              <a:rPr lang="ru-RU" smtClean="0"/>
              <a:pPr/>
              <a:t>23.06.2017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DE00EE-D4D4-438B-AE52-A7B3A0CD7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 thruBlk="1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Комитет Финансов Лужского муниципального района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Бюджет Лужского городского поселения на 2016 год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63888" y="620688"/>
            <a:ext cx="3024336" cy="360040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>
                <a:solidFill>
                  <a:schemeClr val="tx1"/>
                </a:solidFill>
              </a:rPr>
              <a:t>50 380,50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980728"/>
            <a:ext cx="3096344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tx1"/>
                </a:solidFill>
              </a:rPr>
              <a:t>5</a:t>
            </a:r>
            <a:r>
              <a:rPr lang="en-US" sz="2000" dirty="0" smtClean="0">
                <a:solidFill>
                  <a:schemeClr val="tx1"/>
                </a:solidFill>
              </a:rPr>
              <a:t>0 </a:t>
            </a:r>
            <a:r>
              <a:rPr lang="ru-RU" sz="2000" dirty="0" smtClean="0">
                <a:solidFill>
                  <a:schemeClr val="tx1"/>
                </a:solidFill>
              </a:rPr>
              <a:t>767</a:t>
            </a:r>
            <a:r>
              <a:rPr lang="en-US" sz="2000" dirty="0" smtClean="0">
                <a:solidFill>
                  <a:schemeClr val="tx1"/>
                </a:solidFill>
              </a:rPr>
              <a:t>,</a:t>
            </a:r>
            <a:r>
              <a:rPr lang="ru-RU" sz="2000" dirty="0" smtClean="0">
                <a:solidFill>
                  <a:schemeClr val="tx1"/>
                </a:solidFill>
              </a:rPr>
              <a:t>6</a:t>
            </a:r>
            <a:r>
              <a:rPr lang="en-US" sz="2000" dirty="0" smtClean="0">
                <a:solidFill>
                  <a:schemeClr val="tx1"/>
                </a:solidFill>
              </a:rPr>
              <a:t>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5776" y="630932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2015 </a:t>
            </a:r>
            <a:r>
              <a:rPr lang="ru-RU" sz="1400" dirty="0" smtClean="0"/>
              <a:t>(Решение СД ЛГП от 23.12.14 г. № 24,в редакции от 27.10.15 № 81)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43608" y="6309320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2016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63888" y="1412776"/>
            <a:ext cx="5040560" cy="360040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tx1"/>
                </a:solidFill>
              </a:rPr>
              <a:t>139 555</a:t>
            </a:r>
            <a:r>
              <a:rPr lang="en-US" sz="2000" dirty="0" smtClean="0">
                <a:solidFill>
                  <a:schemeClr val="tx1"/>
                </a:solidFill>
              </a:rPr>
              <a:t>,</a:t>
            </a:r>
            <a:r>
              <a:rPr lang="ru-RU" sz="2000" dirty="0" smtClean="0">
                <a:solidFill>
                  <a:schemeClr val="tx1"/>
                </a:solidFill>
              </a:rPr>
              <a:t>3</a:t>
            </a:r>
            <a:r>
              <a:rPr lang="en-US" sz="2000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563888" y="1772816"/>
            <a:ext cx="5328592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tx1"/>
                </a:solidFill>
              </a:rPr>
              <a:t>143 929</a:t>
            </a:r>
            <a:r>
              <a:rPr lang="en-US" sz="2000" dirty="0" smtClean="0">
                <a:solidFill>
                  <a:schemeClr val="tx1"/>
                </a:solidFill>
              </a:rPr>
              <a:t>,</a:t>
            </a:r>
            <a:r>
              <a:rPr lang="ru-RU" sz="2000" dirty="0" smtClean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63888" y="2996952"/>
            <a:ext cx="792088" cy="360040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63888" y="3356992"/>
            <a:ext cx="722360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63888" y="3789040"/>
            <a:ext cx="360040" cy="360040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63888" y="4149080"/>
            <a:ext cx="1800200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>
                <a:solidFill>
                  <a:schemeClr val="tx1"/>
                </a:solidFill>
              </a:rPr>
              <a:t>1</a:t>
            </a:r>
            <a:r>
              <a:rPr lang="ru-RU" sz="2000" dirty="0" smtClean="0">
                <a:solidFill>
                  <a:schemeClr val="tx1"/>
                </a:solidFill>
              </a:rPr>
              <a:t>5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0</a:t>
            </a:r>
            <a:r>
              <a:rPr lang="en-US" sz="2000" dirty="0" smtClean="0">
                <a:solidFill>
                  <a:schemeClr val="tx1"/>
                </a:solidFill>
              </a:rPr>
              <a:t>7</a:t>
            </a:r>
            <a:r>
              <a:rPr lang="ru-RU" sz="2000" dirty="0" smtClean="0">
                <a:solidFill>
                  <a:schemeClr val="tx1"/>
                </a:solidFill>
              </a:rPr>
              <a:t>3</a:t>
            </a:r>
            <a:r>
              <a:rPr lang="en-US" sz="2000" dirty="0" smtClean="0">
                <a:solidFill>
                  <a:schemeClr val="tx1"/>
                </a:solidFill>
              </a:rPr>
              <a:t>,</a:t>
            </a:r>
            <a:r>
              <a:rPr lang="ru-RU" sz="2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563888" y="2204864"/>
            <a:ext cx="1728192" cy="360040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>
                <a:solidFill>
                  <a:schemeClr val="tx1"/>
                </a:solidFill>
              </a:rPr>
              <a:t>11 567,50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563888" y="2564904"/>
            <a:ext cx="1512168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tx1"/>
                </a:solidFill>
              </a:rPr>
              <a:t>9058,2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63889" y="4581128"/>
            <a:ext cx="144015" cy="360040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563888" y="4941168"/>
            <a:ext cx="288032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563888" y="5373216"/>
            <a:ext cx="1368152" cy="360040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>
                <a:solidFill>
                  <a:schemeClr val="tx1"/>
                </a:solidFill>
              </a:rPr>
              <a:t>10 9</a:t>
            </a:r>
            <a:r>
              <a:rPr lang="ru-RU" sz="2000" dirty="0" smtClean="0">
                <a:solidFill>
                  <a:schemeClr val="tx1"/>
                </a:solidFill>
              </a:rPr>
              <a:t>8</a:t>
            </a:r>
            <a:r>
              <a:rPr lang="en-US" sz="2000" dirty="0" smtClean="0">
                <a:solidFill>
                  <a:schemeClr val="tx1"/>
                </a:solidFill>
              </a:rPr>
              <a:t>0,00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563888" y="5733256"/>
            <a:ext cx="720080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14282" y="571480"/>
            <a:ext cx="3349606" cy="7692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РАСХОДЫ НА ВЫПЛАТУ ПЕРСОНАЛУ</a:t>
            </a:r>
            <a:endParaRPr lang="ru-RU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179512" y="1412776"/>
            <a:ext cx="3384376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ЗАКУПКИ ДЛЯ МУНИЦ. НУЖД</a:t>
            </a:r>
            <a:endParaRPr lang="ru-RU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79512" y="2204864"/>
            <a:ext cx="3384376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КАПИТАЛЬНЫЕ ВЛОЖЕНИЯ</a:t>
            </a:r>
            <a:endParaRPr lang="ru-RU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79512" y="2996952"/>
            <a:ext cx="3384376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СОЦИАЛЬНОЕ ОБЕСПЕЧЕНИЕ</a:t>
            </a:r>
            <a:endParaRPr lang="ru-RU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179512" y="3789040"/>
            <a:ext cx="3384376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МЕЖБЮДЖЕТНЫЕ ТРАНСФЕРТЫ</a:t>
            </a:r>
            <a:endParaRPr lang="ru-RU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179512" y="4581128"/>
            <a:ext cx="3384376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ОБСЛУЖИВАНИЕ МУНИЦ. ДОЛГА</a:t>
            </a:r>
            <a:endParaRPr lang="ru-RU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179512" y="5373216"/>
            <a:ext cx="3384376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ИНЫЕ БЮДЖЕТНЫЕ АССИГНОВАНИЯ</a:t>
            </a:r>
            <a:endParaRPr lang="ru-RU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4572000" y="2996952"/>
            <a:ext cx="1186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1 6</a:t>
            </a:r>
            <a:r>
              <a:rPr lang="ru-RU" sz="2000" dirty="0" smtClean="0"/>
              <a:t>2</a:t>
            </a:r>
            <a:r>
              <a:rPr lang="en-US" sz="2000" dirty="0" smtClean="0"/>
              <a:t>0,00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499992" y="335699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 </a:t>
            </a:r>
            <a:r>
              <a:rPr lang="ru-RU" sz="2000" dirty="0" smtClean="0"/>
              <a:t>5</a:t>
            </a:r>
            <a:r>
              <a:rPr lang="en-US" sz="2000" dirty="0" smtClean="0"/>
              <a:t>70,00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923928" y="3789040"/>
            <a:ext cx="1002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509,80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707904" y="4581128"/>
            <a:ext cx="971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267,40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851920" y="4941168"/>
            <a:ext cx="931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371</a:t>
            </a:r>
            <a:r>
              <a:rPr lang="en-US" sz="2000" dirty="0" smtClean="0"/>
              <a:t>,</a:t>
            </a:r>
            <a:r>
              <a:rPr lang="ru-RU" sz="2000" dirty="0" smtClean="0"/>
              <a:t>4</a:t>
            </a:r>
            <a:r>
              <a:rPr lang="en-US" sz="2000" dirty="0" smtClean="0"/>
              <a:t>0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51520" y="6309320"/>
            <a:ext cx="576064" cy="360040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835696" y="6309320"/>
            <a:ext cx="576064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55976" y="573325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3 155,8</a:t>
            </a:r>
            <a:endParaRPr lang="ru-RU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7884368" y="188640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712968" cy="9681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ru-RU" dirty="0" smtClean="0"/>
              <a:t>Муниципальные программы 2016 года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3744416" cy="5760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"/>
            <a:r>
              <a:rPr lang="ru-RU" sz="1600" dirty="0" smtClean="0">
                <a:latin typeface="Times New Roman"/>
              </a:rPr>
              <a:t>Всего программных расходов, с учетом средств областного бюджета </a:t>
            </a:r>
            <a:endParaRPr lang="ru-RU" sz="1600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1628800"/>
            <a:ext cx="5040560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2000" dirty="0" smtClean="0">
                <a:solidFill>
                  <a:schemeClr val="tx1"/>
                </a:solidFill>
                <a:latin typeface="Times New Roman"/>
              </a:rPr>
              <a:t>189 444,60</a:t>
            </a:r>
            <a:endParaRPr lang="ru-RU" sz="2000" dirty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2420888"/>
            <a:ext cx="3744416" cy="576064"/>
          </a:xfrm>
          <a:prstGeom prst="rect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ru-RU" sz="1600" dirty="0" smtClean="0"/>
              <a:t>Развитие жилищно-коммунального и дорожного хозяйства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23928" y="2420888"/>
            <a:ext cx="4464496" cy="576064"/>
          </a:xfrm>
          <a:prstGeom prst="rect">
            <a:avLst/>
          </a:prstGeom>
          <a:solidFill>
            <a:srgbClr val="3BCA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ru-RU" sz="2000" dirty="0" smtClean="0">
                <a:solidFill>
                  <a:schemeClr val="tx1"/>
                </a:solidFill>
                <a:latin typeface="Times New Roman"/>
              </a:rPr>
              <a:t>115 033,30</a:t>
            </a:r>
            <a:endParaRPr lang="ru-RU" sz="2000" dirty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2996952"/>
            <a:ext cx="3744416" cy="5760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ru-RU" sz="1600" dirty="0" smtClean="0">
                <a:latin typeface="Times New Roman"/>
              </a:rPr>
              <a:t>Развитие культуры </a:t>
            </a:r>
            <a:endParaRPr lang="ru-RU" sz="16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23929" y="2996952"/>
            <a:ext cx="2520279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ru-RU" sz="2000" dirty="0" smtClean="0">
                <a:solidFill>
                  <a:schemeClr val="tx1"/>
                </a:solidFill>
                <a:latin typeface="Times New Roman"/>
              </a:rPr>
              <a:t>55 445,40</a:t>
            </a:r>
            <a:endParaRPr lang="ru-RU" sz="2000" dirty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3573016"/>
            <a:ext cx="3744416" cy="576064"/>
          </a:xfrm>
          <a:prstGeom prst="rect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ru-RU" sz="1600" dirty="0" smtClean="0"/>
              <a:t>Молодежь Лужского городского поселения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923928" y="3573016"/>
            <a:ext cx="576064" cy="576064"/>
          </a:xfrm>
          <a:prstGeom prst="rect">
            <a:avLst/>
          </a:prstGeom>
          <a:solidFill>
            <a:srgbClr val="3BCA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endParaRPr lang="ru-RU" sz="2000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4149080"/>
            <a:ext cx="3744416" cy="5760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ru-RU" sz="1600" dirty="0" smtClean="0">
                <a:latin typeface="Times New Roman"/>
              </a:rPr>
              <a:t>Переселение граждан из аварийного жилого фонда</a:t>
            </a:r>
            <a:endParaRPr lang="ru-RU" sz="16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923928" y="4149080"/>
            <a:ext cx="360040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endParaRPr lang="ru-RU" sz="20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9512" y="4725144"/>
            <a:ext cx="3744416" cy="504056"/>
          </a:xfrm>
          <a:prstGeom prst="rect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ru-RU" sz="1600" dirty="0" smtClean="0"/>
              <a:t>Физическая культура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923928" y="4725144"/>
            <a:ext cx="216024" cy="504056"/>
          </a:xfrm>
          <a:prstGeom prst="rect">
            <a:avLst/>
          </a:prstGeom>
          <a:solidFill>
            <a:srgbClr val="3BCA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endParaRPr lang="ru-RU" sz="2000" dirty="0">
              <a:latin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99992" y="371703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/>
              </a:rPr>
              <a:t>10 276,70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83968" y="422108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/>
              </a:rPr>
              <a:t>4 389,90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79512" y="5229200"/>
            <a:ext cx="3744416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ru-RU" sz="1600" dirty="0" smtClean="0">
                <a:latin typeface="Times New Roman"/>
              </a:rPr>
              <a:t>Развитие Заречного парка</a:t>
            </a:r>
            <a:endParaRPr lang="ru-RU" sz="1600" dirty="0">
              <a:latin typeface="Times New Roman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923929" y="5229200"/>
            <a:ext cx="144015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>
              <a:defRPr/>
            </a:pPr>
            <a:endParaRPr lang="ru-RU" sz="2000" dirty="0">
              <a:latin typeface="Times New Roman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9512" y="5733256"/>
            <a:ext cx="3744416" cy="504056"/>
          </a:xfrm>
          <a:prstGeom prst="rect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ru-RU" sz="1600" dirty="0" smtClean="0"/>
              <a:t>Развитие и поддержка малого предпринимательства</a:t>
            </a:r>
            <a:endParaRPr lang="ru-RU" sz="16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923928" y="5733256"/>
            <a:ext cx="72008" cy="504056"/>
          </a:xfrm>
          <a:prstGeom prst="rect">
            <a:avLst/>
          </a:prstGeom>
          <a:solidFill>
            <a:srgbClr val="3BCA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endParaRPr lang="ru-RU" sz="2000" dirty="0">
              <a:latin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95936" y="5805264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/>
              </a:rPr>
              <a:t>450,00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67944" y="530120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/>
              </a:rPr>
              <a:t>1 747,30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39952" y="479715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/>
              </a:rPr>
              <a:t>2 102,00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7884368" y="6309320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68152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ru-RU" dirty="0" smtClean="0"/>
              <a:t>Структура муниципальных программ 2016 года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340768"/>
          <a:ext cx="864096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63888" y="620688"/>
            <a:ext cx="5328592" cy="360040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>
                <a:solidFill>
                  <a:schemeClr val="tx1"/>
                </a:solidFill>
              </a:rPr>
              <a:t>11</a:t>
            </a:r>
            <a:r>
              <a:rPr lang="ru-RU" sz="2000" dirty="0" smtClean="0">
                <a:solidFill>
                  <a:schemeClr val="tx1"/>
                </a:solidFill>
              </a:rPr>
              <a:t>2 </a:t>
            </a:r>
            <a:r>
              <a:rPr lang="en-US" sz="2000" dirty="0" smtClean="0">
                <a:solidFill>
                  <a:schemeClr val="tx1"/>
                </a:solidFill>
              </a:rPr>
              <a:t>0</a:t>
            </a:r>
            <a:r>
              <a:rPr lang="ru-RU" sz="2000" dirty="0" smtClean="0">
                <a:solidFill>
                  <a:schemeClr val="tx1"/>
                </a:solidFill>
              </a:rPr>
              <a:t>42</a:t>
            </a:r>
            <a:r>
              <a:rPr lang="en-US" sz="2000" dirty="0" smtClean="0">
                <a:solidFill>
                  <a:schemeClr val="tx1"/>
                </a:solidFill>
              </a:rPr>
              <a:t>,</a:t>
            </a:r>
            <a:r>
              <a:rPr lang="ru-RU" sz="2000" dirty="0" smtClean="0">
                <a:solidFill>
                  <a:schemeClr val="tx1"/>
                </a:solidFill>
              </a:rPr>
              <a:t>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980728"/>
            <a:ext cx="4896544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tx1"/>
                </a:solidFill>
              </a:rPr>
              <a:t>91 236,5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5776" y="630932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2015 </a:t>
            </a:r>
            <a:r>
              <a:rPr lang="ru-RU" sz="1400" dirty="0" smtClean="0"/>
              <a:t>(Решение СД ЛГП от 23.12.14 г. № 24,в редакции от 27.10.15 № 81)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43608" y="6309320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2016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63888" y="1412776"/>
            <a:ext cx="3240360" cy="360040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tx1"/>
                </a:solidFill>
              </a:rPr>
              <a:t>55 445,4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63888" y="1772816"/>
            <a:ext cx="4248472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tx1"/>
                </a:solidFill>
              </a:rPr>
              <a:t>70 645,8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63888" y="2996952"/>
            <a:ext cx="1008112" cy="360040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63888" y="3356992"/>
            <a:ext cx="1728192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63888" y="3789040"/>
            <a:ext cx="576064" cy="360040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63888" y="4149080"/>
            <a:ext cx="720080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563888" y="2204864"/>
            <a:ext cx="1656184" cy="360040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>
                <a:solidFill>
                  <a:schemeClr val="tx1"/>
                </a:solidFill>
              </a:rPr>
              <a:t>10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276,7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563888" y="2564904"/>
            <a:ext cx="1512168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tx1"/>
                </a:solidFill>
              </a:rPr>
              <a:t>10 007,1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63889" y="4581128"/>
            <a:ext cx="216023" cy="360040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563888" y="4941168"/>
            <a:ext cx="360040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563888" y="5373216"/>
            <a:ext cx="144016" cy="360040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563888" y="5733256"/>
            <a:ext cx="72008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79512" y="620688"/>
            <a:ext cx="3384376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/>
              <a:t>Развитие жилищно-коммунального и дорожного хозяйства </a:t>
            </a:r>
            <a:endParaRPr lang="ru-RU" sz="1600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179512" y="1412776"/>
            <a:ext cx="3384376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Развитие культуры</a:t>
            </a:r>
            <a:endParaRPr lang="ru-RU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79512" y="2204864"/>
            <a:ext cx="3384376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Молодежь </a:t>
            </a:r>
            <a:endParaRPr lang="ru-RU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79512" y="2996952"/>
            <a:ext cx="3384376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/>
              <a:t>Переселение граждан из аварийного жилого фонда </a:t>
            </a:r>
            <a:endParaRPr lang="ru-RU" sz="16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179512" y="3789040"/>
            <a:ext cx="3384376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Физическая культура </a:t>
            </a:r>
            <a:endParaRPr lang="ru-RU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179512" y="4581128"/>
            <a:ext cx="3384376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/>
              <a:t>Развитие Заречного парка</a:t>
            </a:r>
            <a:endParaRPr lang="ru-RU" sz="16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179512" y="5373216"/>
            <a:ext cx="3384376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/>
              <a:t>Развитие и поддержка малого предпринимательства</a:t>
            </a:r>
            <a:endParaRPr lang="ru-RU" sz="16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563888" y="2996952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en-US" dirty="0" smtClean="0"/>
              <a:t>389,9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851920" y="335699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10</a:t>
            </a:r>
            <a:r>
              <a:rPr lang="ru-RU" sz="2000" dirty="0" smtClean="0"/>
              <a:t> </a:t>
            </a:r>
            <a:r>
              <a:rPr lang="en-US" sz="2000" dirty="0" smtClean="0"/>
              <a:t>292,1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139952" y="378904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en-US" dirty="0" smtClean="0"/>
              <a:t>102</a:t>
            </a:r>
            <a:r>
              <a:rPr lang="ru-RU" dirty="0" smtClean="0"/>
              <a:t>,0</a:t>
            </a:r>
            <a:endParaRPr lang="en-US" dirty="0" smtClean="0"/>
          </a:p>
        </p:txBody>
      </p:sp>
      <p:sp>
        <p:nvSpPr>
          <p:cNvPr id="65" name="TextBox 64"/>
          <p:cNvSpPr txBox="1"/>
          <p:nvPr/>
        </p:nvSpPr>
        <p:spPr>
          <a:xfrm>
            <a:off x="3923928" y="458112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 </a:t>
            </a:r>
            <a:r>
              <a:rPr lang="en-US" dirty="0" smtClean="0"/>
              <a:t>747,3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067944" y="4941168"/>
            <a:ext cx="93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1 798,8</a:t>
            </a:r>
            <a:endParaRPr lang="en-US" dirty="0" smtClean="0"/>
          </a:p>
        </p:txBody>
      </p:sp>
      <p:sp>
        <p:nvSpPr>
          <p:cNvPr id="67" name="Прямоугольник 66"/>
          <p:cNvSpPr/>
          <p:nvPr/>
        </p:nvSpPr>
        <p:spPr>
          <a:xfrm>
            <a:off x="251520" y="6309320"/>
            <a:ext cx="576064" cy="360040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835696" y="6309320"/>
            <a:ext cx="576064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07904" y="57332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350,0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779912" y="5373216"/>
            <a:ext cx="93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450,0</a:t>
            </a:r>
            <a:endParaRPr lang="en-US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4283968" y="4149080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2452,0</a:t>
            </a:r>
            <a:endParaRPr lang="en-US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179512" y="188640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8.1. Программные расходы за счет собственных средств бюджета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884368" y="6021288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188640"/>
            <a:ext cx="8784976" cy="896144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ru-RU" dirty="0" smtClean="0"/>
              <a:t>Программа </a:t>
            </a:r>
            <a:r>
              <a:rPr lang="ru-RU" sz="3600" dirty="0" smtClean="0">
                <a:latin typeface="Times New Roman"/>
              </a:rPr>
              <a:t>«Развитие жилищно-коммунального и дорожного хозяйства»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79511" y="1527175"/>
          <a:ext cx="8784977" cy="4810737"/>
        </p:xfrm>
        <a:graphic>
          <a:graphicData uri="http://schemas.openxmlformats.org/drawingml/2006/table">
            <a:tbl>
              <a:tblPr/>
              <a:tblGrid>
                <a:gridCol w="7200801"/>
                <a:gridCol w="1037960"/>
                <a:gridCol w="546216"/>
              </a:tblGrid>
              <a:tr h="3855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Всего (тыс.руб.)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115 033,30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1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. Модернизация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объектов коммунальной инфраструктуры: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13 470,00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11,7%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организация и техническое обслуживание сетей водоснабжения и водоотведения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, тепло-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и электроснабжения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обслуживание и ремонт ливневой канализации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2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. Энергосбережение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и повышение энергетической эффективности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16 963,00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14,7%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организация уличного освещения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3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. Содержание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и ремонт объектов жилищного фонда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9 903,00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8,6%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текущий и капитальный ремонт жилого фонда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взносы на капитальный ремонт общего имущества в многоквартирных домах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4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. Благоустройство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22 888,40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19,9%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озеленение и благоустройство территории поселения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содержание тротуаров, пешеходных дорожек, мостов, лестниц, остановок общественного транспорта и Привокзального сквера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5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. Содержание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и ремонт автомобильных дорог и искусственных сооружений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29 391,30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25,6%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содержание проезжих частей улиц и Привокзальной площади 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капитальный ремонт и ремонт автомобильных дорог 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6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. Сбор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и вывоз ТБО (твердых бытовых отходов)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10 500,00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9,1%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вывоз ТБО с несанкционированных свалок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7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. Повышение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безопасности дорожного движения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4 590,00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4,0%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мероприятия, направленные на повышение безопасности дорожного движения 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8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. Чистая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вода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550,00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0,5%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организация технического перевооружения и реконструкции канализационных очистных сооружений 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9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. Газификация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6 777,60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5,9%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проектирование и строительство распределительного газопровода </a:t>
                      </a: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7200" marR="7200" marT="7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79512" y="188640"/>
          <a:ext cx="878497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630932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Всего  115 033,3 тыс.руб.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251520" y="1268760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512" y="332656"/>
            <a:ext cx="8964488" cy="758952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ru-RU" dirty="0" smtClean="0"/>
              <a:t>Программа </a:t>
            </a:r>
            <a:r>
              <a:rPr lang="ru-RU" sz="3200" dirty="0" smtClean="0">
                <a:latin typeface="Times New Roman"/>
              </a:rPr>
              <a:t>«Развитие культуры в </a:t>
            </a:r>
            <a:r>
              <a:rPr lang="ru-RU" sz="3200" dirty="0" err="1" smtClean="0">
                <a:latin typeface="Times New Roman"/>
              </a:rPr>
              <a:t>Лужском</a:t>
            </a:r>
            <a:r>
              <a:rPr lang="ru-RU" sz="3200" dirty="0" smtClean="0">
                <a:latin typeface="Times New Roman"/>
              </a:rPr>
              <a:t> городском поселении»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67544" y="332656"/>
          <a:ext cx="835292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13"/>
            </a:pPr>
            <a:r>
              <a:rPr lang="ru-RU" dirty="0" smtClean="0"/>
              <a:t>Источники внутреннего финансирования дефицита бюджета на 2016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2060848"/>
          <a:ext cx="8424936" cy="3960440"/>
        </p:xfrm>
        <a:graphic>
          <a:graphicData uri="http://schemas.openxmlformats.org/drawingml/2006/table">
            <a:tbl>
              <a:tblPr/>
              <a:tblGrid>
                <a:gridCol w="7091986"/>
                <a:gridCol w="1332950"/>
              </a:tblGrid>
              <a:tr h="99011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latin typeface="Times New Roman"/>
                        </a:rPr>
                        <a:t>Всего источников внутреннего финансирования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latin typeface="Times New Roman"/>
                        </a:rPr>
                        <a:t>2 898,50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011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011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latin typeface="Times New Roman"/>
                        </a:rPr>
                        <a:t>Погашение кредита от других бюджетов бюджетной системы РФ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latin typeface="Times New Roman"/>
                        </a:rPr>
                        <a:t>-5 438,10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011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Times New Roman"/>
                        </a:rPr>
                        <a:t>Изменение прочих остатков денежных средств бюджета городского поселения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latin typeface="Times New Roman"/>
                        </a:rPr>
                        <a:t>8 336,60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452320" y="13407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Налоговая политика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Основные направления налоговой политики Лужского городского поселения: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стимулирование предпринимательской деятельности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улучшение администрирования доходных источников бюджета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оптимизация налоговых льгот (налоговых расходов бюджета)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переход к исчислению налога на имущество физ.лиц от кадастровой стоимости с 01.01.2016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12968" cy="96815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ru-RU" dirty="0" smtClean="0"/>
              <a:t>1. 1.Наиболее значительные изменения налогового и бюджетного  законодательства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С 1 января 2016 года предполагается установить единые нормативы отчислений от НДФЛ в бюджеты городских поселений в размере 3 процентов. Таким образом, общий размер отчислений от НДФЛ в бюджеты городских поселений с учетом норматива отчислений, установленного Бюджетным кодексом Российской Федерации (10%) составит с 1 января 2016 года 13 процентов.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С 1 января 2016 года будет отменен областной закон от 14.10.2008г. № 102-оз "Об установлении единых нормативов отчислений от транспортного налога". С учетом отмены данного закона транспортный налог будет зачисляться в областной бюджет по нормативу 100 процентов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Переход к исчислению налога на имущество физ. лиц от кадастровой стоимости с 01.01.2016 года.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 Бюджетная политика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Основные направления бюджетной политики Лужского городского поселения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Повышение качества муниципальных программ Лужского городского поселения.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Повышение эффективности бюджетных расходов, безусловное исполнение принятых расходных обязательств городского поселения.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Исполнение Указов Президента Российской Федерации от 12 мая 2012 года №№ 596-606.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Поэтапное сокращение дефицита местного бюджета.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Использование в бюджетном процессе компонентов и модулей государственной интегрированной информационной системы управления общественными финансами «Электронный бюджет».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64488" cy="758952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dirty="0" smtClean="0"/>
              <a:t>Принципы формирования расходов бюджета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Исполнение действующих расходных обязательств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Реализация Указов Президента Российской Федерации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Индексация расходов на оплату труда работников бюджетной сферы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Индексация расходов на коммунальные услуги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62736" cy="1112168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Основные параметры местного бюджета Лужского городского поселения на 2016 год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844825"/>
          <a:ext cx="8568952" cy="3653844"/>
        </p:xfrm>
        <a:graphic>
          <a:graphicData uri="http://schemas.openxmlformats.org/drawingml/2006/table">
            <a:tbl>
              <a:tblPr/>
              <a:tblGrid>
                <a:gridCol w="2933515"/>
                <a:gridCol w="2119429"/>
                <a:gridCol w="1817657"/>
                <a:gridCol w="1698351"/>
              </a:tblGrid>
              <a:tr h="10036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2015 год прогноз*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проект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изменения по сравнению с 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Доходы: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336 070,10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214 973,30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36,0↓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в т.ч. собственные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200 404,90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185 661,40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7,4 </a:t>
                      </a:r>
                      <a:r>
                        <a:rPr lang="ru-RU" sz="20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↓</a:t>
                      </a:r>
                      <a:endParaRPr lang="ru-RU" sz="20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   безвозмездные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135 665,20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29 311,90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78,4↓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Расходы: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412 155,20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217 871,80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47,1↓</a:t>
                      </a:r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-76 085,10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-2 898,50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от </a:t>
                      </a:r>
                      <a:r>
                        <a:rPr lang="ru-RU" sz="2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«собственных» </a:t>
                      </a:r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40352" y="1412776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6381328"/>
            <a:ext cx="7423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*(решение СД ЛГП от 23.12.2014 г. № 24,в редакции от 27.10.2015 № 81)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043608" y="2057400"/>
          <a:ext cx="7488832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Собственные доходы бюджета Лужского городского поселения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372200" y="3501008"/>
            <a:ext cx="66396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7,4 ↓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251520" y="1628800"/>
            <a:ext cx="2160240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НДФЛ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ru-RU" dirty="0" smtClean="0"/>
              <a:t>Структура собственных доходов бюджета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100392" y="1628800"/>
            <a:ext cx="797013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45,3 ↑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1628800"/>
            <a:ext cx="4752528" cy="504056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94 084,90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11760" y="2132856"/>
            <a:ext cx="352839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>
                <a:solidFill>
                  <a:schemeClr val="tx1"/>
                </a:solidFill>
              </a:rPr>
              <a:t>64 747,60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11760" y="2708920"/>
            <a:ext cx="2736304" cy="576064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20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50 570,00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411760" y="3284984"/>
            <a:ext cx="417646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>
                <a:solidFill>
                  <a:schemeClr val="tx1"/>
                </a:solidFill>
              </a:rPr>
              <a:t>75 387,80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00392" y="2708920"/>
            <a:ext cx="803425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32,9 ↓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411760" y="3933056"/>
            <a:ext cx="360040" cy="576064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411760" y="4509120"/>
            <a:ext cx="720080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00392" y="4005064"/>
            <a:ext cx="797013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43,5 ↓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411760" y="5157192"/>
            <a:ext cx="1728192" cy="576064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>
                <a:solidFill>
                  <a:schemeClr val="tx1"/>
                </a:solidFill>
              </a:rPr>
              <a:t>35 222,00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411760" y="5733256"/>
            <a:ext cx="2664296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>
                <a:solidFill>
                  <a:schemeClr val="tx1"/>
                </a:solidFill>
              </a:rPr>
              <a:t>50 022,60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00392" y="5301208"/>
            <a:ext cx="80663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29,6 ↓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51520" y="2708920"/>
            <a:ext cx="2160240" cy="115212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НАЛОГИ    НА ИМУЩЕСТВО</a:t>
            </a:r>
            <a:endParaRPr lang="ru-RU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51520" y="3933056"/>
            <a:ext cx="2160240" cy="115212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АКЦИЗЫ</a:t>
            </a:r>
            <a:endParaRPr lang="ru-RU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5157192"/>
            <a:ext cx="2160240" cy="115212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ДРУГИЕ ДОХОДЫ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203848" y="4653136"/>
            <a:ext cx="13195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10 246,90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843808" y="4077072"/>
            <a:ext cx="1170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5 784,50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228184" y="6309320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2015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979712" y="6309320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2016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259632" y="6309320"/>
            <a:ext cx="576064" cy="360040"/>
          </a:xfrm>
          <a:prstGeom prst="rect">
            <a:avLst/>
          </a:prstGeom>
          <a:solidFill>
            <a:srgbClr val="45E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580112" y="6309320"/>
            <a:ext cx="576064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84368" y="6309320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714348" y="1714488"/>
          <a:ext cx="81369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712968" cy="968152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ru-RU" dirty="0" smtClean="0"/>
              <a:t>Расходы бюджета в разрезе групп видов расходов (за счет собственных средств)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3212976"/>
            <a:ext cx="689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  <a:r>
              <a:rPr lang="ru-RU" dirty="0" smtClean="0"/>
              <a:t>,0 ↓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5949280"/>
            <a:ext cx="807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*(решение СД ЛГП от 23.12.2014 г. № 24,в редакции от 27.10.2015 № 81)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2996952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том числе непрограммных расходов – 25 435,9 т.р.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832</TotalTime>
  <Words>1101</Words>
  <Application>Microsoft Office PowerPoint</Application>
  <PresentationFormat>Экран (4:3)</PresentationFormat>
  <Paragraphs>242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Бюджет Лужского городского поселения на 2016 год</vt:lpstr>
      <vt:lpstr>Налоговая политика</vt:lpstr>
      <vt:lpstr>1. 1.Наиболее значительные изменения налогового и бюджетного  законодательства</vt:lpstr>
      <vt:lpstr> Бюджетная политика</vt:lpstr>
      <vt:lpstr>Принципы формирования расходов бюджета</vt:lpstr>
      <vt:lpstr>Основные параметры местного бюджета Лужского городского поселения на 2016 год</vt:lpstr>
      <vt:lpstr>Собственные доходы бюджета Лужского городского поселения</vt:lpstr>
      <vt:lpstr>Структура собственных доходов бюджета</vt:lpstr>
      <vt:lpstr>Расходы бюджета в разрезе групп видов расходов (за счет собственных средств)</vt:lpstr>
      <vt:lpstr>Слайд 10</vt:lpstr>
      <vt:lpstr>Муниципальные программы 2016 года</vt:lpstr>
      <vt:lpstr>Структура муниципальных программ 2016 года</vt:lpstr>
      <vt:lpstr>Слайд 13</vt:lpstr>
      <vt:lpstr>Программа «Развитие жилищно-коммунального и дорожного хозяйства»</vt:lpstr>
      <vt:lpstr>Слайд 15</vt:lpstr>
      <vt:lpstr>Программа «Развитие культуры в Лужском городском поселении»</vt:lpstr>
      <vt:lpstr>Слайд 17</vt:lpstr>
      <vt:lpstr>Источники внутреннего финансирования дефицита бюджета на 2016 год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Сидорова</cp:lastModifiedBy>
  <cp:revision>89</cp:revision>
  <dcterms:created xsi:type="dcterms:W3CDTF">2015-11-23T10:27:37Z</dcterms:created>
  <dcterms:modified xsi:type="dcterms:W3CDTF">2017-06-23T08:40:59Z</dcterms:modified>
</cp:coreProperties>
</file>