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rawings/drawing8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9"/>
  </p:notesMasterIdLst>
  <p:sldIdLst>
    <p:sldId id="256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88" r:id="rId12"/>
    <p:sldId id="275" r:id="rId13"/>
    <p:sldId id="278" r:id="rId14"/>
    <p:sldId id="270" r:id="rId15"/>
    <p:sldId id="276" r:id="rId16"/>
    <p:sldId id="277" r:id="rId17"/>
    <p:sldId id="272" r:id="rId18"/>
    <p:sldId id="284" r:id="rId19"/>
    <p:sldId id="289" r:id="rId20"/>
    <p:sldId id="285" r:id="rId21"/>
    <p:sldId id="291" r:id="rId22"/>
    <p:sldId id="286" r:id="rId23"/>
    <p:sldId id="290" r:id="rId24"/>
    <p:sldId id="287" r:id="rId25"/>
    <p:sldId id="292" r:id="rId26"/>
    <p:sldId id="279" r:id="rId27"/>
    <p:sldId id="280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1953"/>
    <a:srgbClr val="F913CD"/>
    <a:srgbClr val="F51727"/>
    <a:srgbClr val="FB53DB"/>
    <a:srgbClr val="FF5050"/>
    <a:srgbClr val="06BE4C"/>
    <a:srgbClr val="036127"/>
    <a:srgbClr val="940610"/>
    <a:srgbClr val="CC00CC"/>
    <a:srgbClr val="93373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3" autoAdjust="0"/>
  </p:normalViewPr>
  <p:slideViewPr>
    <p:cSldViewPr>
      <p:cViewPr>
        <p:scale>
          <a:sx n="70" d="100"/>
          <a:sy n="70" d="100"/>
        </p:scale>
        <p:origin x="-2802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84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_____Microsoft_Office_Excel12.xlsx"/><Relationship Id="rId1" Type="http://schemas.openxmlformats.org/officeDocument/2006/relationships/themeOverride" Target="../theme/themeOverride1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package" Target="../embeddings/_____Microsoft_Office_Excel14.xlsx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232 294,0 </a:t>
            </a:r>
            <a:r>
              <a:rPr lang="ru-RU" dirty="0"/>
              <a:t>тыс.руб.</a:t>
            </a:r>
          </a:p>
        </c:rich>
      </c:tx>
      <c:layout/>
    </c:title>
    <c:view3D>
      <c:rotX val="30"/>
      <c:rotY val="30"/>
      <c:perspective val="30"/>
    </c:view3D>
    <c:plotArea>
      <c:layout>
        <c:manualLayout>
          <c:layoutTarget val="inner"/>
          <c:xMode val="edge"/>
          <c:yMode val="edge"/>
          <c:x val="4.4704116846505798E-2"/>
          <c:y val="0.14867004266793191"/>
          <c:w val="0.57030244483328452"/>
          <c:h val="0.748813945597635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232 294,0 тыс.руб.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4.0123456790123413E-2"/>
                  <c:y val="-1.5984017660451641E-2"/>
                </c:manualLayout>
              </c:layout>
              <c:dLblPos val="bestFit"/>
              <c:showVal val="1"/>
              <c:showPercent val="1"/>
            </c:dLbl>
            <c:dLbl>
              <c:idx val="1"/>
              <c:layout>
                <c:manualLayout>
                  <c:x val="0"/>
                  <c:y val="-4.5418376937097465E-2"/>
                </c:manualLayout>
              </c:layout>
              <c:dLblPos val="bestFit"/>
              <c:showVal val="1"/>
              <c:showPercent val="1"/>
            </c:dLbl>
            <c:dLbl>
              <c:idx val="2"/>
              <c:layout>
                <c:manualLayout>
                  <c:x val="0"/>
                  <c:y val="-3.4343406288190201E-2"/>
                </c:manualLayout>
              </c:layout>
              <c:dLblPos val="bestFit"/>
              <c:showVal val="1"/>
              <c:showPercent val="1"/>
            </c:dLbl>
            <c:dLbl>
              <c:idx val="3"/>
              <c:layout>
                <c:manualLayout>
                  <c:x val="4.7839506172839504E-2"/>
                  <c:y val="-2.9999482039533176E-2"/>
                </c:manualLayout>
              </c:layout>
              <c:dLblPos val="bestFit"/>
              <c:showVal val="1"/>
              <c:showPercent val="1"/>
            </c:dLbl>
            <c:dLbl>
              <c:idx val="4"/>
              <c:layout>
                <c:manualLayout>
                  <c:x val="-1.388888888888902E-2"/>
                  <c:y val="-4.2624047094537702E-2"/>
                </c:manualLayout>
              </c:layout>
              <c:dLblPos val="bestFit"/>
              <c:showVal val="1"/>
              <c:showPercent val="1"/>
            </c:dLbl>
            <c:txPr>
              <a:bodyPr/>
              <a:lstStyle/>
              <a:p>
                <a:pPr>
                  <a:defRPr baseline="0">
                    <a:latin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субсидии</c:v>
                </c:pt>
                <c:pt idx="3">
                  <c:v>дотация на выравнивание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152798.39999999962</c:v>
                </c:pt>
                <c:pt idx="1">
                  <c:v>35792</c:v>
                </c:pt>
                <c:pt idx="2">
                  <c:v>14925.1</c:v>
                </c:pt>
                <c:pt idx="3">
                  <c:v>28778.5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5196376494604544"/>
          <c:y val="6.6587571350931532E-2"/>
          <c:w val="0.23877697579469234"/>
          <c:h val="0.81526076682170356"/>
        </c:manualLayout>
      </c:layout>
    </c:legend>
    <c:plotVisOnly val="1"/>
  </c:chart>
  <c:spPr>
    <a:solidFill>
      <a:schemeClr val="accent1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rotY val="200"/>
      <c:depthPercent val="100"/>
      <c:perspective val="10"/>
    </c:view3D>
    <c:plotArea>
      <c:layout>
        <c:manualLayout>
          <c:layoutTarget val="inner"/>
          <c:xMode val="edge"/>
          <c:yMode val="edge"/>
          <c:x val="7.7160493827160949E-3"/>
          <c:y val="9.6400770337144379E-2"/>
          <c:w val="0.9876543209876506"/>
          <c:h val="0.892399697715804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Развитие жилищно-коммунального и дорожного хозяйства Лужского городского поселения </c:v>
                </c:pt>
              </c:strCache>
            </c:strRef>
          </c:tx>
          <c:explosion val="31"/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dPt>
            <c:idx val="6"/>
            <c:spPr>
              <a:solidFill>
                <a:srgbClr val="CC00CC"/>
              </a:solidFill>
            </c:spPr>
          </c:dPt>
          <c:dPt>
            <c:idx val="7"/>
            <c:spPr>
              <a:solidFill>
                <a:schemeClr val="tx1">
                  <a:lumMod val="85000"/>
                  <a:lumOff val="15000"/>
                </a:schemeClr>
              </a:solidFill>
            </c:spPr>
          </c:dPt>
          <c:dPt>
            <c:idx val="8"/>
            <c:spPr>
              <a:solidFill>
                <a:schemeClr val="bg1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3.7889992443053265E-2"/>
                  <c:y val="-2.1309782884317612E-2"/>
                </c:manualLayout>
              </c:layout>
              <c:dLblPos val="bestFit"/>
              <c:showVal val="1"/>
              <c:showCatName val="1"/>
              <c:showPercent val="1"/>
              <c:separator>; </c:separator>
            </c:dLbl>
            <c:dLbl>
              <c:idx val="1"/>
              <c:layout>
                <c:manualLayout>
                  <c:x val="0"/>
                  <c:y val="-0.10457273671979586"/>
                </c:manualLayout>
              </c:layout>
              <c:dLblPos val="bestFit"/>
              <c:showVal val="1"/>
              <c:showCatName val="1"/>
              <c:showPercent val="1"/>
              <c:separator>; </c:separator>
            </c:dLbl>
            <c:dLbl>
              <c:idx val="2"/>
              <c:layout>
                <c:manualLayout>
                  <c:x val="6.2911021447335713E-3"/>
                  <c:y val="-0.19455394618920521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4.9470676346755893E-2"/>
                  <c:y val="-1.0608106932173128E-2"/>
                </c:manualLayout>
              </c:layout>
              <c:dLblPos val="bestFit"/>
              <c:showVal val="1"/>
              <c:showCatName val="1"/>
              <c:showPercent val="1"/>
              <c:separator>; </c:separator>
            </c:dLbl>
            <c:dLbl>
              <c:idx val="4"/>
              <c:numFmt formatCode="General" sourceLinked="0"/>
              <c:spPr/>
              <c:txPr>
                <a:bodyPr/>
                <a:lstStyle/>
                <a:p>
                  <a:pPr algn="ctr">
                    <a:defRPr lang="ru-RU" sz="1200" b="0" i="0" u="none" strike="noStrike" kern="1200" baseline="0" dirty="0" smtClean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5"/>
              <c:layout>
                <c:manualLayout>
                  <c:x val="3.8560671488718556E-2"/>
                  <c:y val="-8.3182858754383068E-2"/>
                </c:manualLayout>
              </c:layout>
              <c:dLblPos val="bestFit"/>
              <c:showVal val="1"/>
              <c:showCatName val="1"/>
              <c:showPercent val="1"/>
              <c:separator>; </c:separator>
            </c:dLbl>
            <c:dLbl>
              <c:idx val="6"/>
              <c:layout>
                <c:manualLayout>
                  <c:x val="8.997490014034383E-2"/>
                  <c:y val="0"/>
                </c:manualLayout>
              </c:layout>
              <c:dLblPos val="bestFit"/>
              <c:showVal val="1"/>
              <c:showCatName val="1"/>
              <c:showPercent val="1"/>
              <c:separator>; </c:separator>
            </c:dLbl>
            <c:dLbl>
              <c:idx val="7"/>
              <c:layout>
                <c:manualLayout>
                  <c:x val="-5.7126920724027775E-3"/>
                  <c:y val="3.3273143501753429E-2"/>
                </c:manualLayout>
              </c:layout>
              <c:dLblPos val="bestFit"/>
              <c:showVal val="1"/>
              <c:showCatName val="1"/>
              <c:showPercent val="1"/>
              <c:separator>; </c:separator>
            </c:dLbl>
            <c:dLbl>
              <c:idx val="8"/>
              <c:layout>
                <c:manualLayout>
                  <c:x val="5.7126920724027775E-3"/>
                  <c:y val="0"/>
                </c:manualLayout>
              </c:layout>
              <c:dLblPos val="bestFit"/>
              <c:showVal val="1"/>
              <c:showCatName val="1"/>
              <c:showPercent val="1"/>
              <c:separator>; </c:separator>
            </c:dLbl>
            <c:numFmt formatCode="General" sourceLinked="0"/>
            <c:txPr>
              <a:bodyPr/>
              <a:lstStyle/>
              <a:p>
                <a:pPr>
                  <a:defRPr sz="1200" baseline="0">
                    <a:latin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Лист1!$A$2:$A$10</c:f>
              <c:strCache>
                <c:ptCount val="9"/>
                <c:pt idx="0">
                  <c:v>Подпрограмма "Модернизация объектов коммунальной инфраструктуры"</c:v>
                </c:pt>
                <c:pt idx="1">
                  <c:v>Подпрограмма "Энергосбережение и повышение энергетической эффективности"</c:v>
                </c:pt>
                <c:pt idx="2">
                  <c:v>Подпрограмма "Содержание и ремонт объектов жилищного фонда"</c:v>
                </c:pt>
                <c:pt idx="3">
                  <c:v>Подпрограмма "Благоустройство"</c:v>
                </c:pt>
                <c:pt idx="4">
                  <c:v>Подпрограмма "Содержание и ремонт автомобильных дорог и искусственных сооружений"</c:v>
                </c:pt>
                <c:pt idx="5">
                  <c:v>Подпрограмма "Сбор и вывоз ТБО"</c:v>
                </c:pt>
                <c:pt idx="6">
                  <c:v>Подпрограмма "Повышение безопасности дорожного движения"</c:v>
                </c:pt>
                <c:pt idx="7">
                  <c:v>Подпрограмма "Чистая вода"</c:v>
                </c:pt>
                <c:pt idx="8">
                  <c:v>Подпрограмма "Газификация жилищного фонда Лужского городского поселения"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6050</c:v>
                </c:pt>
                <c:pt idx="1">
                  <c:v>14000</c:v>
                </c:pt>
                <c:pt idx="2">
                  <c:v>8763</c:v>
                </c:pt>
                <c:pt idx="3">
                  <c:v>28337</c:v>
                </c:pt>
                <c:pt idx="4">
                  <c:v>34000</c:v>
                </c:pt>
                <c:pt idx="5">
                  <c:v>10100</c:v>
                </c:pt>
                <c:pt idx="6">
                  <c:v>2900</c:v>
                </c:pt>
                <c:pt idx="7">
                  <c:v>500</c:v>
                </c:pt>
                <c:pt idx="8">
                  <c:v>7000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51524938052439373"/>
          <c:y val="1.3612459008544945E-2"/>
        </c:manualLayout>
      </c:layout>
    </c:title>
    <c:view3D>
      <c:rotX val="0"/>
      <c:rotY val="0"/>
      <c:perspective val="20"/>
    </c:view3D>
    <c:plotArea>
      <c:layout>
        <c:manualLayout>
          <c:layoutTarget val="inner"/>
          <c:xMode val="edge"/>
          <c:yMode val="edge"/>
          <c:x val="1.2978648298282441E-2"/>
          <c:y val="6.4741533881178315E-2"/>
          <c:w val="0.97027138248371192"/>
          <c:h val="0.4420051187847825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год; 28 337,0 тыс.руб.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Pt>
            <c:idx val="0"/>
            <c:bubble3D val="1"/>
            <c:spPr>
              <a:solidFill>
                <a:srgbClr val="00B0F0"/>
              </a:solidFill>
            </c:spPr>
          </c:dPt>
          <c:dPt>
            <c:idx val="1"/>
            <c:bubble3D val="1"/>
            <c:spPr>
              <a:solidFill>
                <a:srgbClr val="F51727"/>
              </a:solidFill>
            </c:spPr>
          </c:dPt>
          <c:dPt>
            <c:idx val="2"/>
            <c:bubble3D val="1"/>
            <c:spPr>
              <a:solidFill>
                <a:srgbClr val="F913CD"/>
              </a:solidFill>
            </c:spPr>
          </c:dPt>
          <c:dPt>
            <c:idx val="3"/>
            <c:bubble3D val="1"/>
            <c:spPr>
              <a:solidFill>
                <a:srgbClr val="00B050"/>
              </a:solidFill>
            </c:spPr>
          </c:dPt>
          <c:dPt>
            <c:idx val="4"/>
            <c:bubble3D val="1"/>
            <c:spPr>
              <a:solidFill>
                <a:schemeClr val="accent6"/>
              </a:solidFill>
            </c:spPr>
          </c:dPt>
          <c:dPt>
            <c:idx val="5"/>
            <c:bubble3D val="1"/>
            <c:spPr>
              <a:solidFill>
                <a:srgbClr val="002060"/>
              </a:solidFill>
            </c:spPr>
          </c:dPt>
          <c:dPt>
            <c:idx val="6"/>
            <c:bubble3D val="1"/>
            <c:spPr>
              <a:solidFill>
                <a:schemeClr val="tx1"/>
              </a:solidFill>
            </c:spPr>
          </c:dPt>
          <c:dPt>
            <c:idx val="7"/>
            <c:bubble3D val="1"/>
            <c:spPr>
              <a:solidFill>
                <a:srgbClr val="FFFF00"/>
              </a:solidFill>
            </c:spPr>
          </c:dPt>
          <c:dLbls>
            <c:dLbl>
              <c:idx val="1"/>
              <c:layout>
                <c:manualLayout>
                  <c:x val="-1.8518518518518583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1.5432098765432172E-3"/>
                  <c:y val="-9.6642628871264867E-3"/>
                </c:manualLayout>
              </c:layout>
              <c:showVal val="1"/>
            </c:dLbl>
            <c:dLbl>
              <c:idx val="3"/>
              <c:layout>
                <c:manualLayout>
                  <c:x val="-2.1604938271605E-2"/>
                  <c:y val="-9.6640726494759046E-3"/>
                </c:manualLayout>
              </c:layout>
              <c:showVal val="1"/>
            </c:dLbl>
            <c:dLbl>
              <c:idx val="4"/>
              <c:layout>
                <c:manualLayout>
                  <c:x val="-9.25925925925929E-3"/>
                  <c:y val="-1.4496108974213859E-2"/>
                </c:manualLayout>
              </c:layout>
              <c:showVal val="1"/>
            </c:dLbl>
            <c:dLbl>
              <c:idx val="5"/>
              <c:layout>
                <c:manualLayout>
                  <c:x val="-1.3888888888888954E-2"/>
                  <c:y val="-9.6640726494759046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содержание тротуаров, пешех.дорожек, мостов, лестниц, остановок общ. транспорта и Привокзального сквера</c:v>
                </c:pt>
                <c:pt idx="1">
                  <c:v>ремонт и содержание городского фонтана</c:v>
                </c:pt>
                <c:pt idx="2">
                  <c:v>мероприятия по озеленению поселения</c:v>
                </c:pt>
                <c:pt idx="3">
                  <c:v>прочие мероприятия по благоустройству</c:v>
                </c:pt>
                <c:pt idx="4">
                  <c:v>обслуживание мест массового отдыха</c:v>
                </c:pt>
                <c:pt idx="5">
                  <c:v>тех.обслуживание и текущий ремонт электросетей и электроустановок (уличное освещение)</c:v>
                </c:pt>
                <c:pt idx="6">
                  <c:v>организация ритуальных услуг</c:v>
                </c:pt>
                <c:pt idx="7">
                  <c:v>поставка электроэнергии на светофорные посты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12220</c:v>
                </c:pt>
                <c:pt idx="1">
                  <c:v>360</c:v>
                </c:pt>
                <c:pt idx="2">
                  <c:v>3140</c:v>
                </c:pt>
                <c:pt idx="3">
                  <c:v>1300</c:v>
                </c:pt>
                <c:pt idx="4">
                  <c:v>180</c:v>
                </c:pt>
                <c:pt idx="5">
                  <c:v>10000</c:v>
                </c:pt>
                <c:pt idx="6">
                  <c:v>120</c:v>
                </c:pt>
                <c:pt idx="7">
                  <c:v>1017</c:v>
                </c:pt>
              </c:numCache>
            </c:numRef>
          </c:val>
          <c:bubble3D val="1"/>
        </c:ser>
        <c:dLbls>
          <c:showVal val="1"/>
        </c:dLbls>
        <c:gapDepth val="236"/>
        <c:shape val="cylinder"/>
        <c:axId val="57063680"/>
        <c:axId val="57077760"/>
        <c:axId val="0"/>
      </c:bar3DChart>
      <c:catAx>
        <c:axId val="57063680"/>
        <c:scaling>
          <c:orientation val="minMax"/>
        </c:scaling>
        <c:axPos val="b"/>
        <c:tickLblPos val="low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7077760"/>
        <c:crosses val="autoZero"/>
        <c:lblAlgn val="ctr"/>
        <c:lblOffset val="100"/>
      </c:catAx>
      <c:valAx>
        <c:axId val="57077760"/>
        <c:scaling>
          <c:orientation val="minMax"/>
          <c:max val="12220"/>
          <c:min val="10"/>
        </c:scaling>
        <c:axPos val="l"/>
        <c:numFmt formatCode="#,##0.0" sourceLinked="1"/>
        <c:tickLblPos val="none"/>
        <c:crossAx val="57063680"/>
        <c:crosses val="autoZero"/>
        <c:crossBetween val="between"/>
        <c:majorUnit val="10"/>
        <c:minorUnit val="1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layout/>
    </c:title>
    <c:view3D>
      <c:rotX val="0"/>
      <c:rotY val="0"/>
      <c:perspective val="20"/>
    </c:view3D>
    <c:plotArea>
      <c:layout>
        <c:manualLayout>
          <c:layoutTarget val="inner"/>
          <c:xMode val="edge"/>
          <c:yMode val="edge"/>
          <c:x val="4.8653032954214095E-2"/>
          <c:y val="2.8441572825085012E-2"/>
          <c:w val="0.88591097987751477"/>
          <c:h val="0.5855598589425868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год; 6 050,0 тыс.руб.</c:v>
                </c:pt>
              </c:strCache>
            </c:strRef>
          </c:tx>
          <c:spPr>
            <a:solidFill>
              <a:srgbClr val="00B050"/>
            </a:solidFill>
          </c:spPr>
          <c:dPt>
            <c:idx val="0"/>
            <c:bubble3D val="1"/>
            <c:spPr>
              <a:solidFill>
                <a:srgbClr val="FF0000"/>
              </a:solidFill>
            </c:spPr>
          </c:dPt>
          <c:dPt>
            <c:idx val="2"/>
            <c:bubble3D val="1"/>
            <c:spPr>
              <a:solidFill>
                <a:srgbClr val="0070C0"/>
              </a:solidFill>
            </c:spPr>
          </c:dPt>
          <c:dPt>
            <c:idx val="3"/>
            <c:bubble3D val="1"/>
            <c:spPr>
              <a:solidFill>
                <a:srgbClr val="FFFF00"/>
              </a:solidFill>
            </c:spPr>
          </c:dPt>
          <c:dLbls>
            <c:dLbl>
              <c:idx val="1"/>
              <c:layout>
                <c:manualLayout>
                  <c:x val="-1.8518518518518583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1.5432098765432176E-3"/>
                  <c:y val="-9.6642628871264867E-3"/>
                </c:manualLayout>
              </c:layout>
              <c:showVal val="1"/>
            </c:dLbl>
            <c:dLbl>
              <c:idx val="3"/>
              <c:layout>
                <c:manualLayout>
                  <c:x val="-2.1604938271605006E-2"/>
                  <c:y val="-9.6640726494759046E-3"/>
                </c:manualLayout>
              </c:layout>
              <c:showVal val="1"/>
            </c:dLbl>
            <c:dLbl>
              <c:idx val="4"/>
              <c:layout>
                <c:manualLayout>
                  <c:x val="-9.2592592592592952E-3"/>
                  <c:y val="-1.4496108974213859E-2"/>
                </c:manualLayout>
              </c:layout>
              <c:showVal val="1"/>
            </c:dLbl>
            <c:dLbl>
              <c:idx val="5"/>
              <c:layout>
                <c:manualLayout>
                  <c:x val="-1.3888888888888959E-2"/>
                  <c:y val="-9.6640726494759046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организация водоснабжения и водоотведения в границах поселения</c:v>
                </c:pt>
                <c:pt idx="1">
                  <c:v>перекладка сетей водопровода к жилым домам, расположенным на территории военных городков и замена арматуры на территории Луга-3</c:v>
                </c:pt>
                <c:pt idx="2">
                  <c:v>обслуживание и ремонт ливневой канализации</c:v>
                </c:pt>
                <c:pt idx="3">
                  <c:v>ремонт сетей электроснабжения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2857</c:v>
                </c:pt>
                <c:pt idx="1">
                  <c:v>593</c:v>
                </c:pt>
                <c:pt idx="2">
                  <c:v>1400</c:v>
                </c:pt>
                <c:pt idx="3">
                  <c:v>1200</c:v>
                </c:pt>
              </c:numCache>
            </c:numRef>
          </c:val>
          <c:bubble3D val="1"/>
        </c:ser>
        <c:dLbls>
          <c:showVal val="1"/>
        </c:dLbls>
        <c:gapDepth val="236"/>
        <c:shape val="cylinder"/>
        <c:axId val="57132928"/>
        <c:axId val="57134464"/>
        <c:axId val="0"/>
      </c:bar3DChart>
      <c:catAx>
        <c:axId val="57132928"/>
        <c:scaling>
          <c:orientation val="minMax"/>
        </c:scaling>
        <c:axPos val="b"/>
        <c:tickLblPos val="low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7134464"/>
        <c:crosses val="autoZero"/>
        <c:lblAlgn val="ctr"/>
        <c:lblOffset val="100"/>
      </c:catAx>
      <c:valAx>
        <c:axId val="57134464"/>
        <c:scaling>
          <c:logBase val="10"/>
          <c:orientation val="minMax"/>
          <c:max val="40000"/>
          <c:min val="180"/>
        </c:scaling>
        <c:axPos val="l"/>
        <c:numFmt formatCode="#,##0.0" sourceLinked="1"/>
        <c:tickLblPos val="none"/>
        <c:crossAx val="571329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2017 год ; 34 000,0 тыс.руб.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12851329347720447"/>
          <c:y val="9.9208850702265525E-2"/>
          <c:w val="0.43278834937299543"/>
          <c:h val="0.8114195510722667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explosion val="25"/>
          <c:dPt>
            <c:idx val="1"/>
            <c:bubble3D val="1"/>
            <c:spPr>
              <a:solidFill>
                <a:srgbClr val="FB53DB"/>
              </a:solidFill>
            </c:spPr>
          </c:dPt>
          <c:dLbls>
            <c:showVal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содержание проезжих частей улиц и Привокзальной площади 
</c:v>
                </c:pt>
                <c:pt idx="1">
                  <c:v>капитальный ремонт и ремонт автомобильных дорог и искусственных сооружений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19300</c:v>
                </c:pt>
                <c:pt idx="1">
                  <c:v>14700</c:v>
                </c:pt>
              </c:numCache>
            </c:numRef>
          </c:val>
          <c:bubble3D val="1"/>
        </c:ser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26940369571531281"/>
          <c:y val="1.3612459008544945E-2"/>
        </c:manualLayout>
      </c:layout>
    </c:title>
    <c:view3D>
      <c:rotX val="0"/>
      <c:rotY val="0"/>
      <c:perspective val="20"/>
    </c:view3D>
    <c:plotArea>
      <c:layout>
        <c:manualLayout>
          <c:layoutTarget val="inner"/>
          <c:xMode val="edge"/>
          <c:yMode val="edge"/>
          <c:x val="4.8653032954214102E-2"/>
          <c:y val="2.8441572825085012E-2"/>
          <c:w val="0.88591097987751466"/>
          <c:h val="0.5855598589425868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год; 7 000,0 тыс.руб.</c:v>
                </c:pt>
              </c:strCache>
            </c:strRef>
          </c:tx>
          <c:spPr>
            <a:solidFill>
              <a:srgbClr val="00B050"/>
            </a:solidFill>
          </c:spPr>
          <c:dPt>
            <c:idx val="0"/>
            <c:bubble3D val="1"/>
            <c:spPr>
              <a:solidFill>
                <a:srgbClr val="FF0000"/>
              </a:solidFill>
            </c:spPr>
          </c:dPt>
          <c:dPt>
            <c:idx val="2"/>
            <c:bubble3D val="1"/>
            <c:spPr>
              <a:solidFill>
                <a:srgbClr val="0070C0"/>
              </a:solidFill>
            </c:spPr>
          </c:dPt>
          <c:dPt>
            <c:idx val="3"/>
            <c:bubble3D val="1"/>
            <c:spPr>
              <a:solidFill>
                <a:srgbClr val="FFFF00"/>
              </a:solidFill>
            </c:spPr>
          </c:dPt>
          <c:dLbls>
            <c:dLbl>
              <c:idx val="1"/>
              <c:layout>
                <c:manualLayout>
                  <c:x val="-1.8518518518518583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1.543209876543218E-3"/>
                  <c:y val="-9.6642628871264867E-3"/>
                </c:manualLayout>
              </c:layout>
              <c:showVal val="1"/>
            </c:dLbl>
            <c:dLbl>
              <c:idx val="3"/>
              <c:layout>
                <c:manualLayout>
                  <c:x val="-2.160493827160501E-2"/>
                  <c:y val="-9.6640726494759046E-3"/>
                </c:manualLayout>
              </c:layout>
              <c:showVal val="1"/>
            </c:dLbl>
            <c:dLbl>
              <c:idx val="4"/>
              <c:layout>
                <c:manualLayout>
                  <c:x val="-9.2592592592593004E-3"/>
                  <c:y val="-1.4496108974213859E-2"/>
                </c:manualLayout>
              </c:layout>
              <c:showVal val="1"/>
            </c:dLbl>
            <c:dLbl>
              <c:idx val="5"/>
              <c:layout>
                <c:manualLayout>
                  <c:x val="-1.3888888888888963E-2"/>
                  <c:y val="-9.6640726494759046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СМР «Распред.газопровод»</c:v>
                </c:pt>
                <c:pt idx="1">
                  <c:v>Раб. по врезке и пуску газа в постр.г/п </c:v>
                </c:pt>
                <c:pt idx="2">
                  <c:v>Проверка на герметичность газопровода </c:v>
                </c:pt>
                <c:pt idx="3">
                  <c:v>Тек.рем.и ТО наружного газопровода </c:v>
                </c:pt>
                <c:pt idx="4">
                  <c:v>Проектно-изыскательские работы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3282.3</c:v>
                </c:pt>
                <c:pt idx="1">
                  <c:v>82.1</c:v>
                </c:pt>
                <c:pt idx="2">
                  <c:v>12</c:v>
                </c:pt>
                <c:pt idx="3">
                  <c:v>176.3</c:v>
                </c:pt>
                <c:pt idx="4">
                  <c:v>3447.3</c:v>
                </c:pt>
              </c:numCache>
            </c:numRef>
          </c:val>
          <c:bubble3D val="1"/>
        </c:ser>
        <c:dLbls>
          <c:showVal val="1"/>
        </c:dLbls>
        <c:gapDepth val="236"/>
        <c:shape val="cylinder"/>
        <c:axId val="58270848"/>
        <c:axId val="58272384"/>
        <c:axId val="0"/>
      </c:bar3DChart>
      <c:catAx>
        <c:axId val="58270848"/>
        <c:scaling>
          <c:orientation val="minMax"/>
        </c:scaling>
        <c:axPos val="b"/>
        <c:tickLblPos val="low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8272384"/>
        <c:crosses val="autoZero"/>
        <c:lblAlgn val="ctr"/>
        <c:lblOffset val="100"/>
      </c:catAx>
      <c:valAx>
        <c:axId val="58272384"/>
        <c:scaling>
          <c:logBase val="10"/>
          <c:orientation val="minMax"/>
          <c:max val="3448"/>
          <c:min val="10"/>
        </c:scaling>
        <c:axPos val="l"/>
        <c:numFmt formatCode="#,##0.0" sourceLinked="1"/>
        <c:tickLblPos val="none"/>
        <c:crossAx val="582708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3616529123517021"/>
          <c:y val="0.1577528020236077"/>
          <c:w val="0.71274279350104863"/>
          <c:h val="0.7043237144343066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собственных доходов (налоговые и неналоговые)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  <a:ln>
                <a:solidFill>
                  <a:srgbClr val="FFC000"/>
                </a:solidFill>
              </a:ln>
            </c:spPr>
          </c:dPt>
          <c:dPt>
            <c:idx val="1"/>
            <c:spPr>
              <a:solidFill>
                <a:srgbClr val="06BE4C"/>
              </a:solidFill>
            </c:spPr>
          </c:dPt>
          <c:dLbls>
            <c:dLbl>
              <c:idx val="0"/>
              <c:layout/>
              <c:numFmt formatCode="#,##0.0" sourceLinked="0"/>
              <c:spPr/>
              <c:txPr>
                <a:bodyPr/>
                <a:lstStyle/>
                <a:p>
                  <a:pPr>
                    <a:defRPr baseline="0">
                      <a:latin typeface="Times New Roman" pitchFamily="18" charset="0"/>
                    </a:defRPr>
                  </a:pPr>
                  <a:endParaRPr lang="ru-RU"/>
                </a:p>
              </c:txPr>
              <c:dLblPos val="outEnd"/>
              <c:showVal val="1"/>
            </c:dLbl>
            <c:txPr>
              <a:bodyPr/>
              <a:lstStyle/>
              <a:p>
                <a:pPr>
                  <a:defRPr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2016 год*</c:v>
                </c:pt>
                <c:pt idx="1">
                  <c:v>2017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188101.4</c:v>
                </c:pt>
                <c:pt idx="1">
                  <c:v>188590.4</c:v>
                </c:pt>
              </c:numCache>
            </c:numRef>
          </c:val>
        </c:ser>
        <c:overlap val="22"/>
        <c:axId val="113612288"/>
        <c:axId val="113613824"/>
      </c:barChart>
      <c:catAx>
        <c:axId val="113612288"/>
        <c:scaling>
          <c:orientation val="minMax"/>
        </c:scaling>
        <c:axPos val="l"/>
        <c:tickLblPos val="nextTo"/>
        <c:crossAx val="113613824"/>
        <c:crosses val="autoZero"/>
        <c:auto val="1"/>
        <c:lblAlgn val="ctr"/>
        <c:lblOffset val="100"/>
      </c:catAx>
      <c:valAx>
        <c:axId val="113613824"/>
        <c:scaling>
          <c:orientation val="minMax"/>
          <c:max val="200000"/>
          <c:min val="160500"/>
        </c:scaling>
        <c:delete val="1"/>
        <c:axPos val="b"/>
        <c:majorGridlines/>
        <c:numFmt formatCode="#,##0.0" sourceLinked="1"/>
        <c:tickLblPos val="none"/>
        <c:crossAx val="113612288"/>
        <c:crosses val="autoZero"/>
        <c:crossBetween val="between"/>
        <c:majorUnit val="40000"/>
        <c:minorUnit val="100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2860078254107131"/>
          <c:y val="2.2611447730879106E-3"/>
          <c:w val="0.53622484689413863"/>
          <c:h val="0.96134492891103251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 - 188 101,4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6"/>
              <c:layout>
                <c:manualLayout>
                  <c:x val="-1.0288208717549797E-2"/>
                  <c:y val="4.2961750688669871E-2"/>
                </c:manualLayout>
              </c:layout>
              <c:showVal val="1"/>
            </c:dLbl>
            <c:spPr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txPr>
              <a:bodyPr anchor="ctr" anchorCtr="0"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Штрафы</c:v>
                </c:pt>
                <c:pt idx="1">
                  <c:v>Доходы от продажи имущества</c:v>
                </c:pt>
                <c:pt idx="2">
                  <c:v>Доходы от использования имущества</c:v>
                </c:pt>
                <c:pt idx="3">
                  <c:v>Налоги на имущество</c:v>
                </c:pt>
                <c:pt idx="4">
                  <c:v>Акцизы</c:v>
                </c:pt>
                <c:pt idx="5">
                  <c:v>Доходы от платных услуг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300</c:v>
                </c:pt>
                <c:pt idx="1">
                  <c:v>9500</c:v>
                </c:pt>
                <c:pt idx="2">
                  <c:v>15100</c:v>
                </c:pt>
                <c:pt idx="3" formatCode="#,##0.00">
                  <c:v>50570</c:v>
                </c:pt>
                <c:pt idx="4" formatCode="#,##0.00">
                  <c:v>5784.5</c:v>
                </c:pt>
                <c:pt idx="5">
                  <c:v>12762</c:v>
                </c:pt>
                <c:pt idx="6">
                  <c:v>94084.9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год- 188 590,4 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dLbls>
            <c:dLbl>
              <c:idx val="6"/>
              <c:layout>
                <c:manualLayout>
                  <c:x val="-2.4985649742621081E-2"/>
                  <c:y val="-4.5222895461757749E-2"/>
                </c:manualLayout>
              </c:layout>
              <c:showVal val="1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Штрафы</c:v>
                </c:pt>
                <c:pt idx="1">
                  <c:v>Доходы от продажи имущества</c:v>
                </c:pt>
                <c:pt idx="2">
                  <c:v>Доходы от использования имущества</c:v>
                </c:pt>
                <c:pt idx="3">
                  <c:v>Налоги на имущество</c:v>
                </c:pt>
                <c:pt idx="4">
                  <c:v>Акцизы</c:v>
                </c:pt>
                <c:pt idx="5">
                  <c:v>Доходы от платных услуг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>
                  <c:v>600</c:v>
                </c:pt>
                <c:pt idx="1">
                  <c:v>8400</c:v>
                </c:pt>
                <c:pt idx="2">
                  <c:v>13250</c:v>
                </c:pt>
                <c:pt idx="3" formatCode="#,##0.00">
                  <c:v>54034.9</c:v>
                </c:pt>
                <c:pt idx="4" formatCode="#,##0.00">
                  <c:v>5249</c:v>
                </c:pt>
                <c:pt idx="5">
                  <c:v>13542</c:v>
                </c:pt>
                <c:pt idx="6" formatCode="#,##0.00">
                  <c:v>93514.5</c:v>
                </c:pt>
              </c:numCache>
            </c:numRef>
          </c:val>
        </c:ser>
        <c:dLbls>
          <c:showVal val="1"/>
        </c:dLbls>
        <c:shape val="cylinder"/>
        <c:axId val="120124928"/>
        <c:axId val="120126464"/>
        <c:axId val="0"/>
      </c:bar3DChart>
      <c:catAx>
        <c:axId val="120124928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120126464"/>
        <c:crosses val="autoZero"/>
        <c:auto val="1"/>
        <c:lblAlgn val="ctr"/>
        <c:lblOffset val="100"/>
      </c:catAx>
      <c:valAx>
        <c:axId val="120126464"/>
        <c:scaling>
          <c:orientation val="minMax"/>
          <c:max val="94100"/>
          <c:min val="1"/>
        </c:scaling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ru-RU" sz="1400" b="0" baseline="0" dirty="0" smtClean="0">
                    <a:latin typeface="Times New Roman" pitchFamily="18" charset="0"/>
                  </a:rPr>
                  <a:t>Тыс.руб.</a:t>
                </a:r>
                <a:endParaRPr lang="ru-RU" sz="1400" b="0" baseline="0" dirty="0">
                  <a:latin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62190021386215899"/>
              <c:y val="0.9486250103264946"/>
            </c:manualLayout>
          </c:layout>
        </c:title>
        <c:numFmt formatCode="#,##0.0" sourceLinked="1"/>
        <c:tickLblPos val="none"/>
        <c:txPr>
          <a:bodyPr rot="0"/>
          <a:lstStyle/>
          <a:p>
            <a:pPr>
              <a:defRPr/>
            </a:pPr>
            <a:endParaRPr lang="ru-RU"/>
          </a:p>
        </c:txPr>
        <c:crossAx val="120124928"/>
        <c:crosses val="autoZero"/>
        <c:crossBetween val="between"/>
        <c:majorUnit val="100000"/>
        <c:minorUnit val="10000"/>
      </c:valAx>
      <c:spPr>
        <a:ln>
          <a:noFill/>
        </a:ln>
      </c:spPr>
    </c:plotArea>
    <c:legend>
      <c:legendPos val="l"/>
      <c:layout>
        <c:manualLayout>
          <c:xMode val="edge"/>
          <c:yMode val="edge"/>
          <c:x val="8.8184646150428151E-3"/>
          <c:y val="0.83068067223300279"/>
          <c:w val="0.25916368088730884"/>
          <c:h val="0.1639564977110809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83716807838992124"/>
          <c:y val="1.4034992071702957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5135363548496156"/>
          <c:y val="0.10114911848471815"/>
          <c:w val="0.77185897527460789"/>
          <c:h val="0.7753947122781254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 т.ч. за счет собственных средств бюджета</c:v>
                </c:pt>
              </c:strCache>
            </c:strRef>
          </c:tx>
          <c:dPt>
            <c:idx val="0"/>
            <c:spPr>
              <a:solidFill>
                <a:srgbClr val="940610"/>
              </a:solidFill>
            </c:spPr>
          </c:dPt>
          <c:dPt>
            <c:idx val="1"/>
            <c:spPr>
              <a:solidFill>
                <a:srgbClr val="036127"/>
              </a:solidFill>
            </c:spPr>
          </c:dPt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0">
                  <c:v>2016 год* 359 777,4</c:v>
                </c:pt>
                <c:pt idx="1">
                  <c:v>2017 год 238 157,2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222863.56000000003</c:v>
                </c:pt>
                <c:pt idx="1">
                  <c:v>223232.09999999998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т.ч. за счет МБТ</c:v>
                </c:pt>
              </c:strCache>
            </c:strRef>
          </c:tx>
          <c:dPt>
            <c:idx val="0"/>
            <c:spPr>
              <a:solidFill>
                <a:srgbClr val="FF5050"/>
              </a:solidFill>
            </c:spPr>
          </c:dPt>
          <c:dPt>
            <c:idx val="1"/>
            <c:spPr>
              <a:solidFill>
                <a:srgbClr val="06BE4C"/>
              </a:solidFill>
            </c:spPr>
          </c:dPt>
          <c:dLbls>
            <c:dLbl>
              <c:idx val="1"/>
              <c:layout>
                <c:manualLayout>
                  <c:x val="0.16779985430444663"/>
                  <c:y val="-2.5730818798122081E-2"/>
                </c:manualLayout>
              </c:layout>
              <c:showVal val="1"/>
              <c:showSerName val="1"/>
              <c:separator> </c:separator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0">
                  <c:v>2016 год* 359 777,4</c:v>
                </c:pt>
                <c:pt idx="1">
                  <c:v>2017 год 238 157,2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136913.79999999999</c:v>
                </c:pt>
                <c:pt idx="1">
                  <c:v>14925.1</c:v>
                </c:pt>
              </c:numCache>
            </c:numRef>
          </c:val>
        </c:ser>
        <c:dLbls>
          <c:showVal val="1"/>
        </c:dLbls>
        <c:gapWidth val="55"/>
        <c:gapDepth val="55"/>
        <c:shape val="box"/>
        <c:axId val="120334208"/>
        <c:axId val="120335744"/>
        <c:axId val="0"/>
      </c:bar3DChart>
      <c:catAx>
        <c:axId val="12033420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335744"/>
        <c:crosses val="autoZero"/>
        <c:auto val="1"/>
        <c:lblAlgn val="ctr"/>
        <c:lblOffset val="100"/>
      </c:catAx>
      <c:valAx>
        <c:axId val="120335744"/>
        <c:scaling>
          <c:orientation val="minMax"/>
        </c:scaling>
        <c:delete val="1"/>
        <c:axPos val="b"/>
        <c:numFmt formatCode="#,##0.0" sourceLinked="1"/>
        <c:majorTickMark val="none"/>
        <c:tickLblPos val="none"/>
        <c:crossAx val="1203342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37773269660736852"/>
          <c:y val="1.4904447236692021E-2"/>
          <c:w val="0.48584366190337475"/>
          <c:h val="0.89591316927226705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год- 222 863,6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sz="15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Иные бюджетные ассигнования</c:v>
                </c:pt>
                <c:pt idx="1">
                  <c:v>Обслуживание муниципального долга</c:v>
                </c:pt>
                <c:pt idx="2">
                  <c:v>Предоставление субсидий бюджетным, автономным учреждниям, организациям </c:v>
                </c:pt>
                <c:pt idx="3">
                  <c:v>Межбюджетные трансферты</c:v>
                </c:pt>
                <c:pt idx="4">
                  <c:v>Капитальные вложения</c:v>
                </c:pt>
                <c:pt idx="5">
                  <c:v>Социальное обеспечение и иные выплаты населению</c:v>
                </c:pt>
                <c:pt idx="6">
                  <c:v>Закупки для муниципальных нужд</c:v>
                </c:pt>
                <c:pt idx="7">
                  <c:v>Расходы на выплаты персоналу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 formatCode="#,##0.00">
                  <c:v>6543.2</c:v>
                </c:pt>
                <c:pt idx="1">
                  <c:v>267.39999999999969</c:v>
                </c:pt>
                <c:pt idx="2" formatCode="#,##0.00">
                  <c:v>4921.9000000000005</c:v>
                </c:pt>
                <c:pt idx="3" formatCode="#,##0.00">
                  <c:v>509.8</c:v>
                </c:pt>
                <c:pt idx="4" formatCode="#,##0.00">
                  <c:v>11567.5</c:v>
                </c:pt>
                <c:pt idx="5" formatCode="#,##0.00">
                  <c:v>1650</c:v>
                </c:pt>
                <c:pt idx="6" formatCode="#,##0.00">
                  <c:v>146973.1</c:v>
                </c:pt>
                <c:pt idx="7" formatCode="#,##0.00">
                  <c:v>50430.7</c:v>
                </c:pt>
              </c:numCache>
            </c:numRef>
          </c:val>
        </c:ser>
        <c:ser>
          <c:idx val="1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prstClr val="white"/>
              </a:solidFill>
            </a:ln>
          </c:spPr>
          <c:dLbls>
            <c:delete val="1"/>
          </c:dLbls>
          <c:cat>
            <c:strRef>
              <c:f>Лист1!$A$2:$A$9</c:f>
              <c:strCache>
                <c:ptCount val="8"/>
                <c:pt idx="0">
                  <c:v>Иные бюджетные ассигнования</c:v>
                </c:pt>
                <c:pt idx="1">
                  <c:v>Обслуживание муниципального долга</c:v>
                </c:pt>
                <c:pt idx="2">
                  <c:v>Предоставление субсидий бюджетным, автономным учреждниям, организациям </c:v>
                </c:pt>
                <c:pt idx="3">
                  <c:v>Межбюджетные трансферты</c:v>
                </c:pt>
                <c:pt idx="4">
                  <c:v>Капитальные вложения</c:v>
                </c:pt>
                <c:pt idx="5">
                  <c:v>Социальное обеспечение и иные выплаты населению</c:v>
                </c:pt>
                <c:pt idx="6">
                  <c:v>Закупки для муниципальных нужд</c:v>
                </c:pt>
                <c:pt idx="7">
                  <c:v>Расходы на выплаты персоналу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2017 год- 223 232,1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5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Иные бюджетные ассигнования</c:v>
                </c:pt>
                <c:pt idx="1">
                  <c:v>Обслуживание муниципального долга</c:v>
                </c:pt>
                <c:pt idx="2">
                  <c:v>Предоставление субсидий бюджетным, автономным учреждниям, организациям </c:v>
                </c:pt>
                <c:pt idx="3">
                  <c:v>Межбюджетные трансферты</c:v>
                </c:pt>
                <c:pt idx="4">
                  <c:v>Капитальные вложения</c:v>
                </c:pt>
                <c:pt idx="5">
                  <c:v>Социальное обеспечение и иные выплаты населению</c:v>
                </c:pt>
                <c:pt idx="6">
                  <c:v>Закупки для муниципальных нужд</c:v>
                </c:pt>
                <c:pt idx="7">
                  <c:v>Расходы на выплаты персоналу</c:v>
                </c:pt>
              </c:strCache>
            </c:strRef>
          </c:cat>
          <c:val>
            <c:numRef>
              <c:f>Лист1!$C$2:$C$9</c:f>
              <c:numCache>
                <c:formatCode>#,##0.0</c:formatCode>
                <c:ptCount val="8"/>
                <c:pt idx="0" formatCode="#,##0.00">
                  <c:v>9049.5</c:v>
                </c:pt>
                <c:pt idx="1">
                  <c:v>213</c:v>
                </c:pt>
                <c:pt idx="2" formatCode="#,##0.00">
                  <c:v>1000</c:v>
                </c:pt>
                <c:pt idx="3" formatCode="#,##0.00">
                  <c:v>509.8</c:v>
                </c:pt>
                <c:pt idx="4" formatCode="#,##0.00">
                  <c:v>7350</c:v>
                </c:pt>
                <c:pt idx="5" formatCode="#,##0.00">
                  <c:v>1804.5</c:v>
                </c:pt>
                <c:pt idx="6" formatCode="#,##0.00">
                  <c:v>143316.9</c:v>
                </c:pt>
                <c:pt idx="7" formatCode="#,##0.00">
                  <c:v>59988.4</c:v>
                </c:pt>
              </c:numCache>
            </c:numRef>
          </c:val>
        </c:ser>
        <c:dLbls>
          <c:showVal val="1"/>
        </c:dLbls>
        <c:shape val="box"/>
        <c:axId val="56511488"/>
        <c:axId val="56625408"/>
        <c:axId val="0"/>
      </c:bar3DChart>
      <c:catAx>
        <c:axId val="56511488"/>
        <c:scaling>
          <c:orientation val="minMax"/>
        </c:scaling>
        <c:axPos val="l"/>
        <c:numFmt formatCode="#,##0.0" sourceLinked="0"/>
        <c:tickLblPos val="nextTo"/>
        <c:spPr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c:spPr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6625408"/>
        <c:crosses val="autoZero"/>
        <c:auto val="1"/>
        <c:lblAlgn val="ctr"/>
        <c:lblOffset val="100"/>
      </c:catAx>
      <c:valAx>
        <c:axId val="56625408"/>
        <c:scaling>
          <c:orientation val="minMax"/>
          <c:max val="147000"/>
          <c:min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400" b="0" dirty="0" smtClean="0"/>
                  <a:t>тыс.руб</a:t>
                </a:r>
                <a:r>
                  <a:rPr lang="ru-RU" b="0" dirty="0" smtClean="0"/>
                  <a:t>.</a:t>
                </a:r>
                <a:endParaRPr lang="ru-RU" b="0" dirty="0"/>
              </a:p>
            </c:rich>
          </c:tx>
          <c:layout>
            <c:manualLayout>
              <c:xMode val="edge"/>
              <c:yMode val="edge"/>
              <c:x val="0.87609194586354944"/>
              <c:y val="0.92017628079890146"/>
            </c:manualLayout>
          </c:layout>
        </c:title>
        <c:numFmt formatCode="#,##0.00" sourceLinked="1"/>
        <c:tickLblPos val="none"/>
        <c:crossAx val="56511488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1.1474555263925454E-2"/>
          <c:y val="0.92639159029278462"/>
          <c:w val="0.58433871560292527"/>
          <c:h val="4.1483653615951896E-2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38553200241295532"/>
          <c:y val="2.6576194730265887E-2"/>
          <c:w val="0.59872798741852062"/>
          <c:h val="0.9398371642115868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 - 222 863,6</c:v>
                </c:pt>
              </c:strCache>
            </c:strRef>
          </c:tx>
          <c:spPr>
            <a:solidFill>
              <a:srgbClr val="F913CD"/>
            </a:solidFill>
          </c:spPr>
          <c:invertIfNegative val="1"/>
          <c:dLbls>
            <c:dLbl>
              <c:idx val="7"/>
              <c:layout>
                <c:manualLayout>
                  <c:x val="-3.1804298611629721E-2"/>
                  <c:y val="4.6636412976820635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2.6021698864060642E-2"/>
                  <c:y val="2.3318206488410396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92 706,26</a:t>
                    </a:r>
                  </a:p>
                </c:rich>
              </c:tx>
              <c:dLblPos val="outEnd"/>
              <c:showVal val="1"/>
            </c:dLbl>
            <c:txPr>
              <a:bodyPr rot="0" anchor="ctr" anchorCtr="1"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Лист1!$A$2:$A$9</c:f>
              <c:strCache>
                <c:ptCount val="8"/>
                <c:pt idx="0">
                  <c:v>Прочие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Физическая культура и спорт</c:v>
                </c:pt>
                <c:pt idx="3">
                  <c:v>Общегосударственные вопросы</c:v>
                </c:pt>
                <c:pt idx="4">
                  <c:v>Образование (Молодежная политика и оздоровление детей)</c:v>
                </c:pt>
                <c:pt idx="5">
                  <c:v>Национальная экономика</c:v>
                </c:pt>
                <c:pt idx="6">
                  <c:v>Культура</c:v>
                </c:pt>
                <c:pt idx="7">
                  <c:v>Жилищно-коммунальное хозяйство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1941.4</c:v>
                </c:pt>
                <c:pt idx="1">
                  <c:v>1955</c:v>
                </c:pt>
                <c:pt idx="2" formatCode="#,##0.00">
                  <c:v>2102</c:v>
                </c:pt>
                <c:pt idx="3">
                  <c:v>10956</c:v>
                </c:pt>
                <c:pt idx="4" formatCode="#,##0.00">
                  <c:v>10276.700000000004</c:v>
                </c:pt>
                <c:pt idx="5" formatCode="#,##0.00">
                  <c:v>41993.5</c:v>
                </c:pt>
                <c:pt idx="6" formatCode="#,##0.00">
                  <c:v>60932.7</c:v>
                </c:pt>
                <c:pt idx="7" formatCode="#,##0.00">
                  <c:v>92706.26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год- 222 232,1</c:v>
                </c:pt>
              </c:strCache>
            </c:strRef>
          </c:tx>
          <c:spPr>
            <a:solidFill>
              <a:srgbClr val="3A1953"/>
            </a:solidFill>
          </c:spPr>
          <c:dLbls>
            <c:dLbl>
              <c:idx val="7"/>
              <c:layout>
                <c:manualLayout>
                  <c:x val="-5.6380347538798073E-2"/>
                  <c:y val="-2.3318206488410318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87 247,50</a:t>
                    </a:r>
                  </a:p>
                </c:rich>
              </c:tx>
              <c:showVal val="1"/>
            </c:dLbl>
            <c:dLbl>
              <c:idx val="8"/>
              <c:layout>
                <c:manualLayout>
                  <c:x val="-5.6380347538798073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Прочие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Физическая культура и спорт</c:v>
                </c:pt>
                <c:pt idx="3">
                  <c:v>Общегосударственные вопросы</c:v>
                </c:pt>
                <c:pt idx="4">
                  <c:v>Образование (Молодежная политика и оздоровление детей)</c:v>
                </c:pt>
                <c:pt idx="5">
                  <c:v>Национальная экономика</c:v>
                </c:pt>
                <c:pt idx="6">
                  <c:v>Культура</c:v>
                </c:pt>
                <c:pt idx="7">
                  <c:v>Жилищно-коммунальное хозяйство</c:v>
                </c:pt>
              </c:strCache>
            </c:strRef>
          </c:cat>
          <c:val>
            <c:numRef>
              <c:f>Лист1!$C$2:$C$9</c:f>
              <c:numCache>
                <c:formatCode>#,##0.00</c:formatCode>
                <c:ptCount val="8"/>
                <c:pt idx="0">
                  <c:v>1987.5</c:v>
                </c:pt>
                <c:pt idx="1">
                  <c:v>2015</c:v>
                </c:pt>
                <c:pt idx="2">
                  <c:v>2102</c:v>
                </c:pt>
                <c:pt idx="3">
                  <c:v>7665.6</c:v>
                </c:pt>
                <c:pt idx="4">
                  <c:v>11342.3</c:v>
                </c:pt>
                <c:pt idx="5">
                  <c:v>39350</c:v>
                </c:pt>
                <c:pt idx="6">
                  <c:v>71522.2</c:v>
                </c:pt>
                <c:pt idx="7">
                  <c:v>87247.5</c:v>
                </c:pt>
              </c:numCache>
            </c:numRef>
          </c:val>
        </c:ser>
        <c:gapWidth val="6"/>
        <c:axId val="56771328"/>
        <c:axId val="56772864"/>
      </c:barChart>
      <c:catAx>
        <c:axId val="56771328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6772864"/>
        <c:crosses val="autoZero"/>
        <c:auto val="1"/>
        <c:lblAlgn val="ctr"/>
        <c:lblOffset val="100"/>
      </c:catAx>
      <c:valAx>
        <c:axId val="56772864"/>
        <c:scaling>
          <c:orientation val="minMax"/>
          <c:max val="93000"/>
          <c:min val="1"/>
        </c:scaling>
        <c:axPos val="b"/>
        <c:numFmt formatCode="#,##0.0" sourceLinked="1"/>
        <c:tickLblPos val="none"/>
        <c:crossAx val="56771328"/>
        <c:crosses val="autoZero"/>
        <c:crossBetween val="between"/>
        <c:majorUnit val="10000"/>
        <c:minorUnit val="100"/>
      </c:valAx>
    </c:plotArea>
    <c:legend>
      <c:legendPos val="r"/>
      <c:layout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130"/>
      <c:depthPercent val="100"/>
      <c:perspective val="10"/>
    </c:view3D>
    <c:plotArea>
      <c:layout>
        <c:manualLayout>
          <c:layoutTarget val="inner"/>
          <c:xMode val="edge"/>
          <c:yMode val="edge"/>
          <c:x val="0"/>
          <c:y val="3.6013765943702335E-2"/>
          <c:w val="0.98765432098765082"/>
          <c:h val="0.892399697715804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0"/>
          <c:dPt>
            <c:idx val="0"/>
            <c:spPr>
              <a:solidFill>
                <a:srgbClr val="FFFF00"/>
              </a:solidFill>
            </c:spPr>
          </c:dPt>
          <c:dPt>
            <c:idx val="1"/>
            <c:explosion val="6"/>
            <c:spPr>
              <a:solidFill>
                <a:srgbClr val="06BE4C"/>
              </a:solidFill>
            </c:spPr>
          </c:dPt>
          <c:dPt>
            <c:idx val="2"/>
            <c:explosion val="24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chemeClr val="tx2">
                  <a:lumMod val="75000"/>
                </a:schemeClr>
              </a:solidFill>
            </c:spPr>
          </c:dPt>
          <c:dPt>
            <c:idx val="4"/>
            <c:spPr>
              <a:solidFill>
                <a:srgbClr val="F51727"/>
              </a:solidFill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6"/>
            <c:spPr>
              <a:solidFill>
                <a:schemeClr val="tx1"/>
              </a:solidFill>
            </c:spPr>
          </c:dPt>
          <c:dPt>
            <c:idx val="7"/>
            <c:spPr>
              <a:solidFill>
                <a:srgbClr val="FB53DB"/>
              </a:solidFill>
            </c:spPr>
          </c:dPt>
          <c:dPt>
            <c:idx val="8"/>
            <c:spPr>
              <a:solidFill>
                <a:schemeClr val="tx1">
                  <a:lumMod val="75000"/>
                  <a:lumOff val="25000"/>
                </a:schemeClr>
              </a:solidFill>
            </c:spPr>
          </c:dPt>
          <c:dLbls>
            <c:dLbl>
              <c:idx val="0"/>
              <c:layout>
                <c:manualLayout>
                  <c:x val="-7.3033902012248519E-2"/>
                  <c:y val="1.6524973671267432E-2"/>
                </c:manualLayout>
              </c:layout>
              <c:dLblPos val="bestFit"/>
              <c:showVal val="1"/>
              <c:showCatName val="1"/>
              <c:showPercent val="1"/>
              <c:separator>; </c:separator>
            </c:dLbl>
            <c:dLbl>
              <c:idx val="1"/>
              <c:layout>
                <c:manualLayout>
                  <c:x val="-0.16203715854962591"/>
                  <c:y val="-2.7244582043343655E-2"/>
                </c:manualLayout>
              </c:layout>
              <c:dLblPos val="bestFit"/>
              <c:showVal val="1"/>
              <c:showCatName val="1"/>
              <c:showPercent val="1"/>
              <c:separator>; </c:separator>
            </c:dLbl>
            <c:dLbl>
              <c:idx val="2"/>
              <c:layout>
                <c:manualLayout>
                  <c:x val="8.8156167979001345E-4"/>
                  <c:y val="0.17356346391071284"/>
                </c:manualLayout>
              </c:layout>
              <c:dLblPos val="bestFit"/>
              <c:showVal val="1"/>
              <c:showCatName val="1"/>
              <c:showPercent val="1"/>
              <c:separator>; </c:separator>
            </c:dLbl>
            <c:dLbl>
              <c:idx val="3"/>
              <c:layout>
                <c:manualLayout>
                  <c:x val="-0.27469135802469125"/>
                  <c:y val="-1.238390092879257E-2"/>
                </c:manualLayout>
              </c:layout>
              <c:dLblPos val="bestFit"/>
              <c:showVal val="1"/>
              <c:showCatName val="1"/>
              <c:showPercent val="1"/>
              <c:separator>; </c:separator>
            </c:dLbl>
            <c:dLbl>
              <c:idx val="4"/>
              <c:layout>
                <c:manualLayout>
                  <c:x val="0"/>
                  <c:y val="-0.1213622291021671"/>
                </c:manualLayout>
              </c:layout>
              <c:numFmt formatCode="0.0%" sourceLinked="0"/>
              <c:spPr/>
              <c:txPr>
                <a:bodyPr/>
                <a:lstStyle/>
                <a:p>
                  <a:pPr algn="ctr">
                    <a:defRPr lang="ru-RU" sz="1200" b="0" i="0" u="none" strike="noStrike" kern="1200" baseline="0" dirty="0" smtClean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showPercent val="1"/>
              <c:separator>; </c:separator>
            </c:dLbl>
            <c:dLbl>
              <c:idx val="5"/>
              <c:layout>
                <c:manualLayout>
                  <c:x val="1.8518518518518583E-2"/>
                  <c:y val="-0.1609907120743034"/>
                </c:manualLayout>
              </c:layout>
              <c:dLblPos val="bestFit"/>
              <c:showVal val="1"/>
              <c:showCatName val="1"/>
              <c:showPercent val="1"/>
              <c:separator>; </c:separator>
            </c:dLbl>
            <c:dLbl>
              <c:idx val="6"/>
              <c:layout>
                <c:manualLayout>
                  <c:x val="-2.999781277340344E-4"/>
                  <c:y val="-0.20433360396539921"/>
                </c:manualLayout>
              </c:layout>
              <c:dLblPos val="bestFit"/>
              <c:showVal val="1"/>
              <c:showCatName val="1"/>
              <c:showPercent val="1"/>
              <c:separator>; </c:separator>
            </c:dLbl>
            <c:dLbl>
              <c:idx val="7"/>
              <c:layout>
                <c:manualLayout>
                  <c:x val="-1.0936132973192019E-7"/>
                  <c:y val="1.9753030094078357E-2"/>
                </c:manualLayout>
              </c:layout>
              <c:dLblPos val="bestFit"/>
              <c:showVal val="1"/>
              <c:showCatName val="1"/>
              <c:showPercent val="1"/>
              <c:separator>; </c:separator>
            </c:dLbl>
            <c:dLbl>
              <c:idx val="8"/>
              <c:layout>
                <c:manualLayout>
                  <c:x val="-0.13611111111111121"/>
                  <c:y val="-0.11632339944290578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bg1"/>
                        </a:solidFill>
                      </a:rPr>
                      <a:t>Непрограммные расходы; 25 772,60; 11,5%</a:t>
                    </a:r>
                  </a:p>
                </c:rich>
              </c:tx>
              <c:dLblPos val="bestFit"/>
              <c:showVal val="1"/>
              <c:showCatName val="1"/>
              <c:showPercent val="1"/>
              <c:separator>; </c:separator>
            </c:dLbl>
            <c:numFmt formatCode="0.0%" sourceLinked="0"/>
            <c:txPr>
              <a:bodyPr/>
              <a:lstStyle/>
              <a:p>
                <a:pPr>
                  <a:defRPr sz="1200" baseline="0">
                    <a:latin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Лист1!$A$2:$A$10</c:f>
              <c:strCache>
                <c:ptCount val="9"/>
                <c:pt idx="0">
                  <c:v>Развитие и поддержка малого предпринимательства</c:v>
                </c:pt>
                <c:pt idx="1">
                  <c:v>Развитие жилищно-коммунального и дорожного хозяйства</c:v>
                </c:pt>
                <c:pt idx="2">
                  <c:v>Развитие частей территории города Луга, являющегося административным центром МО ЛГП</c:v>
                </c:pt>
                <c:pt idx="3">
                  <c:v>Молодежь ЛГП</c:v>
                </c:pt>
                <c:pt idx="4">
                  <c:v>Физическая культура </c:v>
                </c:pt>
                <c:pt idx="5">
                  <c:v>Развитие культуры</c:v>
                </c:pt>
                <c:pt idx="6">
                  <c:v>Обеспечение жилыми помещениями граждан, состоящих на учете в качестве нуждающихся в жилых помещениях, в связи с утратой жилья в результате пожара в муницип.жил.фонде ЛГП</c:v>
                </c:pt>
                <c:pt idx="7">
                  <c:v>Развитие Заречного парка</c:v>
                </c:pt>
                <c:pt idx="8">
                  <c:v>Непрограммные расходы</c:v>
                </c:pt>
              </c:strCache>
            </c:strRef>
          </c:cat>
          <c:val>
            <c:numRef>
              <c:f>Лист1!$B$2:$B$10</c:f>
              <c:numCache>
                <c:formatCode>#,##0.00</c:formatCode>
                <c:ptCount val="9"/>
                <c:pt idx="0">
                  <c:v>450</c:v>
                </c:pt>
                <c:pt idx="1">
                  <c:v>111650</c:v>
                </c:pt>
                <c:pt idx="2">
                  <c:v>343</c:v>
                </c:pt>
                <c:pt idx="3">
                  <c:v>11342.3</c:v>
                </c:pt>
                <c:pt idx="4">
                  <c:v>2102</c:v>
                </c:pt>
                <c:pt idx="5">
                  <c:v>69375.099999999991</c:v>
                </c:pt>
                <c:pt idx="6">
                  <c:v>350</c:v>
                </c:pt>
                <c:pt idx="7">
                  <c:v>1847.1</c:v>
                </c:pt>
                <c:pt idx="8">
                  <c:v>25772.6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0435318849032759"/>
          <c:y val="2.8861924923046917E-2"/>
          <c:w val="0.59564681793097674"/>
          <c:h val="0.8868150875169120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год- 189 236,4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1"/>
              <c:layout>
                <c:manualLayout>
                  <c:x val="-6.1728395061728392E-3"/>
                  <c:y val="1.20800885137573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1.5432098765432189E-3"/>
                  <c:y val="7.2480531082543976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0"/>
                  <c:y val="4.5810205792429989E-2"/>
                </c:manualLayout>
              </c:layout>
              <c:dLblPos val="outEnd"/>
              <c:showVal val="1"/>
            </c:dLbl>
            <c:numFmt formatCode="#,##0.0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Лист1!$A$2:$A$10</c:f>
              <c:strCache>
                <c:ptCount val="9"/>
                <c:pt idx="0">
                  <c:v>9.Обеспечение жилыми помещениями граждан, состоящих на учете в качестве нуждающихся в жилых помещениях, в связи с утратой жилья в результате пожара в муниципальном жилищном фонде ЛГП</c:v>
                </c:pt>
                <c:pt idx="1">
                  <c:v>8.Развитие и поддержка малого предпринимательства</c:v>
                </c:pt>
                <c:pt idx="2">
                  <c:v>7.Развитие Заречного парка</c:v>
                </c:pt>
                <c:pt idx="3">
                  <c:v>6.Физическая культура </c:v>
                </c:pt>
                <c:pt idx="4">
                  <c:v>5.Развитие частей территории города Луга, являющегося административным центром муниципального образования Лужское городское поселение</c:v>
                </c:pt>
                <c:pt idx="5">
                  <c:v>4.Молодежь ЛГП</c:v>
                </c:pt>
                <c:pt idx="6">
                  <c:v>3.Развитие культуры</c:v>
                </c:pt>
                <c:pt idx="7">
                  <c:v>2.Переселение граждан из аварийного жилого фонда </c:v>
                </c:pt>
                <c:pt idx="8">
                  <c:v>1.Развитие жилищно-коммунального и дорожного хозяйства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0</c:v>
                </c:pt>
                <c:pt idx="1">
                  <c:v>450</c:v>
                </c:pt>
                <c:pt idx="2">
                  <c:v>1747.3</c:v>
                </c:pt>
                <c:pt idx="3">
                  <c:v>2102</c:v>
                </c:pt>
                <c:pt idx="4">
                  <c:v>343</c:v>
                </c:pt>
                <c:pt idx="5" formatCode="#,##0.00">
                  <c:v>10276.700000000004</c:v>
                </c:pt>
                <c:pt idx="6" formatCode="#,##0.00">
                  <c:v>57885.4</c:v>
                </c:pt>
                <c:pt idx="7" formatCode="#,##0.00">
                  <c:v>4389.96</c:v>
                </c:pt>
                <c:pt idx="8" formatCode="#,##0.00">
                  <c:v>112042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год- 197 459,5</c:v>
                </c:pt>
              </c:strCache>
            </c:strRef>
          </c:tx>
          <c:spPr>
            <a:solidFill>
              <a:srgbClr val="002060"/>
            </a:solidFill>
            <a:scene3d>
              <a:camera prst="orthographicFront"/>
              <a:lightRig rig="threePt" dir="t"/>
            </a:scene3d>
            <a:sp3d>
              <a:bevelT w="0" h="0"/>
            </a:sp3d>
          </c:spPr>
          <c:dLbls>
            <c:dLbl>
              <c:idx val="1"/>
              <c:layout>
                <c:manualLayout>
                  <c:x val="-6.1728395061728392E-3"/>
                  <c:y val="-4.8320354055029794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5432098765432189E-3"/>
                  <c:y val="-9.6640708110058027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0"/>
                  <c:y val="-9.6640708110058027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0"/>
                  <c:y val="-1.20800885137573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0"/>
                  <c:y val="-1.20800885137573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3.0864197530864387E-3"/>
                  <c:y val="-2.6576194730265887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7.7160493827161131E-3"/>
                  <c:y val="-1.4496106216508681E-2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9.1616641866750694E-3"/>
                  <c:y val="-4.2107875459725295E-2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3.0864197530864387E-3"/>
                  <c:y val="-1.6912123919260225E-2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-4.6296296296295184E-3"/>
                  <c:y val="-1.9328141622011647E-2"/>
                </c:manualLayout>
              </c:layout>
              <c:dLblPos val="outEnd"/>
              <c:showVal val="1"/>
            </c:dLbl>
            <c:numFmt formatCode="#,##0.0" sourceLinked="0"/>
            <c:txPr>
              <a:bodyPr/>
              <a:lstStyle/>
              <a:p>
                <a:pPr>
                  <a:defRPr sz="140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Лист1!$A$2:$A$10</c:f>
              <c:strCache>
                <c:ptCount val="9"/>
                <c:pt idx="0">
                  <c:v>9.Обеспечение жилыми помещениями граждан, состоящих на учете в качестве нуждающихся в жилых помещениях, в связи с утратой жилья в результате пожара в муниципальном жилищном фонде ЛГП</c:v>
                </c:pt>
                <c:pt idx="1">
                  <c:v>8.Развитие и поддержка малого предпринимательства</c:v>
                </c:pt>
                <c:pt idx="2">
                  <c:v>7.Развитие Заречного парка</c:v>
                </c:pt>
                <c:pt idx="3">
                  <c:v>6.Физическая культура </c:v>
                </c:pt>
                <c:pt idx="4">
                  <c:v>5.Развитие частей территории города Луга, являющегося административным центром муниципального образования Лужское городское поселение</c:v>
                </c:pt>
                <c:pt idx="5">
                  <c:v>4.Молодежь ЛГП</c:v>
                </c:pt>
                <c:pt idx="6">
                  <c:v>3.Развитие культуры</c:v>
                </c:pt>
                <c:pt idx="7">
                  <c:v>2.Переселение граждан из аварийного жилого фонда </c:v>
                </c:pt>
                <c:pt idx="8">
                  <c:v>1.Развитие жилищно-коммунального и дорожного хозяйства</c:v>
                </c:pt>
              </c:strCache>
            </c:strRef>
          </c:cat>
          <c:val>
            <c:numRef>
              <c:f>Лист1!$C$2:$C$10</c:f>
              <c:numCache>
                <c:formatCode>#,##0.0</c:formatCode>
                <c:ptCount val="9"/>
                <c:pt idx="0">
                  <c:v>350</c:v>
                </c:pt>
                <c:pt idx="1">
                  <c:v>450</c:v>
                </c:pt>
                <c:pt idx="2" formatCode="#,##0.00">
                  <c:v>1847.1</c:v>
                </c:pt>
                <c:pt idx="3" formatCode="#,##0.00">
                  <c:v>2102</c:v>
                </c:pt>
                <c:pt idx="4" formatCode="#,##0.00">
                  <c:v>343</c:v>
                </c:pt>
                <c:pt idx="5" formatCode="#,##0.00">
                  <c:v>11342.3</c:v>
                </c:pt>
                <c:pt idx="6" formatCode="#,##0.00">
                  <c:v>69375.100000000006</c:v>
                </c:pt>
                <c:pt idx="7" formatCode="#,##0.00">
                  <c:v>0</c:v>
                </c:pt>
                <c:pt idx="8" formatCode="#,##0.00">
                  <c:v>111650</c:v>
                </c:pt>
              </c:numCache>
            </c:numRef>
          </c:val>
        </c:ser>
        <c:dLbls>
          <c:showVal val="1"/>
        </c:dLbls>
        <c:axId val="56597120"/>
        <c:axId val="56611200"/>
      </c:barChart>
      <c:catAx>
        <c:axId val="56597120"/>
        <c:scaling>
          <c:orientation val="minMax"/>
        </c:scaling>
        <c:axPos val="l"/>
        <c:tickLblPos val="nextTo"/>
        <c:spPr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c:spPr>
        <c:txPr>
          <a:bodyPr anchor="ctr" anchorCtr="0"/>
          <a:lstStyle/>
          <a:p>
            <a:pPr>
              <a:defRPr sz="1200" b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6611200"/>
        <c:crosses val="autoZero"/>
        <c:auto val="1"/>
        <c:lblAlgn val="ctr"/>
        <c:lblOffset val="100"/>
      </c:catAx>
      <c:valAx>
        <c:axId val="56611200"/>
        <c:scaling>
          <c:orientation val="minMax"/>
          <c:max val="112042"/>
          <c:min val="1"/>
        </c:scaling>
        <c:axPos val="b"/>
        <c:title>
          <c:tx>
            <c:rich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600" b="1" dirty="0" smtClean="0">
                    <a:latin typeface="Times New Roman" pitchFamily="18" charset="0"/>
                    <a:cs typeface="Times New Roman" pitchFamily="18" charset="0"/>
                  </a:rPr>
                  <a:t>тыс. руб.</a:t>
                </a:r>
                <a:endParaRPr lang="ru-RU" sz="1600" b="1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85597477398658917"/>
              <c:y val="0.93017309340058563"/>
            </c:manualLayout>
          </c:layout>
        </c:title>
        <c:numFmt formatCode="#,##0.0" sourceLinked="1"/>
        <c:tickLblPos val="none"/>
        <c:crossAx val="56597120"/>
        <c:crosses val="autoZero"/>
        <c:crossBetween val="between"/>
        <c:majorUnit val="1000"/>
        <c:minorUnit val="10"/>
      </c:valAx>
    </c:plotArea>
    <c:legend>
      <c:legendPos val="b"/>
      <c:layout>
        <c:manualLayout>
          <c:xMode val="edge"/>
          <c:yMode val="edge"/>
          <c:x val="7.7160493827161248E-4"/>
          <c:y val="0.93052693536334619"/>
          <c:w val="0.59259259259259267"/>
          <c:h val="6.7057046933902423E-2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160"/>
      <c:depthPercent val="100"/>
      <c:perspective val="30"/>
    </c:view3D>
    <c:plotArea>
      <c:layout>
        <c:manualLayout>
          <c:layoutTarget val="inner"/>
          <c:xMode val="edge"/>
          <c:yMode val="edge"/>
          <c:x val="2.9151949140637265E-3"/>
          <c:y val="1.8939442889940684E-2"/>
          <c:w val="0.98747682764357736"/>
          <c:h val="0.891857329922960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lt1"/>
            </a:solidFill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explosion val="46"/>
          <c:dPt>
            <c:idx val="0"/>
            <c:spPr>
              <a:solidFill>
                <a:srgbClr val="00B0F0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dPt>
          <c:dPt>
            <c:idx val="1"/>
            <c:spPr>
              <a:solidFill>
                <a:srgbClr val="FFFF00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</c:dPt>
          <c:dPt>
            <c:idx val="2"/>
            <c:spPr>
              <a:solidFill>
                <a:srgbClr val="06BE4C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</c:dPt>
          <c:dPt>
            <c:idx val="3"/>
            <c:spPr>
              <a:solidFill>
                <a:srgbClr val="7030A0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</c:dPt>
          <c:dLbls>
            <c:dLbl>
              <c:idx val="0"/>
              <c:layout>
                <c:manualLayout>
                  <c:x val="-0.12698003711249736"/>
                  <c:y val="0.183281683346587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Обеспечение </a:t>
                    </a:r>
                    <a:r>
                      <a:rPr lang="ru-RU" dirty="0"/>
                      <a:t>деятельности учреждения; </a:t>
                    </a:r>
                    <a:r>
                      <a:rPr lang="ru-RU" dirty="0" smtClean="0"/>
                      <a:t>64784,1</a:t>
                    </a:r>
                    <a:r>
                      <a:rPr lang="ru-RU" dirty="0"/>
                      <a:t>; 93,4%</a:t>
                    </a:r>
                  </a:p>
                </c:rich>
              </c:tx>
              <c:dLblPos val="bestFit"/>
              <c:showVal val="1"/>
              <c:showCatName val="1"/>
              <c:showPercent val="1"/>
              <c:separator>; </c:separator>
            </c:dLbl>
            <c:dLbl>
              <c:idx val="1"/>
              <c:layout>
                <c:manualLayout>
                  <c:x val="2.7439559057258118E-3"/>
                  <c:y val="-0.2204336052873744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Укрепление </a:t>
                    </a:r>
                    <a:r>
                      <a:rPr lang="ru-RU" dirty="0"/>
                      <a:t>МТБ; </a:t>
                    </a:r>
                    <a:r>
                      <a:rPr lang="ru-RU" dirty="0" smtClean="0"/>
                      <a:t>3326,0</a:t>
                    </a:r>
                    <a:r>
                      <a:rPr lang="ru-RU" dirty="0"/>
                      <a:t>; 4,8%</a:t>
                    </a:r>
                  </a:p>
                </c:rich>
              </c:tx>
              <c:dLblPos val="bestFit"/>
              <c:showVal val="1"/>
              <c:showCatName val="1"/>
              <c:showPercent val="1"/>
              <c:separator>; </c:separator>
            </c:dLbl>
            <c:dLbl>
              <c:idx val="2"/>
              <c:layout>
                <c:manualLayout>
                  <c:x val="0"/>
                  <c:y val="-3.4294022443875388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П</a:t>
                    </a:r>
                    <a:r>
                      <a:rPr lang="ru-RU" dirty="0" smtClean="0"/>
                      <a:t>роведение </a:t>
                    </a:r>
                    <a:r>
                      <a:rPr lang="ru-RU" dirty="0"/>
                      <a:t>мероприятий в сфере </a:t>
                    </a:r>
                    <a:r>
                      <a:rPr lang="ru-RU" dirty="0" smtClean="0"/>
                      <a:t>культуры; </a:t>
                    </a:r>
                    <a:r>
                      <a:rPr lang="ru-RU" dirty="0"/>
                      <a:t>1 205,0; 1%</a:t>
                    </a:r>
                  </a:p>
                </c:rich>
              </c:tx>
              <c:dLblPos val="bestFit"/>
              <c:showVal val="1"/>
              <c:showCatName val="1"/>
              <c:showPercent val="1"/>
              <c:separator>; </c:separator>
            </c:dLbl>
            <c:dLbl>
              <c:idx val="3"/>
              <c:layout>
                <c:manualLayout>
                  <c:x val="-0.27469135802469125"/>
                  <c:y val="-1.238390092879257E-2"/>
                </c:manualLayout>
              </c:layout>
              <c:dLblPos val="bestFit"/>
              <c:showVal val="1"/>
              <c:showCatName val="1"/>
              <c:showPercent val="1"/>
              <c:separator>; </c:separator>
            </c:dLbl>
            <c:dLbl>
              <c:idx val="4"/>
              <c:tx>
                <c:rich>
                  <a:bodyPr/>
                  <a:lstStyle/>
                  <a:p>
                    <a:pPr algn="ctr">
                      <a:defRPr lang="ru-RU" sz="1400" b="0" i="0" u="none" strike="noStrike" kern="1200" baseline="0" dirty="0" smtClean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pPr>
                    <a:r>
                      <a:rPr lang="en-US" sz="1400" b="0" i="0" u="none" strike="noStrike" kern="1200" baseline="0" dirty="0" smtClean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+mn-cs"/>
                      </a:rPr>
                      <a:t>3</a:t>
                    </a:r>
                    <a:r>
                      <a:rPr lang="en-US" sz="1200" b="0" i="0" u="none" strike="noStrike" kern="1200" baseline="0" dirty="0" smtClean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+mn-cs"/>
                      </a:rPr>
                      <a:t>%</a:t>
                    </a:r>
                    <a:endParaRPr lang="ru-RU" sz="1200" b="0" i="0" u="none" strike="noStrike" kern="1200" baseline="0" dirty="0" smtClean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c:rich>
              </c:tx>
              <c:numFmt formatCode="0.0%" sourceLinked="0"/>
              <c:spPr/>
              <c:dLblPos val="outEnd"/>
              <c:showVal val="1"/>
              <c:showCatName val="1"/>
              <c:showPercent val="1"/>
              <c:separator>; </c:separator>
            </c:dLbl>
            <c:numFmt formatCode="0.0%" sourceLinked="0"/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Обеспечение деятельности учреждения</c:v>
                </c:pt>
                <c:pt idx="1">
                  <c:v>Укрепление МТБ</c:v>
                </c:pt>
                <c:pt idx="2">
                  <c:v>Проведение мероприятий в сфере культуры</c:v>
                </c:pt>
                <c:pt idx="3">
                  <c:v>Развитие кадрового потенциала работников культуры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64784.1</c:v>
                </c:pt>
                <c:pt idx="1">
                  <c:v>3326</c:v>
                </c:pt>
                <c:pt idx="2">
                  <c:v>1205</c:v>
                </c:pt>
                <c:pt idx="3">
                  <c:v>60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E6B203-E00C-420C-8C68-9B82ACD949F3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88E41A9-2314-4C6B-B1EF-0C221521E2B6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1.Совершенствование  администрирования доходных источников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5A474074-5197-4C39-863A-753D0CB222B5}" type="parTrans" cxnId="{489FFD7B-C408-4B20-BF07-A748AC8200D4}">
      <dgm:prSet/>
      <dgm:spPr/>
      <dgm:t>
        <a:bodyPr/>
        <a:lstStyle/>
        <a:p>
          <a:endParaRPr lang="ru-RU"/>
        </a:p>
      </dgm:t>
    </dgm:pt>
    <dgm:pt modelId="{7E58FF20-5E75-4A81-A173-9C87455E916C}" type="sibTrans" cxnId="{489FFD7B-C408-4B20-BF07-A748AC8200D4}">
      <dgm:prSet/>
      <dgm:spPr/>
      <dgm:t>
        <a:bodyPr/>
        <a:lstStyle/>
        <a:p>
          <a:endParaRPr lang="ru-RU"/>
        </a:p>
      </dgm:t>
    </dgm:pt>
    <dgm:pt modelId="{3D6A1DE0-D43B-4B32-8B49-AD24D2D868B1}">
      <dgm:prSet custT="1"/>
      <dgm:spPr>
        <a:ln>
          <a:noFill/>
        </a:ln>
      </dgm:spPr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13A0556-5EB9-4980-AA55-90B0A5D08A77}" type="parTrans" cxnId="{4093CED5-2F29-49E7-9ECF-9573F77CB800}">
      <dgm:prSet/>
      <dgm:spPr/>
      <dgm:t>
        <a:bodyPr/>
        <a:lstStyle/>
        <a:p>
          <a:endParaRPr lang="ru-RU"/>
        </a:p>
      </dgm:t>
    </dgm:pt>
    <dgm:pt modelId="{0C03DB6D-141F-4FFE-85E5-7243AFE59854}" type="sibTrans" cxnId="{4093CED5-2F29-49E7-9ECF-9573F77CB800}">
      <dgm:prSet/>
      <dgm:spPr/>
      <dgm:t>
        <a:bodyPr/>
        <a:lstStyle/>
        <a:p>
          <a:endParaRPr lang="ru-RU"/>
        </a:p>
      </dgm:t>
    </dgm:pt>
    <dgm:pt modelId="{CE4B4D7D-BDD5-4EED-BF15-C74FAB76964C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600" b="1" i="0" u="none" dirty="0" smtClean="0">
              <a:latin typeface="Times New Roman" pitchFamily="18" charset="0"/>
              <a:cs typeface="Times New Roman" pitchFamily="18" charset="0"/>
            </a:rPr>
            <a:t>3.Проведение мероприятий по уточнению недостающих характеристик земельных участков с целью расширения налогооблагаемой базы по земельному налогу</a:t>
          </a:r>
          <a:endParaRPr lang="ru-RU" sz="1600" b="1" dirty="0"/>
        </a:p>
      </dgm:t>
    </dgm:pt>
    <dgm:pt modelId="{05AB81EB-6558-4633-85E0-6262434A3F37}" type="parTrans" cxnId="{EF2400CC-21FC-463C-B632-2371D5ED188B}">
      <dgm:prSet/>
      <dgm:spPr/>
      <dgm:t>
        <a:bodyPr/>
        <a:lstStyle/>
        <a:p>
          <a:endParaRPr lang="ru-RU"/>
        </a:p>
      </dgm:t>
    </dgm:pt>
    <dgm:pt modelId="{324A6B13-03DB-425E-B756-5AC457DC8D28}" type="sibTrans" cxnId="{EF2400CC-21FC-463C-B632-2371D5ED188B}">
      <dgm:prSet/>
      <dgm:spPr/>
      <dgm:t>
        <a:bodyPr/>
        <a:lstStyle/>
        <a:p>
          <a:endParaRPr lang="ru-RU"/>
        </a:p>
      </dgm:t>
    </dgm:pt>
    <dgm:pt modelId="{D9011624-9D8F-4068-BA50-E6C057E3CBBB}">
      <dgm:prSet custT="1"/>
      <dgm:spPr>
        <a:solidFill>
          <a:srgbClr val="FFFF00"/>
        </a:solidFill>
      </dgm:spPr>
      <dgm:t>
        <a:bodyPr/>
        <a:lstStyle/>
        <a:p>
          <a:r>
            <a:rPr lang="ru-RU" sz="1600" b="1" i="0" u="none" dirty="0" smtClean="0">
              <a:latin typeface="Times New Roman" pitchFamily="18" charset="0"/>
              <a:cs typeface="Times New Roman" pitchFamily="18" charset="0"/>
            </a:rPr>
            <a:t>4.Проведение мероприятий по сокращению задолженности по налоговым и неналоговым доходам</a:t>
          </a:r>
          <a:endParaRPr lang="ru-RU" sz="1600" b="1" dirty="0"/>
        </a:p>
      </dgm:t>
    </dgm:pt>
    <dgm:pt modelId="{9E8A148B-93C2-4DF3-A9AB-F8B2866D3EB4}" type="parTrans" cxnId="{66FA6188-2AFD-4010-B6F8-CA5561B19240}">
      <dgm:prSet/>
      <dgm:spPr/>
      <dgm:t>
        <a:bodyPr/>
        <a:lstStyle/>
        <a:p>
          <a:endParaRPr lang="ru-RU"/>
        </a:p>
      </dgm:t>
    </dgm:pt>
    <dgm:pt modelId="{D2F6F053-CC6C-4041-8474-1DDB1C25D69C}" type="sibTrans" cxnId="{66FA6188-2AFD-4010-B6F8-CA5561B19240}">
      <dgm:prSet/>
      <dgm:spPr/>
      <dgm:t>
        <a:bodyPr/>
        <a:lstStyle/>
        <a:p>
          <a:endParaRPr lang="ru-RU"/>
        </a:p>
      </dgm:t>
    </dgm:pt>
    <dgm:pt modelId="{8C77F7BA-5560-4560-9D0E-D37B0F515AF4}" type="pres">
      <dgm:prSet presAssocID="{3BE6B203-E00C-420C-8C68-9B82ACD949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1AE7CA-70CA-466B-A2D5-30FE780EA953}" type="pres">
      <dgm:prSet presAssocID="{288E41A9-2314-4C6B-B1EF-0C221521E2B6}" presName="parentText" presStyleLbl="node1" presStyleIdx="0" presStyleCnt="4" custScaleY="1095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DBEA04-71FE-4E69-A0E6-8EBD5C479C9B}" type="pres">
      <dgm:prSet presAssocID="{7E58FF20-5E75-4A81-A173-9C87455E916C}" presName="spacer" presStyleCnt="0"/>
      <dgm:spPr/>
    </dgm:pt>
    <dgm:pt modelId="{FF85BAE0-7249-4FB5-8B6A-F388F25170B9}" type="pres">
      <dgm:prSet presAssocID="{CE4B4D7D-BDD5-4EED-BF15-C74FAB76964C}" presName="parentText" presStyleLbl="node1" presStyleIdx="1" presStyleCnt="4" custScaleY="103442" custLinFactNeighborX="520" custLinFactNeighborY="531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7CEDA-AF44-4551-B349-1F05ED8D016D}" type="pres">
      <dgm:prSet presAssocID="{324A6B13-03DB-425E-B756-5AC457DC8D28}" presName="spacer" presStyleCnt="0"/>
      <dgm:spPr/>
    </dgm:pt>
    <dgm:pt modelId="{9CBBFEE6-4D73-44C4-842D-31B34650245E}" type="pres">
      <dgm:prSet presAssocID="{3D6A1DE0-D43B-4B32-8B49-AD24D2D868B1}" presName="parentText" presStyleLbl="node1" presStyleIdx="2" presStyleCnt="4" custScaleY="19472" custLinFactNeighborX="520" custLinFactNeighborY="-179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A5E492-3780-4B0D-AF1C-5116073165DC}" type="pres">
      <dgm:prSet presAssocID="{0C03DB6D-141F-4FFE-85E5-7243AFE59854}" presName="spacer" presStyleCnt="0"/>
      <dgm:spPr/>
    </dgm:pt>
    <dgm:pt modelId="{7DD0FC00-FB81-4ACC-8926-0989BC67543B}" type="pres">
      <dgm:prSet presAssocID="{D9011624-9D8F-4068-BA50-E6C057E3CBBB}" presName="parentText" presStyleLbl="node1" presStyleIdx="3" presStyleCnt="4" custScaleY="121328" custLinFactY="-7188" custLinFactNeighborX="52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44D07D-CF96-4CFC-8157-17B960F9972B}" type="presOf" srcId="{288E41A9-2314-4C6B-B1EF-0C221521E2B6}" destId="{441AE7CA-70CA-466B-A2D5-30FE780EA953}" srcOrd="0" destOrd="0" presId="urn:microsoft.com/office/officeart/2005/8/layout/vList2"/>
    <dgm:cxn modelId="{AB93A9E1-94E3-4680-9BAC-E25DD017E5F5}" type="presOf" srcId="{D9011624-9D8F-4068-BA50-E6C057E3CBBB}" destId="{7DD0FC00-FB81-4ACC-8926-0989BC67543B}" srcOrd="0" destOrd="0" presId="urn:microsoft.com/office/officeart/2005/8/layout/vList2"/>
    <dgm:cxn modelId="{489FFD7B-C408-4B20-BF07-A748AC8200D4}" srcId="{3BE6B203-E00C-420C-8C68-9B82ACD949F3}" destId="{288E41A9-2314-4C6B-B1EF-0C221521E2B6}" srcOrd="0" destOrd="0" parTransId="{5A474074-5197-4C39-863A-753D0CB222B5}" sibTransId="{7E58FF20-5E75-4A81-A173-9C87455E916C}"/>
    <dgm:cxn modelId="{03DCB964-19E8-414B-9C30-493E40CFB8CE}" type="presOf" srcId="{3BE6B203-E00C-420C-8C68-9B82ACD949F3}" destId="{8C77F7BA-5560-4560-9D0E-D37B0F515AF4}" srcOrd="0" destOrd="0" presId="urn:microsoft.com/office/officeart/2005/8/layout/vList2"/>
    <dgm:cxn modelId="{66FA6188-2AFD-4010-B6F8-CA5561B19240}" srcId="{3BE6B203-E00C-420C-8C68-9B82ACD949F3}" destId="{D9011624-9D8F-4068-BA50-E6C057E3CBBB}" srcOrd="3" destOrd="0" parTransId="{9E8A148B-93C2-4DF3-A9AB-F8B2866D3EB4}" sibTransId="{D2F6F053-CC6C-4041-8474-1DDB1C25D69C}"/>
    <dgm:cxn modelId="{EF2400CC-21FC-463C-B632-2371D5ED188B}" srcId="{3BE6B203-E00C-420C-8C68-9B82ACD949F3}" destId="{CE4B4D7D-BDD5-4EED-BF15-C74FAB76964C}" srcOrd="1" destOrd="0" parTransId="{05AB81EB-6558-4633-85E0-6262434A3F37}" sibTransId="{324A6B13-03DB-425E-B756-5AC457DC8D28}"/>
    <dgm:cxn modelId="{4093CED5-2F29-49E7-9ECF-9573F77CB800}" srcId="{3BE6B203-E00C-420C-8C68-9B82ACD949F3}" destId="{3D6A1DE0-D43B-4B32-8B49-AD24D2D868B1}" srcOrd="2" destOrd="0" parTransId="{613A0556-5EB9-4980-AA55-90B0A5D08A77}" sibTransId="{0C03DB6D-141F-4FFE-85E5-7243AFE59854}"/>
    <dgm:cxn modelId="{791E0A28-1849-4C45-BA9C-BB08943FC617}" type="presOf" srcId="{3D6A1DE0-D43B-4B32-8B49-AD24D2D868B1}" destId="{9CBBFEE6-4D73-44C4-842D-31B34650245E}" srcOrd="0" destOrd="0" presId="urn:microsoft.com/office/officeart/2005/8/layout/vList2"/>
    <dgm:cxn modelId="{F918537B-1899-4869-8EEE-BD361802E97F}" type="presOf" srcId="{CE4B4D7D-BDD5-4EED-BF15-C74FAB76964C}" destId="{FF85BAE0-7249-4FB5-8B6A-F388F25170B9}" srcOrd="0" destOrd="0" presId="urn:microsoft.com/office/officeart/2005/8/layout/vList2"/>
    <dgm:cxn modelId="{AA31502F-CDCA-4E7B-91E6-C05BC1BD68FF}" type="presParOf" srcId="{8C77F7BA-5560-4560-9D0E-D37B0F515AF4}" destId="{441AE7CA-70CA-466B-A2D5-30FE780EA953}" srcOrd="0" destOrd="0" presId="urn:microsoft.com/office/officeart/2005/8/layout/vList2"/>
    <dgm:cxn modelId="{7D3321B7-0184-4A74-B2FD-A7E0BCB9E687}" type="presParOf" srcId="{8C77F7BA-5560-4560-9D0E-D37B0F515AF4}" destId="{57DBEA04-71FE-4E69-A0E6-8EBD5C479C9B}" srcOrd="1" destOrd="0" presId="urn:microsoft.com/office/officeart/2005/8/layout/vList2"/>
    <dgm:cxn modelId="{BB7D12C7-CF33-4855-A8A3-411348C2A7BB}" type="presParOf" srcId="{8C77F7BA-5560-4560-9D0E-D37B0F515AF4}" destId="{FF85BAE0-7249-4FB5-8B6A-F388F25170B9}" srcOrd="2" destOrd="0" presId="urn:microsoft.com/office/officeart/2005/8/layout/vList2"/>
    <dgm:cxn modelId="{6DB5EC1C-2F29-4E9C-B6D3-B98455F908A0}" type="presParOf" srcId="{8C77F7BA-5560-4560-9D0E-D37B0F515AF4}" destId="{33E7CEDA-AF44-4551-B349-1F05ED8D016D}" srcOrd="3" destOrd="0" presId="urn:microsoft.com/office/officeart/2005/8/layout/vList2"/>
    <dgm:cxn modelId="{C9BE71B2-3485-4EB8-A53B-84E4D4959DD5}" type="presParOf" srcId="{8C77F7BA-5560-4560-9D0E-D37B0F515AF4}" destId="{9CBBFEE6-4D73-44C4-842D-31B34650245E}" srcOrd="4" destOrd="0" presId="urn:microsoft.com/office/officeart/2005/8/layout/vList2"/>
    <dgm:cxn modelId="{316EC3EA-F942-46F5-8382-6E96F54A45B5}" type="presParOf" srcId="{8C77F7BA-5560-4560-9D0E-D37B0F515AF4}" destId="{ECA5E492-3780-4B0D-AF1C-5116073165DC}" srcOrd="5" destOrd="0" presId="urn:microsoft.com/office/officeart/2005/8/layout/vList2"/>
    <dgm:cxn modelId="{500D46D2-88F0-484D-93BB-8622EE57B728}" type="presParOf" srcId="{8C77F7BA-5560-4560-9D0E-D37B0F515AF4}" destId="{7DD0FC00-FB81-4ACC-8926-0989BC67543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248489-4F8B-443A-A304-9AF5051CA5E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B29E07-ABAD-40D0-85AE-7519807DDAB1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  Ограничение роста муниципального 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долга Лужского городского поселения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ECBB83B-ED1E-49E6-A122-5D51DECBF948}" type="parTrans" cxnId="{534C8370-8983-44F0-A3A1-252F34ADB520}">
      <dgm:prSet/>
      <dgm:spPr/>
      <dgm:t>
        <a:bodyPr/>
        <a:lstStyle/>
        <a:p>
          <a:endParaRPr lang="ru-RU"/>
        </a:p>
      </dgm:t>
    </dgm:pt>
    <dgm:pt modelId="{C4E4084E-FA03-4075-BECC-D79A665F268F}" type="sibTrans" cxnId="{534C8370-8983-44F0-A3A1-252F34ADB520}">
      <dgm:prSet/>
      <dgm:spPr/>
      <dgm:t>
        <a:bodyPr/>
        <a:lstStyle/>
        <a:p>
          <a:endParaRPr lang="ru-RU"/>
        </a:p>
      </dgm:t>
    </dgm:pt>
    <dgm:pt modelId="{5066F973-FD1A-468F-8552-88CE00575291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2. </a:t>
          </a:r>
          <a:r>
            <a:rPr lang="ru-RU" sz="1800" dirty="0" smtClean="0">
              <a:solidFill>
                <a:schemeClr val="tx1"/>
              </a:solidFill>
            </a:rPr>
            <a:t>Сохранение достигнутого уровня расходов, обеспечивающих развитие Лужского городского поселения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14BF23-98BD-4AA4-8CAC-3A317CB93725}" type="parTrans" cxnId="{84632568-6D60-4EB2-9FB8-3576FC5EB6E2}">
      <dgm:prSet/>
      <dgm:spPr/>
      <dgm:t>
        <a:bodyPr/>
        <a:lstStyle/>
        <a:p>
          <a:endParaRPr lang="ru-RU"/>
        </a:p>
      </dgm:t>
    </dgm:pt>
    <dgm:pt modelId="{03BFB0A7-9EFE-4EE0-BEDC-6A1AA782ECD9}" type="sibTrans" cxnId="{84632568-6D60-4EB2-9FB8-3576FC5EB6E2}">
      <dgm:prSet/>
      <dgm:spPr/>
      <dgm:t>
        <a:bodyPr/>
        <a:lstStyle/>
        <a:p>
          <a:endParaRPr lang="ru-RU"/>
        </a:p>
      </dgm:t>
    </dgm:pt>
    <dgm:pt modelId="{58BA523A-8919-48E6-82CF-0B589B896284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3. </a:t>
          </a:r>
          <a:r>
            <a:rPr lang="ru-RU" sz="1800" dirty="0" smtClean="0">
              <a:solidFill>
                <a:schemeClr val="tx1"/>
              </a:solidFill>
            </a:rPr>
            <a:t>Повышение эффективности бюджетных расходов, безусловное исполнение принятых расходных обязательств городского поселения.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E39A963-6A5A-4F03-B2E7-3AB9A68FEC85}" type="parTrans" cxnId="{AE4BC191-0518-46B0-8A7E-BCBEBF485383}">
      <dgm:prSet/>
      <dgm:spPr/>
      <dgm:t>
        <a:bodyPr/>
        <a:lstStyle/>
        <a:p>
          <a:endParaRPr lang="ru-RU"/>
        </a:p>
      </dgm:t>
    </dgm:pt>
    <dgm:pt modelId="{5C0359DC-6CBE-4373-945C-63A277DA0647}" type="sibTrans" cxnId="{AE4BC191-0518-46B0-8A7E-BCBEBF485383}">
      <dgm:prSet/>
      <dgm:spPr/>
      <dgm:t>
        <a:bodyPr/>
        <a:lstStyle/>
        <a:p>
          <a:endParaRPr lang="ru-RU"/>
        </a:p>
      </dgm:t>
    </dgm:pt>
    <dgm:pt modelId="{E7E553CD-C924-4AD3-8BD2-23BE187A0DB3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4. Исполнение Указов Президента Российской Федерации от 12 мая 2012 года.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2A3C0E0-8688-452A-9009-B4E9A0E4D070}" type="parTrans" cxnId="{820D4A2C-3E0C-4E83-BE6B-B09FE6959ACD}">
      <dgm:prSet/>
      <dgm:spPr/>
      <dgm:t>
        <a:bodyPr/>
        <a:lstStyle/>
        <a:p>
          <a:endParaRPr lang="ru-RU"/>
        </a:p>
      </dgm:t>
    </dgm:pt>
    <dgm:pt modelId="{F65165D9-8E54-4514-8E3F-9972FC3639E1}" type="sibTrans" cxnId="{820D4A2C-3E0C-4E83-BE6B-B09FE6959ACD}">
      <dgm:prSet/>
      <dgm:spPr/>
      <dgm:t>
        <a:bodyPr/>
        <a:lstStyle/>
        <a:p>
          <a:endParaRPr lang="ru-RU"/>
        </a:p>
      </dgm:t>
    </dgm:pt>
    <dgm:pt modelId="{37F5F53F-BC01-406C-80ED-207229F86178}" type="pres">
      <dgm:prSet presAssocID="{36248489-4F8B-443A-A304-9AF5051CA5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A849C6-416A-4E1C-91C3-93994374DA39}" type="pres">
      <dgm:prSet presAssocID="{51B29E07-ABAD-40D0-85AE-7519807DDAB1}" presName="parentLin" presStyleCnt="0"/>
      <dgm:spPr/>
    </dgm:pt>
    <dgm:pt modelId="{EFE38C11-C9F9-45EF-AFEE-8D59A1D2C48C}" type="pres">
      <dgm:prSet presAssocID="{51B29E07-ABAD-40D0-85AE-7519807DDAB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0A6C451-ADC5-4883-9E6B-80C06D095374}" type="pres">
      <dgm:prSet presAssocID="{51B29E07-ABAD-40D0-85AE-7519807DDAB1}" presName="parentText" presStyleLbl="node1" presStyleIdx="0" presStyleCnt="4" custScaleX="140000" custScaleY="705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6E6E91-8164-42A4-90F7-92BAD74662FF}" type="pres">
      <dgm:prSet presAssocID="{51B29E07-ABAD-40D0-85AE-7519807DDAB1}" presName="negativeSpace" presStyleCnt="0"/>
      <dgm:spPr/>
    </dgm:pt>
    <dgm:pt modelId="{E2DCBA58-F71D-4B91-9030-C2BCE37177AC}" type="pres">
      <dgm:prSet presAssocID="{51B29E07-ABAD-40D0-85AE-7519807DDAB1}" presName="childText" presStyleLbl="conFgAcc1" presStyleIdx="0" presStyleCnt="4">
        <dgm:presLayoutVars>
          <dgm:bulletEnabled val="1"/>
        </dgm:presLayoutVars>
      </dgm:prSet>
      <dgm:spPr/>
    </dgm:pt>
    <dgm:pt modelId="{48222926-F82F-470B-A1A0-C24031216589}" type="pres">
      <dgm:prSet presAssocID="{C4E4084E-FA03-4075-BECC-D79A665F268F}" presName="spaceBetweenRectangles" presStyleCnt="0"/>
      <dgm:spPr/>
    </dgm:pt>
    <dgm:pt modelId="{1F7A9025-5DCD-4899-A5E3-E6AD5B10881F}" type="pres">
      <dgm:prSet presAssocID="{5066F973-FD1A-468F-8552-88CE00575291}" presName="parentLin" presStyleCnt="0"/>
      <dgm:spPr/>
    </dgm:pt>
    <dgm:pt modelId="{937BEA97-1019-48FD-B177-63A5AF2107A0}" type="pres">
      <dgm:prSet presAssocID="{5066F973-FD1A-468F-8552-88CE0057529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356B298-CE9C-4D52-8B82-0FF5193CAE94}" type="pres">
      <dgm:prSet presAssocID="{5066F973-FD1A-468F-8552-88CE00575291}" presName="parentText" presStyleLbl="node1" presStyleIdx="1" presStyleCnt="4" custScaleX="142857" custScaleY="728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D94B3E-9658-4562-B7EF-158CF39839D0}" type="pres">
      <dgm:prSet presAssocID="{5066F973-FD1A-468F-8552-88CE00575291}" presName="negativeSpace" presStyleCnt="0"/>
      <dgm:spPr/>
    </dgm:pt>
    <dgm:pt modelId="{87509A87-8011-4C22-ADFB-FC2EECF963C9}" type="pres">
      <dgm:prSet presAssocID="{5066F973-FD1A-468F-8552-88CE00575291}" presName="childText" presStyleLbl="conFgAcc1" presStyleIdx="1" presStyleCnt="4">
        <dgm:presLayoutVars>
          <dgm:bulletEnabled val="1"/>
        </dgm:presLayoutVars>
      </dgm:prSet>
      <dgm:spPr/>
    </dgm:pt>
    <dgm:pt modelId="{589A1437-2CAC-4576-9DC1-0D2D2D9054B0}" type="pres">
      <dgm:prSet presAssocID="{03BFB0A7-9EFE-4EE0-BEDC-6A1AA782ECD9}" presName="spaceBetweenRectangles" presStyleCnt="0"/>
      <dgm:spPr/>
    </dgm:pt>
    <dgm:pt modelId="{08E67985-8058-4A1B-A98D-2EFCFFAFF25C}" type="pres">
      <dgm:prSet presAssocID="{58BA523A-8919-48E6-82CF-0B589B896284}" presName="parentLin" presStyleCnt="0"/>
      <dgm:spPr/>
    </dgm:pt>
    <dgm:pt modelId="{35163FAB-8558-430E-A67B-E05F5A41B974}" type="pres">
      <dgm:prSet presAssocID="{58BA523A-8919-48E6-82CF-0B589B896284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0A3C9617-C6A8-4A32-8F77-6A4A3A6146C3}" type="pres">
      <dgm:prSet presAssocID="{58BA523A-8919-48E6-82CF-0B589B896284}" presName="parentText" presStyleLbl="node1" presStyleIdx="2" presStyleCnt="4" custScaleX="142857" custScaleY="729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D6047C-B2A3-4B17-8461-A57AAC50C266}" type="pres">
      <dgm:prSet presAssocID="{58BA523A-8919-48E6-82CF-0B589B896284}" presName="negativeSpace" presStyleCnt="0"/>
      <dgm:spPr/>
    </dgm:pt>
    <dgm:pt modelId="{1E612919-6B27-4961-A5B3-884330FC1761}" type="pres">
      <dgm:prSet presAssocID="{58BA523A-8919-48E6-82CF-0B589B896284}" presName="childText" presStyleLbl="conFgAcc1" presStyleIdx="2" presStyleCnt="4">
        <dgm:presLayoutVars>
          <dgm:bulletEnabled val="1"/>
        </dgm:presLayoutVars>
      </dgm:prSet>
      <dgm:spPr/>
    </dgm:pt>
    <dgm:pt modelId="{97397ACB-3BD7-46F5-8120-F6C55BD11E92}" type="pres">
      <dgm:prSet presAssocID="{5C0359DC-6CBE-4373-945C-63A277DA0647}" presName="spaceBetweenRectangles" presStyleCnt="0"/>
      <dgm:spPr/>
    </dgm:pt>
    <dgm:pt modelId="{CA50A652-265F-4A06-AEC0-2FF63AEA3933}" type="pres">
      <dgm:prSet presAssocID="{E7E553CD-C924-4AD3-8BD2-23BE187A0DB3}" presName="parentLin" presStyleCnt="0"/>
      <dgm:spPr/>
    </dgm:pt>
    <dgm:pt modelId="{7E77FEA4-7AC1-45EA-9AE9-48BFDD494AB9}" type="pres">
      <dgm:prSet presAssocID="{E7E553CD-C924-4AD3-8BD2-23BE187A0DB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34AFB31-597D-4432-81C3-0116D816A647}" type="pres">
      <dgm:prSet presAssocID="{E7E553CD-C924-4AD3-8BD2-23BE187A0DB3}" presName="parentText" presStyleLbl="node1" presStyleIdx="3" presStyleCnt="4" custScaleX="142857" custScaleY="745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061C24-02B0-4B0D-932E-11D7D14FCCBB}" type="pres">
      <dgm:prSet presAssocID="{E7E553CD-C924-4AD3-8BD2-23BE187A0DB3}" presName="negativeSpace" presStyleCnt="0"/>
      <dgm:spPr/>
    </dgm:pt>
    <dgm:pt modelId="{A7B55C6E-AB6E-4B62-AE40-8A2838D74388}" type="pres">
      <dgm:prSet presAssocID="{E7E553CD-C924-4AD3-8BD2-23BE187A0DB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BCB948F-CBC9-4C0D-9790-D9D61C8379F6}" type="presOf" srcId="{51B29E07-ABAD-40D0-85AE-7519807DDAB1}" destId="{EFE38C11-C9F9-45EF-AFEE-8D59A1D2C48C}" srcOrd="0" destOrd="0" presId="urn:microsoft.com/office/officeart/2005/8/layout/list1"/>
    <dgm:cxn modelId="{EC06668E-3EC1-4399-9FD2-9D4D519704B6}" type="presOf" srcId="{5066F973-FD1A-468F-8552-88CE00575291}" destId="{937BEA97-1019-48FD-B177-63A5AF2107A0}" srcOrd="0" destOrd="0" presId="urn:microsoft.com/office/officeart/2005/8/layout/list1"/>
    <dgm:cxn modelId="{2BC0E010-8CDD-42C8-8A23-C83074A0FF4D}" type="presOf" srcId="{58BA523A-8919-48E6-82CF-0B589B896284}" destId="{0A3C9617-C6A8-4A32-8F77-6A4A3A6146C3}" srcOrd="1" destOrd="0" presId="urn:microsoft.com/office/officeart/2005/8/layout/list1"/>
    <dgm:cxn modelId="{7F8452EF-CA32-49F7-ACCB-E9B985BD89C6}" type="presOf" srcId="{36248489-4F8B-443A-A304-9AF5051CA5EF}" destId="{37F5F53F-BC01-406C-80ED-207229F86178}" srcOrd="0" destOrd="0" presId="urn:microsoft.com/office/officeart/2005/8/layout/list1"/>
    <dgm:cxn modelId="{AE4BC191-0518-46B0-8A7E-BCBEBF485383}" srcId="{36248489-4F8B-443A-A304-9AF5051CA5EF}" destId="{58BA523A-8919-48E6-82CF-0B589B896284}" srcOrd="2" destOrd="0" parTransId="{BE39A963-6A5A-4F03-B2E7-3AB9A68FEC85}" sibTransId="{5C0359DC-6CBE-4373-945C-63A277DA0647}"/>
    <dgm:cxn modelId="{534C8370-8983-44F0-A3A1-252F34ADB520}" srcId="{36248489-4F8B-443A-A304-9AF5051CA5EF}" destId="{51B29E07-ABAD-40D0-85AE-7519807DDAB1}" srcOrd="0" destOrd="0" parTransId="{DECBB83B-ED1E-49E6-A122-5D51DECBF948}" sibTransId="{C4E4084E-FA03-4075-BECC-D79A665F268F}"/>
    <dgm:cxn modelId="{B3721A84-EDF7-46AB-BC20-9D9B48DB93C2}" type="presOf" srcId="{E7E553CD-C924-4AD3-8BD2-23BE187A0DB3}" destId="{734AFB31-597D-4432-81C3-0116D816A647}" srcOrd="1" destOrd="0" presId="urn:microsoft.com/office/officeart/2005/8/layout/list1"/>
    <dgm:cxn modelId="{84632568-6D60-4EB2-9FB8-3576FC5EB6E2}" srcId="{36248489-4F8B-443A-A304-9AF5051CA5EF}" destId="{5066F973-FD1A-468F-8552-88CE00575291}" srcOrd="1" destOrd="0" parTransId="{C314BF23-98BD-4AA4-8CAC-3A317CB93725}" sibTransId="{03BFB0A7-9EFE-4EE0-BEDC-6A1AA782ECD9}"/>
    <dgm:cxn modelId="{281A11DC-1A3D-42E0-9A4E-73BEF1FDB17C}" type="presOf" srcId="{5066F973-FD1A-468F-8552-88CE00575291}" destId="{A356B298-CE9C-4D52-8B82-0FF5193CAE94}" srcOrd="1" destOrd="0" presId="urn:microsoft.com/office/officeart/2005/8/layout/list1"/>
    <dgm:cxn modelId="{820D4A2C-3E0C-4E83-BE6B-B09FE6959ACD}" srcId="{36248489-4F8B-443A-A304-9AF5051CA5EF}" destId="{E7E553CD-C924-4AD3-8BD2-23BE187A0DB3}" srcOrd="3" destOrd="0" parTransId="{72A3C0E0-8688-452A-9009-B4E9A0E4D070}" sibTransId="{F65165D9-8E54-4514-8E3F-9972FC3639E1}"/>
    <dgm:cxn modelId="{A5119EFD-1CD5-455A-8145-A461056A363F}" type="presOf" srcId="{58BA523A-8919-48E6-82CF-0B589B896284}" destId="{35163FAB-8558-430E-A67B-E05F5A41B974}" srcOrd="0" destOrd="0" presId="urn:microsoft.com/office/officeart/2005/8/layout/list1"/>
    <dgm:cxn modelId="{2D0FF8CB-3B1B-44FA-98FA-24E60892C653}" type="presOf" srcId="{51B29E07-ABAD-40D0-85AE-7519807DDAB1}" destId="{F0A6C451-ADC5-4883-9E6B-80C06D095374}" srcOrd="1" destOrd="0" presId="urn:microsoft.com/office/officeart/2005/8/layout/list1"/>
    <dgm:cxn modelId="{F4A7FAAF-A34C-4B53-B69B-B8571F92E862}" type="presOf" srcId="{E7E553CD-C924-4AD3-8BD2-23BE187A0DB3}" destId="{7E77FEA4-7AC1-45EA-9AE9-48BFDD494AB9}" srcOrd="0" destOrd="0" presId="urn:microsoft.com/office/officeart/2005/8/layout/list1"/>
    <dgm:cxn modelId="{F566FCBC-0438-4124-A1FE-F16D692BE266}" type="presParOf" srcId="{37F5F53F-BC01-406C-80ED-207229F86178}" destId="{CBA849C6-416A-4E1C-91C3-93994374DA39}" srcOrd="0" destOrd="0" presId="urn:microsoft.com/office/officeart/2005/8/layout/list1"/>
    <dgm:cxn modelId="{6E9251D4-6C75-45D9-9D75-D6CD386F6F6E}" type="presParOf" srcId="{CBA849C6-416A-4E1C-91C3-93994374DA39}" destId="{EFE38C11-C9F9-45EF-AFEE-8D59A1D2C48C}" srcOrd="0" destOrd="0" presId="urn:microsoft.com/office/officeart/2005/8/layout/list1"/>
    <dgm:cxn modelId="{31F03178-56A6-4FB1-A931-EBE51EE1F8FD}" type="presParOf" srcId="{CBA849C6-416A-4E1C-91C3-93994374DA39}" destId="{F0A6C451-ADC5-4883-9E6B-80C06D095374}" srcOrd="1" destOrd="0" presId="urn:microsoft.com/office/officeart/2005/8/layout/list1"/>
    <dgm:cxn modelId="{7219499B-AC5C-4566-8B6B-7DCFB8C6E0F4}" type="presParOf" srcId="{37F5F53F-BC01-406C-80ED-207229F86178}" destId="{306E6E91-8164-42A4-90F7-92BAD74662FF}" srcOrd="1" destOrd="0" presId="urn:microsoft.com/office/officeart/2005/8/layout/list1"/>
    <dgm:cxn modelId="{0381803E-C6E2-4508-BF4D-C207FABF77F0}" type="presParOf" srcId="{37F5F53F-BC01-406C-80ED-207229F86178}" destId="{E2DCBA58-F71D-4B91-9030-C2BCE37177AC}" srcOrd="2" destOrd="0" presId="urn:microsoft.com/office/officeart/2005/8/layout/list1"/>
    <dgm:cxn modelId="{12A096FD-6563-454F-811E-99B72616D53D}" type="presParOf" srcId="{37F5F53F-BC01-406C-80ED-207229F86178}" destId="{48222926-F82F-470B-A1A0-C24031216589}" srcOrd="3" destOrd="0" presId="urn:microsoft.com/office/officeart/2005/8/layout/list1"/>
    <dgm:cxn modelId="{F33D8A4C-90B1-49FF-A67F-BD62A48C07B9}" type="presParOf" srcId="{37F5F53F-BC01-406C-80ED-207229F86178}" destId="{1F7A9025-5DCD-4899-A5E3-E6AD5B10881F}" srcOrd="4" destOrd="0" presId="urn:microsoft.com/office/officeart/2005/8/layout/list1"/>
    <dgm:cxn modelId="{B8A4CBF6-9C98-4516-BC04-3DA359D1CD2B}" type="presParOf" srcId="{1F7A9025-5DCD-4899-A5E3-E6AD5B10881F}" destId="{937BEA97-1019-48FD-B177-63A5AF2107A0}" srcOrd="0" destOrd="0" presId="urn:microsoft.com/office/officeart/2005/8/layout/list1"/>
    <dgm:cxn modelId="{672708A6-9F4B-43A9-9800-9499F5A8801E}" type="presParOf" srcId="{1F7A9025-5DCD-4899-A5E3-E6AD5B10881F}" destId="{A356B298-CE9C-4D52-8B82-0FF5193CAE94}" srcOrd="1" destOrd="0" presId="urn:microsoft.com/office/officeart/2005/8/layout/list1"/>
    <dgm:cxn modelId="{2B594241-6841-4D6A-A926-76180B2123FD}" type="presParOf" srcId="{37F5F53F-BC01-406C-80ED-207229F86178}" destId="{AED94B3E-9658-4562-B7EF-158CF39839D0}" srcOrd="5" destOrd="0" presId="urn:microsoft.com/office/officeart/2005/8/layout/list1"/>
    <dgm:cxn modelId="{913477F5-19AC-4481-B60F-95E4278C0B01}" type="presParOf" srcId="{37F5F53F-BC01-406C-80ED-207229F86178}" destId="{87509A87-8011-4C22-ADFB-FC2EECF963C9}" srcOrd="6" destOrd="0" presId="urn:microsoft.com/office/officeart/2005/8/layout/list1"/>
    <dgm:cxn modelId="{64C9158A-57AF-4999-A484-08EA3CDC093E}" type="presParOf" srcId="{37F5F53F-BC01-406C-80ED-207229F86178}" destId="{589A1437-2CAC-4576-9DC1-0D2D2D9054B0}" srcOrd="7" destOrd="0" presId="urn:microsoft.com/office/officeart/2005/8/layout/list1"/>
    <dgm:cxn modelId="{A88C0F3D-5606-4880-81B7-42F9B9B5CC81}" type="presParOf" srcId="{37F5F53F-BC01-406C-80ED-207229F86178}" destId="{08E67985-8058-4A1B-A98D-2EFCFFAFF25C}" srcOrd="8" destOrd="0" presId="urn:microsoft.com/office/officeart/2005/8/layout/list1"/>
    <dgm:cxn modelId="{30C38AC2-C977-45DD-A37D-38AF8A9664BC}" type="presParOf" srcId="{08E67985-8058-4A1B-A98D-2EFCFFAFF25C}" destId="{35163FAB-8558-430E-A67B-E05F5A41B974}" srcOrd="0" destOrd="0" presId="urn:microsoft.com/office/officeart/2005/8/layout/list1"/>
    <dgm:cxn modelId="{9ACDBAE8-5FCD-4E1C-B47E-0E7610B9FE15}" type="presParOf" srcId="{08E67985-8058-4A1B-A98D-2EFCFFAFF25C}" destId="{0A3C9617-C6A8-4A32-8F77-6A4A3A6146C3}" srcOrd="1" destOrd="0" presId="urn:microsoft.com/office/officeart/2005/8/layout/list1"/>
    <dgm:cxn modelId="{E6DC2AB0-F79A-4C92-BB02-C1B9A3153EDB}" type="presParOf" srcId="{37F5F53F-BC01-406C-80ED-207229F86178}" destId="{95D6047C-B2A3-4B17-8461-A57AAC50C266}" srcOrd="9" destOrd="0" presId="urn:microsoft.com/office/officeart/2005/8/layout/list1"/>
    <dgm:cxn modelId="{C8DF6A89-09DF-4818-A20A-BF7635391504}" type="presParOf" srcId="{37F5F53F-BC01-406C-80ED-207229F86178}" destId="{1E612919-6B27-4961-A5B3-884330FC1761}" srcOrd="10" destOrd="0" presId="urn:microsoft.com/office/officeart/2005/8/layout/list1"/>
    <dgm:cxn modelId="{EA7B91C7-DCE8-4985-9C66-CAC20B6C1EB1}" type="presParOf" srcId="{37F5F53F-BC01-406C-80ED-207229F86178}" destId="{97397ACB-3BD7-46F5-8120-F6C55BD11E92}" srcOrd="11" destOrd="0" presId="urn:microsoft.com/office/officeart/2005/8/layout/list1"/>
    <dgm:cxn modelId="{81B3ADA5-D599-4707-AB03-68F11606C6C4}" type="presParOf" srcId="{37F5F53F-BC01-406C-80ED-207229F86178}" destId="{CA50A652-265F-4A06-AEC0-2FF63AEA3933}" srcOrd="12" destOrd="0" presId="urn:microsoft.com/office/officeart/2005/8/layout/list1"/>
    <dgm:cxn modelId="{903702D2-159F-4A96-BBA1-19840623EF2B}" type="presParOf" srcId="{CA50A652-265F-4A06-AEC0-2FF63AEA3933}" destId="{7E77FEA4-7AC1-45EA-9AE9-48BFDD494AB9}" srcOrd="0" destOrd="0" presId="urn:microsoft.com/office/officeart/2005/8/layout/list1"/>
    <dgm:cxn modelId="{753E31C1-9BE8-45B2-A491-F5A881D4DB75}" type="presParOf" srcId="{CA50A652-265F-4A06-AEC0-2FF63AEA3933}" destId="{734AFB31-597D-4432-81C3-0116D816A647}" srcOrd="1" destOrd="0" presId="urn:microsoft.com/office/officeart/2005/8/layout/list1"/>
    <dgm:cxn modelId="{5491AD0B-8F78-4761-BB29-F335D0F54C56}" type="presParOf" srcId="{37F5F53F-BC01-406C-80ED-207229F86178}" destId="{D8061C24-02B0-4B0D-932E-11D7D14FCCBB}" srcOrd="13" destOrd="0" presId="urn:microsoft.com/office/officeart/2005/8/layout/list1"/>
    <dgm:cxn modelId="{3CC78721-4F30-40EF-9F4D-FE2175F0A9D0}" type="presParOf" srcId="{37F5F53F-BC01-406C-80ED-207229F86178}" destId="{A7B55C6E-AB6E-4B62-AE40-8A2838D7438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1AE7CA-70CA-466B-A2D5-30FE780EA953}">
      <dsp:nvSpPr>
        <dsp:cNvPr id="0" name=""/>
        <dsp:cNvSpPr/>
      </dsp:nvSpPr>
      <dsp:spPr>
        <a:xfrm>
          <a:off x="0" y="11325"/>
          <a:ext cx="8229600" cy="1271457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1.Совершенствование  администрирования доходных источников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1325"/>
        <a:ext cx="8229600" cy="1271457"/>
      </dsp:txXfrm>
    </dsp:sp>
    <dsp:sp modelId="{FF85BAE0-7249-4FB5-8B6A-F388F25170B9}">
      <dsp:nvSpPr>
        <dsp:cNvPr id="0" name=""/>
        <dsp:cNvSpPr/>
      </dsp:nvSpPr>
      <dsp:spPr>
        <a:xfrm>
          <a:off x="0" y="1556301"/>
          <a:ext cx="8229600" cy="1200589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u="none" kern="1200" dirty="0" smtClean="0">
              <a:latin typeface="Times New Roman" pitchFamily="18" charset="0"/>
              <a:cs typeface="Times New Roman" pitchFamily="18" charset="0"/>
            </a:rPr>
            <a:t>3.Проведение мероприятий по уточнению недостающих характеристик земельных участков с целью расширения налогооблагаемой базы по земельному налогу</a:t>
          </a:r>
          <a:endParaRPr lang="ru-RU" sz="1600" b="1" kern="1200" dirty="0"/>
        </a:p>
      </dsp:txBody>
      <dsp:txXfrm>
        <a:off x="0" y="1556301"/>
        <a:ext cx="8229600" cy="1200589"/>
      </dsp:txXfrm>
    </dsp:sp>
    <dsp:sp modelId="{9CBBFEE6-4D73-44C4-842D-31B34650245E}">
      <dsp:nvSpPr>
        <dsp:cNvPr id="0" name=""/>
        <dsp:cNvSpPr/>
      </dsp:nvSpPr>
      <dsp:spPr>
        <a:xfrm>
          <a:off x="0" y="2808507"/>
          <a:ext cx="8229600" cy="225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808507"/>
        <a:ext cx="8229600" cy="225999"/>
      </dsp:txXfrm>
    </dsp:sp>
    <dsp:sp modelId="{7DD0FC00-FB81-4ACC-8926-0989BC67543B}">
      <dsp:nvSpPr>
        <dsp:cNvPr id="0" name=""/>
        <dsp:cNvSpPr/>
      </dsp:nvSpPr>
      <dsp:spPr>
        <a:xfrm>
          <a:off x="0" y="2983066"/>
          <a:ext cx="8229600" cy="1408181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u="none" kern="1200" dirty="0" smtClean="0">
              <a:latin typeface="Times New Roman" pitchFamily="18" charset="0"/>
              <a:cs typeface="Times New Roman" pitchFamily="18" charset="0"/>
            </a:rPr>
            <a:t>4.Проведение мероприятий по сокращению задолженности по налоговым и неналоговым доходам</a:t>
          </a:r>
          <a:endParaRPr lang="ru-RU" sz="1600" b="1" kern="1200" dirty="0"/>
        </a:p>
      </dsp:txBody>
      <dsp:txXfrm>
        <a:off x="0" y="2983066"/>
        <a:ext cx="8229600" cy="140818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CBA58-F71D-4B91-9030-C2BCE37177AC}">
      <dsp:nvSpPr>
        <dsp:cNvPr id="0" name=""/>
        <dsp:cNvSpPr/>
      </dsp:nvSpPr>
      <dsp:spPr>
        <a:xfrm>
          <a:off x="0" y="240909"/>
          <a:ext cx="82296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A6C451-ADC5-4883-9E6B-80C06D095374}">
      <dsp:nvSpPr>
        <dsp:cNvPr id="0" name=""/>
        <dsp:cNvSpPr/>
      </dsp:nvSpPr>
      <dsp:spPr>
        <a:xfrm>
          <a:off x="399424" y="46370"/>
          <a:ext cx="7828728" cy="66685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  Ограничение роста муниципального </a:t>
          </a:r>
          <a:r>
            <a:rPr lang="ru-RU" sz="1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долга Лужского городского поселения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9424" y="46370"/>
        <a:ext cx="7828728" cy="666859"/>
      </dsp:txXfrm>
    </dsp:sp>
    <dsp:sp modelId="{87509A87-8011-4C22-ADFB-FC2EECF963C9}">
      <dsp:nvSpPr>
        <dsp:cNvPr id="0" name=""/>
        <dsp:cNvSpPr/>
      </dsp:nvSpPr>
      <dsp:spPr>
        <a:xfrm>
          <a:off x="0" y="1435572"/>
          <a:ext cx="82296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56B298-CE9C-4D52-8B82-0FF5193CAE94}">
      <dsp:nvSpPr>
        <dsp:cNvPr id="0" name=""/>
        <dsp:cNvSpPr/>
      </dsp:nvSpPr>
      <dsp:spPr>
        <a:xfrm>
          <a:off x="391790" y="1220109"/>
          <a:ext cx="7835792" cy="687782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2. </a:t>
          </a:r>
          <a:r>
            <a:rPr lang="ru-RU" sz="1800" kern="1200" dirty="0" smtClean="0">
              <a:solidFill>
                <a:schemeClr val="tx1"/>
              </a:solidFill>
            </a:rPr>
            <a:t>Сохранение достигнутого уровня расходов, обеспечивающих развитие Лужского городского поселения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1790" y="1220109"/>
        <a:ext cx="7835792" cy="687782"/>
      </dsp:txXfrm>
    </dsp:sp>
    <dsp:sp modelId="{1E612919-6B27-4961-A5B3-884330FC1761}">
      <dsp:nvSpPr>
        <dsp:cNvPr id="0" name=""/>
        <dsp:cNvSpPr/>
      </dsp:nvSpPr>
      <dsp:spPr>
        <a:xfrm>
          <a:off x="0" y="2631586"/>
          <a:ext cx="82296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3C9617-C6A8-4A32-8F77-6A4A3A6146C3}">
      <dsp:nvSpPr>
        <dsp:cNvPr id="0" name=""/>
        <dsp:cNvSpPr/>
      </dsp:nvSpPr>
      <dsp:spPr>
        <a:xfrm>
          <a:off x="391790" y="2414772"/>
          <a:ext cx="7835792" cy="68913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3. </a:t>
          </a:r>
          <a:r>
            <a:rPr lang="ru-RU" sz="1800" kern="1200" dirty="0" smtClean="0">
              <a:solidFill>
                <a:schemeClr val="tx1"/>
              </a:solidFill>
            </a:rPr>
            <a:t>Повышение эффективности бюджетных расходов, безусловное исполнение принятых расходных обязательств городского поселения.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1790" y="2414772"/>
        <a:ext cx="7835792" cy="689133"/>
      </dsp:txXfrm>
    </dsp:sp>
    <dsp:sp modelId="{A7B55C6E-AB6E-4B62-AE40-8A2838D74388}">
      <dsp:nvSpPr>
        <dsp:cNvPr id="0" name=""/>
        <dsp:cNvSpPr/>
      </dsp:nvSpPr>
      <dsp:spPr>
        <a:xfrm>
          <a:off x="0" y="3843054"/>
          <a:ext cx="82296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4AFB31-597D-4432-81C3-0116D816A647}">
      <dsp:nvSpPr>
        <dsp:cNvPr id="0" name=""/>
        <dsp:cNvSpPr/>
      </dsp:nvSpPr>
      <dsp:spPr>
        <a:xfrm>
          <a:off x="391790" y="3610786"/>
          <a:ext cx="7835792" cy="704588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4. Исполнение Указов Президента Российской Федерации от 12 мая 2012 года.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1790" y="3610786"/>
        <a:ext cx="7835792" cy="7045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0.04718</cdr:x>
      <cdr:y>0.88039</cdr:y>
    </cdr:from>
    <cdr:to>
      <cdr:x>0.97766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78" y="4374249"/>
          <a:ext cx="7101394" cy="594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*Решение Совета 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депутатов ЛГП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от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15.12.2015 г. 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№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94 </a:t>
          </a:r>
        </a:p>
        <a:p xmlns:a="http://schemas.openxmlformats.org/drawingml/2006/main"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(в редакции решения от 01.11.2016 № 128)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0.88158</cdr:y>
    </cdr:from>
    <cdr:to>
      <cdr:x>0.55782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4786346"/>
          <a:ext cx="4686304" cy="642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8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600" dirty="0" smtClean="0"/>
            <a:t>*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Решение СД 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ЛГП от 15.12.2015 г. № 94</a:t>
          </a:r>
        </a:p>
        <a:p xmlns:a="http://schemas.openxmlformats.org/drawingml/2006/main">
          <a:pPr algn="ctr" rtl="0">
            <a:defRPr sz="18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600" dirty="0">
              <a:latin typeface="Times New Roman" pitchFamily="18" charset="0"/>
              <a:cs typeface="Times New Roman" pitchFamily="18" charset="0"/>
            </a:rPr>
            <a:t>            (в редакции решения от 01.11.2016 г. № 132)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0.89033</cdr:x>
      <cdr:y>0.89507</cdr:y>
    </cdr:from>
    <cdr:to>
      <cdr:x>0.99442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821512" y="4874884"/>
          <a:ext cx="914400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>
              <a:latin typeface="Times New Roman" pitchFamily="18" charset="0"/>
              <a:cs typeface="Times New Roman" pitchFamily="18" charset="0"/>
            </a:rPr>
            <a:t>т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ыс.руб.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0.44531</cdr:x>
      <cdr:y>0.92316</cdr:y>
    </cdr:from>
    <cdr:to>
      <cdr:x>0.71094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71934" y="5341823"/>
          <a:ext cx="2428892" cy="4446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Всего – 223 232,1 тыс.руб.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0.09434</cdr:x>
      <cdr:y>0.05917</cdr:y>
    </cdr:from>
    <cdr:to>
      <cdr:x>0.67925</cdr:x>
      <cdr:y>0.14277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1" y="303402"/>
          <a:ext cx="2232247" cy="4286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Всего 69 375,1 тыс.руб.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0.72656</cdr:x>
      <cdr:y>0.11058</cdr:y>
    </cdr:from>
    <cdr:to>
      <cdr:x>0.96875</cdr:x>
      <cdr:y>0.17742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43702" y="590884"/>
          <a:ext cx="221457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Всего 111 650,0 тыс.руб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0.71</cdr:x>
      <cdr:y>0.78082</cdr:y>
    </cdr:from>
    <cdr:to>
      <cdr:x>0.94624</cdr:x>
      <cdr:y>0.9589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42992" y="4104456"/>
          <a:ext cx="1944216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0.71</cdr:x>
      <cdr:y>0.78082</cdr:y>
    </cdr:from>
    <cdr:to>
      <cdr:x>0.94624</cdr:x>
      <cdr:y>0.9589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42992" y="4104456"/>
          <a:ext cx="1944216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0.71</cdr:x>
      <cdr:y>0.78082</cdr:y>
    </cdr:from>
    <cdr:to>
      <cdr:x>0.94624</cdr:x>
      <cdr:y>0.9589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42992" y="4104456"/>
          <a:ext cx="1944216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E4763-8A85-4610-8ACC-72D946520517}" type="datetimeFigureOut">
              <a:rPr lang="ru-RU" smtClean="0"/>
              <a:pPr/>
              <a:t>23.06.2017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3604C-AB59-4F0D-9D4B-FB1A79EEA0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3604C-AB59-4F0D-9D4B-FB1A79EEA0BA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3604C-AB59-4F0D-9D4B-FB1A79EEA0BA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6/23/2017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23.06.2017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5024" cy="184137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ЛУЖСКОГО ГОРОДСКОГО ПОСЕЛЕНИЯ</a:t>
            </a:r>
            <a:b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 2017 ГОД</a:t>
            </a:r>
            <a:b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НА ПЛАНОВЫЙ ПЕРИОД 2018-2019 ГОДОВ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653136"/>
            <a:ext cx="7854696" cy="17526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Кудрявцева Юлия Болеславовна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Председатель комитета финансов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Лужского муниципального района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4286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8. Показатели собственных доходов бюджета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19" y="980728"/>
          <a:ext cx="8837889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4286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9. Расходы бюджета Лужского городского поселения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401080" cy="5429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10. Расходы бюджета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Лужского городского поселения по видам расходов (за счет собственных средств бюджета)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1340768"/>
          <a:ext cx="8677628" cy="5374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30580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11.Структура расходов бюджета по разделам классификации расходов (за счет собственных средств)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1268760"/>
          <a:ext cx="8784976" cy="544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12. Структура расходной части бюджета в разрезе программных и непрограммных расходов 2017 года (за счет собственных средств бюджета)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01080" cy="8114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13. Расходы бюджета в разрезе муниципальных программ, без непрограммных расходов (за счет собственных средств бюджета)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79512" y="1124744"/>
          <a:ext cx="8784976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14. Структура муниципальной программы «Развитие культуры в Лужском городском поселении» на 2017 год (за счет собственных средств бюджета)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268759"/>
          <a:ext cx="8712968" cy="5184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15. Структура муниципальной программы «Развитие жилищно-коммунального и дорожного хозяйства» на 2017 год (за счет собственных средств бюджета)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80728"/>
          <a:ext cx="9144000" cy="5343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507288" cy="5486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15.1. Мероприятия подпрограммы «Благоустройство»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836712"/>
            <a:ext cx="8640960" cy="6125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рамках подпрограммы в бюджете предусмотрено 28 337,0 тыс. руб., в том числе на проведение следующих мероприятий: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озеленение – 3 140,0 т.р.: посадка и уход за цветами в сквере Славы, площади Мира,  у Дома культуры, сквере Ленина, мемориале «Павшим героям», у стелы 200 лет городу Луге и др.;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спил аварийных деревьев по заявлениям: ул. Б. Заречная, д. 2,  пр. Кирова, д. 91, ул. Нарвская, д. 10/1, ул.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Артиллерии, д. 3, ул. Мелиораторов; формовочная обрезка: ул. Гагарина, ул. Т. Петровой, ул. Ленинградская;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-прочие мероприятия по благоустройству – 1 300,0 тыс. руб.: выполнение подготовительных работ по проведению праздничных мероприятий: день освобождения г. Луга, масленица, 9 мая, 12 июня, день города Луга, новогодние праздники; очистка водопропускных канав, содержание информационных стендов, очистка зон видимости дорожных знаков;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ремонт и содержание городского фонтана в Привокзальном сквере-360,0 тыс. руб.;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обслуживание мест массового отдыха-180,0 тыс. руб.: оз.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Омчино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оз.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Толони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по ул. П. Баранова;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организация ритуальных услуг-120,0 тыс. руб.;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тех.обслуживание и текущий ремонт электросетей и электроустановок г. Луга, в том числе Луга-3, Городок-5,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Шалово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(уличное освещение)- 10 000,0 тыс. руб.;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поставка электроэнергии на светофорные посты-1 017,0 тыс. руб.;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-содержание тротуаров,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пешех.дорожек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мостов, лестниц, остановок общественного транспорта и Привокзального сквера -12 220,0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15.2. Мероприятия подпрограммы «Модернизация объектов коммунальной инфраструктуры»</a:t>
            </a:r>
            <a:endParaRPr lang="ru-RU" sz="2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1071546"/>
          <a:ext cx="8715436" cy="559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480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Основные параметры проекта бюджета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Лужского городского поселения на 2017-2019 годы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1412779"/>
          <a:ext cx="8668296" cy="4971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753"/>
                <a:gridCol w="1122611"/>
                <a:gridCol w="1174043"/>
                <a:gridCol w="770113"/>
                <a:gridCol w="1425340"/>
                <a:gridCol w="756924"/>
                <a:gridCol w="1174043"/>
                <a:gridCol w="631469"/>
              </a:tblGrid>
              <a:tr h="711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План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2016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Проект на 2017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Проект на 2018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роста,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Проект на 2019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роста, %</a:t>
                      </a:r>
                    </a:p>
                  </a:txBody>
                  <a:tcPr marL="9525" marR="9525" marT="9525" marB="0" anchor="ctr"/>
                </a:tc>
              </a:tr>
              <a:tr h="709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 ДОХОДЫ (всего), 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300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804,70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232 294,00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77,2%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207 859,10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89,5%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214 649,30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103,3%</a:t>
                      </a:r>
                    </a:p>
                  </a:txBody>
                  <a:tcPr marL="9525" marR="9525" marT="9525" marB="0" anchor="ctr"/>
                </a:tc>
              </a:tr>
              <a:tr h="709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собственные доходы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188 101,40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188 590,40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191 064,60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101,3%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197 854,80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103,6%</a:t>
                      </a:r>
                    </a:p>
                  </a:txBody>
                  <a:tcPr marL="9525" marR="9525" marT="9525" marB="0" anchor="ctr"/>
                </a:tc>
              </a:tr>
              <a:tr h="709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703,30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43 703,60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16 794,50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16 794,50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</a:tr>
              <a:tr h="709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 РАСХОДЫ (всего)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359 777,40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238 157,20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210 882,20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88,5%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216 634,40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102,7%</a:t>
                      </a:r>
                    </a:p>
                  </a:txBody>
                  <a:tcPr marL="9525" marR="9525" marT="9525" marB="0" anchor="ctr"/>
                </a:tc>
              </a:tr>
              <a:tr h="709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 ДЕФИЦИТ (-)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59 396,80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5 863,20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3 023,10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1 985,10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65,7%</a:t>
                      </a:r>
                    </a:p>
                  </a:txBody>
                  <a:tcPr marL="9525" marR="9525" marT="9525" marB="0" anchor="ctr"/>
                </a:tc>
              </a:tr>
              <a:tr h="711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дефицита к собственным доходам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96336" y="1052736"/>
            <a:ext cx="864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15.2. Мероприятия подпрограммы «Модернизация объектов коммунальной инфраструктуры»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340768"/>
            <a:ext cx="87129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рамках указанной подпрограммы в бюджете Лужского городского поселения предусмотрены средства в размере 6 050,0 тыс. руб.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Предусмотрено проведение мероприятий: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организация водоснабжения и водоотведения в границах поселения – 2 857,0 т.р.: расходы на устранение аварий на сетях водоснабжения и канализации на территории военных городков Луга-3, ЦАОК, Городок, ремонт водоразборных колонок Луга-3,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Белокуровка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ремонт канализационных колодцев,    расположенных на территории военного комиссариата (пр. Урицкого, д. 59/15);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перекладка сетей водопровода к жилым домам, расположенным на территории военных городков и замена арматуры на территории Луга-3 – 593,0 тыс. руб.: расходы на замену запорной арматуры, перекладку сетей водопровода к жилому дому № 8/21, на территории войсковой части 23381 и  военного госпиталя.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обслуживание и ремонт ливневой канализации -1 400,0 тыс. руб.: обслуживание и ремонт ливневой канализации по адресам: ул. Победы, д. 8, ул. Кингисеппа, д. 1 и д. 7, ремонт ливневого колодца по ул. Яковлева. Прочистка водосточной канавы по ул. Победы.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ремонт сетей электроснабжения -1 200,0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15.2. Мероприятия подпрограммы «Модернизация объектов коммунальной инфраструктуры»</a:t>
            </a:r>
            <a:endParaRPr lang="ru-RU" sz="2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15.3. Мероприятия подпрограммы «</a:t>
            </a:r>
            <a:r>
              <a:rPr lang="ru-RU" sz="2400" b="1" dirty="0" smtClean="0">
                <a:latin typeface="Times New Roman"/>
                <a:ea typeface="Times New Roman"/>
              </a:rPr>
              <a:t>Содержание и ремонт автомобильных дорог и искусственных сооружений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340768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данной подпрограмме на 2017 год в бюджете Лужского городского поселения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предусмотрены расходы в сумме 34 000,0 тыс. руб., в том числе: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содержание проезжих частей улиц и Привокзальной площади в сумме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19 300,0 тыс. руб., в том числе ямочный ремонт - 2 000,0 тыс. руб.;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капитальный ремонт и ремонт автомобильных дорог и искусственных сооружений в сумме 14 700,0 тыс. руб., в том числе площадь Мира, тротуар по ул. Свободы (от ул. Гагарина до АЗС), дворовые территории пр. Кирова,31, пр.Урицкого,64 и т.д.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15.3. Мероприятия подпрограммы «</a:t>
            </a:r>
            <a:r>
              <a:rPr lang="ru-RU" sz="2000" b="1" dirty="0" smtClean="0">
                <a:latin typeface="Times New Roman"/>
                <a:ea typeface="Times New Roman"/>
              </a:rPr>
              <a:t>Содержание и ремонт автомобильных дорог и искусственных сооружений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500175"/>
          <a:ext cx="8229600" cy="4824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43915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15.4. Мероприятия подпрограммы «Газификация»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0872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данной подпрограмме на 2017 год в бюджете Лужского городского поселения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предусмотрены расходы в сумме 7 000,0 тыс. руб., в том числе: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Строительно-монтажные работы «Распределительный газопровод»: пр. Урицкого, ул.Смоленская, ул.Нижегородская,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мкр.Южный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заречная часть,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зажелезнодорожная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часть (от пер.Белозерский до ул.Горная), пер.Перовской,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мкр.Шалово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в сумме 3 282,3 тыс. руб.;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Проведение работ по врезке и пуску газа во вновь построенный газопровод и ГРПШ для газоснабжения домов по адресу: пр.Володарского, д.37, кор.5 - в сумме 82,1 тыс. руб.;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Проверка на герметичность газопровода по истечению 6 месяцев после окончания строительства по адресу: пр. Володарского, д.37, кор.5 - в сумме 12,0 тыс. руб.;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Проектно-изыскательские работы: мкр. Зажеленодорожный (от пер. Белозерский до ул. Партизанская) и от ул. Победы до ул. Железнодорожная; мкр. Заречный (от пр. Комсомольский до ул.Алексея Васильева), от ул.Виктора Пислегина до ул. Ленинградская и Луга-3 (д. №4/8, 4/7, 4/20, 3/45, 3/44, 3/40); северная  промышленная зона и Луга-2 (ул. Западная, ул. Мелиораторов, ул. Северная и ул. Восточная) – в сумме 3 447,3 тыс.руб.;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Текущий ремонт и тех. обслуживание наружного газопровода по адресу: пр. Володарского, д.37, кор.1, кор.2, кор.3 кор.4, кор.5; пр.Володарского,д.20А, д.50А - в сумме 176,3 тыс. руб.;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15.4. Мероприятия подпрограммы «Газификация»</a:t>
            </a:r>
            <a:endParaRPr lang="ru-RU" sz="2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401080" cy="559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285750"/>
            <a:ext cx="8496944" cy="785813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16.Источники внутреннего финансирования дефицита бюджета на 2017 год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857364"/>
          <a:ext cx="7929617" cy="4143404"/>
        </p:xfrm>
        <a:graphic>
          <a:graphicData uri="http://schemas.openxmlformats.org/drawingml/2006/table">
            <a:tbl>
              <a:tblPr/>
              <a:tblGrid>
                <a:gridCol w="6680722"/>
                <a:gridCol w="1248895"/>
              </a:tblGrid>
              <a:tr h="103585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latin typeface="Times New Roman"/>
                        </a:rPr>
                        <a:t>Всего источников внутреннего финансирования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 smtClean="0">
                          <a:latin typeface="Times New Roman"/>
                        </a:rPr>
                        <a:t>5 863,20</a:t>
                      </a:r>
                      <a:endParaRPr lang="ru-RU" sz="20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03585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03585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latin typeface="Times New Roman"/>
                        </a:rPr>
                        <a:t>Погашение кредита от других бюджетов бюджетной системы РФ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latin typeface="Times New Roman"/>
                        </a:rPr>
                        <a:t>-5 438,10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</a:tr>
              <a:tr h="103585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latin typeface="Times New Roman"/>
                        </a:rPr>
                        <a:t>Изменение прочих остатков денежных средств бюджета городского поселения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latin typeface="Times New Roman"/>
                        </a:rPr>
                        <a:t>11 301,30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072330" y="1214422"/>
            <a:ext cx="10454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305800" cy="171451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Основные направления налоговой политики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Лужского городского поселения на 2017-2019 годы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28737"/>
          <a:ext cx="8229600" cy="4664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2.1. Наиболее значительные изменения налогового и бюджетного законодательства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91680" y="1772816"/>
          <a:ext cx="60960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Налоговый кодекс введена новая </a:t>
                      </a:r>
                      <a:r>
                        <a:rPr kumimoji="0" lang="ru-RU" sz="2000" b="1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глава 32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"Налог на имущество физических лиц".</a:t>
                      </a:r>
                    </a:p>
                    <a:p>
                      <a:pPr algn="just"/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Целью введения нового налога на имущество физических лиц является переход к более справедливому налогообложению исходя из кадастровой стоимости имущества, как наиболее приближенной к рыночной стоимости этого имущества.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Стрелка вправо 5"/>
          <p:cNvSpPr/>
          <p:nvPr/>
        </p:nvSpPr>
        <p:spPr>
          <a:xfrm>
            <a:off x="539552" y="17008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Основные направления бюджетной политики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Лужского городского поселения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28775"/>
          <a:ext cx="8229600" cy="469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Принципы формирования расходов бюджета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Лужского городского поселения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30298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Исполнение действующих расходных обязательств </a:t>
            </a:r>
          </a:p>
          <a:p>
            <a:pPr>
              <a:buFont typeface="Wingdings" pitchFamily="2" charset="2"/>
              <a:buChar char="Ø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Реализация Указов Президента Российской Федерации</a:t>
            </a:r>
          </a:p>
          <a:p>
            <a:pPr>
              <a:buFont typeface="Wingdings" pitchFamily="2" charset="2"/>
              <a:buChar char="Ø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Индексация расчетной величины для должностных окладов работникам бюджетной сферы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 01.01.2017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→ 8 350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 01.04.2017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→ 8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500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руб.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∆ 1,8%</a:t>
            </a: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 01.09.2017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→ 8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83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руб.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∆ 3,9%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Расходы на коммунальные услуги  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рост на 6% </a:t>
            </a:r>
          </a:p>
          <a:p>
            <a:pPr>
              <a:buNone/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Формирование доходной части бюджета на 2017 год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2083214"/>
          <a:ext cx="8229600" cy="341748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4114800"/>
                <a:gridCol w="4114800"/>
              </a:tblGrid>
              <a:tr h="881210">
                <a:tc>
                  <a:txBody>
                    <a:bodyPr/>
                    <a:lstStyle/>
                    <a:p>
                      <a:pPr algn="ctr"/>
                      <a:endParaRPr lang="ru-RU" sz="18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188 590,4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19502">
                <a:tc>
                  <a:txBody>
                    <a:bodyPr/>
                    <a:lstStyle/>
                    <a:p>
                      <a:pPr algn="ctr"/>
                      <a:endParaRPr lang="ru-RU" sz="18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Дотация на выравнивание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28 778,5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97274">
                <a:tc>
                  <a:txBody>
                    <a:bodyPr/>
                    <a:lstStyle/>
                    <a:p>
                      <a:pPr algn="ctr"/>
                      <a:endParaRPr lang="ru-RU" sz="18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Субсидия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14 925,1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819502">
                <a:tc>
                  <a:txBody>
                    <a:bodyPr/>
                    <a:lstStyle/>
                    <a:p>
                      <a:pPr algn="ctr"/>
                      <a:endParaRPr lang="ru-RU" b="1" i="1" dirty="0" smtClean="0"/>
                    </a:p>
                    <a:p>
                      <a:pPr algn="ctr"/>
                      <a:r>
                        <a:rPr lang="ru-RU" b="1" i="1" dirty="0" smtClean="0"/>
                        <a:t>Всего</a:t>
                      </a:r>
                      <a:endParaRPr lang="ru-RU" b="1" i="1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232 294,0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916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Структура доходной части бюджета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Лужского городского поселения на 2017 год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7296" y="1282408"/>
          <a:ext cx="8459545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690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7. Собственные доходы бюджета Лужского городского поселения (налоговые и неналоговые)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340768"/>
          <a:ext cx="76320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0800000">
            <a:off x="7020272" y="3284984"/>
            <a:ext cx="1008112" cy="490776"/>
          </a:xfrm>
          <a:prstGeom prst="downArrow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8304" y="335699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0,2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2838</TotalTime>
  <Words>1078</Words>
  <Application>Microsoft Office PowerPoint</Application>
  <PresentationFormat>Экран (4:3)</PresentationFormat>
  <Paragraphs>237</Paragraphs>
  <Slides>27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БЮДЖЕТ  ЛУЖСКОГО ГОРОДСКОГО ПОСЕЛЕНИЯ  НА 2017 ГОД  И НА ПЛАНОВЫЙ ПЕРИОД 2018-2019 ГОДОВ</vt:lpstr>
      <vt:lpstr>1. Основные параметры проекта бюджета  Лужского городского поселения на 2017-2019 годы</vt:lpstr>
      <vt:lpstr>2. Основные направления налоговой политики  Лужского городского поселения на 2017-2019 годы</vt:lpstr>
      <vt:lpstr>2.1. Наиболее значительные изменения налогового и бюджетного законодательства</vt:lpstr>
      <vt:lpstr>3. Основные направления бюджетной политики  Лужского городского поселения</vt:lpstr>
      <vt:lpstr>4. Принципы формирования расходов бюджета  Лужского городского поселения</vt:lpstr>
      <vt:lpstr>5. Формирование доходной части бюджета на 2017 год</vt:lpstr>
      <vt:lpstr>6. Структура доходной части бюджета  Лужского городского поселения на 2017 год</vt:lpstr>
      <vt:lpstr>7. Собственные доходы бюджета Лужского городского поселения (налоговые и неналоговые)</vt:lpstr>
      <vt:lpstr>8. Показатели собственных доходов бюджета</vt:lpstr>
      <vt:lpstr>9. Расходы бюджета Лужского городского поселения</vt:lpstr>
      <vt:lpstr>10. Расходы бюджета  Лужского городского поселения по видам расходов (за счет собственных средств бюджета)</vt:lpstr>
      <vt:lpstr>11.Структура расходов бюджета по разделам классификации расходов (за счет собственных средств)</vt:lpstr>
      <vt:lpstr>12. Структура расходной части бюджета в разрезе программных и непрограммных расходов 2017 года (за счет собственных средств бюджета)</vt:lpstr>
      <vt:lpstr>13. Расходы бюджета в разрезе муниципальных программ, без непрограммных расходов (за счет собственных средств бюджета)</vt:lpstr>
      <vt:lpstr>14. Структура муниципальной программы «Развитие культуры в Лужском городском поселении» на 2017 год (за счет собственных средств бюджета)</vt:lpstr>
      <vt:lpstr>15. Структура муниципальной программы «Развитие жилищно-коммунального и дорожного хозяйства» на 2017 год (за счет собственных средств бюджета)</vt:lpstr>
      <vt:lpstr>15.1. Мероприятия подпрограммы «Благоустройство»</vt:lpstr>
      <vt:lpstr>   15.2. Мероприятия подпрограммы «Модернизация объектов коммунальной инфраструктуры»</vt:lpstr>
      <vt:lpstr>15.2. Мероприятия подпрограммы «Модернизация объектов коммунальной инфраструктуры»</vt:lpstr>
      <vt:lpstr>   15.2. Мероприятия подпрограммы «Модернизация объектов коммунальной инфраструктуры»</vt:lpstr>
      <vt:lpstr>15.3. Мероприятия подпрограммы «Содержание и ремонт автомобильных дорог и искусственных сооружений»</vt:lpstr>
      <vt:lpstr>15.3. Мероприятия подпрограммы «Содержание и ремонт автомобильных дорог и искусственных сооружений»</vt:lpstr>
      <vt:lpstr>15.4. Мероприятия подпрограммы «Газификация»</vt:lpstr>
      <vt:lpstr>   15.4. Мероприятия подпрограммы «Газификация»</vt:lpstr>
      <vt:lpstr>16.Источники внутреннего финансирования дефицита бюджета на 2017 год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Сидорова</cp:lastModifiedBy>
  <cp:revision>359</cp:revision>
  <dcterms:modified xsi:type="dcterms:W3CDTF">2017-06-23T10:03:34Z</dcterms:modified>
</cp:coreProperties>
</file>