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57" r:id="rId2"/>
    <p:sldId id="258" r:id="rId3"/>
    <p:sldId id="274" r:id="rId4"/>
    <p:sldId id="268" r:id="rId5"/>
    <p:sldId id="276" r:id="rId6"/>
    <p:sldId id="266" r:id="rId7"/>
    <p:sldId id="267" r:id="rId8"/>
    <p:sldId id="271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8EE7"/>
    <a:srgbClr val="09971A"/>
    <a:srgbClr val="D60C76"/>
    <a:srgbClr val="FF0000"/>
    <a:srgbClr val="D2360C"/>
    <a:srgbClr val="002060"/>
    <a:srgbClr val="FF0066"/>
    <a:srgbClr val="293F11"/>
    <a:srgbClr val="0AC4D8"/>
    <a:srgbClr val="D9D90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69\&#1093;&#1088;&#1072;&#1085;&#1080;&#1083;&#1080;&#1097;&#1077;\&#1070;&#1083;&#1103;\&#1054;&#1058;&#1063;&#1045;&#1058;%20&#1043;&#1051;&#1040;&#1042;&#1067;\&#1054;&#1058;&#1063;&#1045;&#1058;%202015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69\&#1093;&#1088;&#1072;&#1085;&#1080;&#1083;&#1080;&#1097;&#1077;\&#1070;&#1083;&#1103;\&#1054;&#1058;&#1063;&#1045;&#1058;%20&#1043;&#1051;&#1040;&#1042;&#1067;\&#1054;&#1058;&#1063;&#1045;&#1058;%202015\&#1050;&#1085;&#1080;&#1075;&#1072;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69\&#1093;&#1088;&#1072;&#1085;&#1080;&#1083;&#1080;&#1097;&#1077;\&#1070;&#1083;&#1103;\&#1054;&#1058;&#1063;&#1045;&#1058;%20&#1043;&#1051;&#1040;&#1042;&#1067;\&#1054;&#1058;&#1063;&#1045;&#1058;%202015\&#1050;&#1085;&#1080;&#1075;&#1072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69\&#1093;&#1088;&#1072;&#1085;&#1080;&#1083;&#1080;&#1097;&#1077;\&#1070;&#1083;&#1103;\&#1054;&#1058;&#1063;&#1045;&#1058;%20&#1043;&#1051;&#1040;&#1042;&#1067;\&#1054;&#1058;&#1063;&#1045;&#1058;%202015\&#1050;&#1085;&#1080;&#1075;&#1072;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69\&#1093;&#1088;&#1072;&#1085;&#1080;&#1083;&#1080;&#1097;&#1077;\&#1070;&#1083;&#1103;\&#1054;&#1058;&#1063;&#1045;&#1058;%20&#1043;&#1051;&#1040;&#1042;&#1067;\&#1054;&#1058;&#1063;&#1045;&#1058;%202015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50"/>
      <c:rotY val="9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район!$A$78:$A$80</c:f>
              <c:strCache>
                <c:ptCount val="3"/>
                <c:pt idx="0">
                  <c:v>Налоговые доходы </c:v>
                </c:pt>
                <c:pt idx="1">
                  <c:v>Неналоговые доходы </c:v>
                </c:pt>
                <c:pt idx="2">
                  <c:v>Безвозмездные поступления от других бюджетов</c:v>
                </c:pt>
              </c:strCache>
            </c:strRef>
          </c:cat>
          <c:val>
            <c:numRef>
              <c:f>район!$B$78:$B$80</c:f>
              <c:numCache>
                <c:formatCode>0.0%</c:formatCode>
                <c:ptCount val="3"/>
                <c:pt idx="0">
                  <c:v>0.23900000000000018</c:v>
                </c:pt>
                <c:pt idx="1">
                  <c:v>3.3000000000000002E-2</c:v>
                </c:pt>
                <c:pt idx="2">
                  <c:v>0.72800000000000065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200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rotY val="170"/>
      <c:perspective val="5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7030A0"/>
              </a:solidFill>
            </c:spPr>
          </c:dPt>
          <c:dPt>
            <c:idx val="3"/>
            <c:spPr>
              <a:solidFill>
                <a:srgbClr val="FF0066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Pt>
            <c:idx val="5"/>
            <c:spPr>
              <a:solidFill>
                <a:schemeClr val="bg2">
                  <a:lumMod val="10000"/>
                </a:schemeClr>
              </a:solidFill>
            </c:spPr>
          </c:dPt>
          <c:dPt>
            <c:idx val="6"/>
            <c:spPr>
              <a:solidFill>
                <a:srgbClr val="FF0000"/>
              </a:solidFill>
            </c:spPr>
          </c:dPt>
          <c:dPt>
            <c:idx val="7"/>
            <c:spPr>
              <a:solidFill>
                <a:srgbClr val="FC8EE7"/>
              </a:solidFill>
            </c:spPr>
          </c:dPt>
          <c:dPt>
            <c:idx val="8"/>
            <c:spPr>
              <a:solidFill>
                <a:schemeClr val="tx1">
                  <a:lumMod val="95000"/>
                  <a:lumOff val="5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Налог на доходы физических </a:t>
                    </a:r>
                    <a:r>
                      <a:rPr lang="ru-RU" dirty="0" smtClean="0"/>
                      <a:t>лиц; 181,5 млн.руб.; </a:t>
                    </a:r>
                    <a:r>
                      <a:rPr lang="ru-RU" dirty="0"/>
                      <a:t>35%</a:t>
                    </a:r>
                  </a:p>
                </c:rich>
              </c:tx>
              <c:dLblPos val="outEnd"/>
              <c:showVal val="1"/>
              <c:showCatName val="1"/>
              <c:showPercent val="1"/>
            </c:dLbl>
            <c:dLbl>
              <c:idx val="1"/>
              <c:layout>
                <c:manualLayout>
                  <c:x val="-0.4407682648700289"/>
                  <c:y val="2.402386042250597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 на доходы физических лиц (доп. </a:t>
                    </a:r>
                    <a:r>
                      <a:rPr lang="ru-RU" dirty="0" smtClean="0"/>
                      <a:t>норматив в счет дотации на выравнивание); 224,1 млн. руб.; </a:t>
                    </a:r>
                    <a:r>
                      <a:rPr lang="ru-RU" dirty="0"/>
                      <a:t>43%</a:t>
                    </a:r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2"/>
              <c:layout>
                <c:manualLayout>
                  <c:x val="-2.9384550991336327E-3"/>
                  <c:y val="-0.2210195158870547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Акцизы </a:t>
                    </a:r>
                    <a:r>
                      <a:rPr lang="ru-RU" dirty="0"/>
                      <a:t>на нефтеродукты; </a:t>
                    </a:r>
                    <a:r>
                      <a:rPr lang="ru-RU" dirty="0" smtClean="0"/>
                      <a:t>10,7 млн.руб.; </a:t>
                    </a:r>
                    <a:r>
                      <a:rPr lang="ru-RU" dirty="0"/>
                      <a:t>2%</a:t>
                    </a:r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3"/>
              <c:layout>
                <c:manualLayout>
                  <c:x val="0"/>
                  <c:y val="-0.1249240741970309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Налог </a:t>
                    </a:r>
                    <a:r>
                      <a:rPr lang="ru-RU" dirty="0"/>
                      <a:t>взимаемый в связи с применением упрощенной системы налогообложения; </a:t>
                    </a:r>
                    <a:r>
                      <a:rPr lang="ru-RU" dirty="0" smtClean="0"/>
                      <a:t>66,7 млн.руб.; </a:t>
                    </a:r>
                    <a:r>
                      <a:rPr lang="ru-RU" dirty="0"/>
                      <a:t>13%</a:t>
                    </a:r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4"/>
              <c:layout>
                <c:manualLayout>
                  <c:x val="8.4820935867870734E-2"/>
                  <c:y val="-0.1105097579435272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Единый </a:t>
                    </a:r>
                    <a:r>
                      <a:rPr lang="ru-RU" dirty="0"/>
                      <a:t>налог на вмененный доход; </a:t>
                    </a:r>
                    <a:r>
                      <a:rPr lang="ru-RU" dirty="0" smtClean="0"/>
                      <a:t>28,9 млн.руб.; </a:t>
                    </a:r>
                    <a:r>
                      <a:rPr lang="ru-RU" dirty="0"/>
                      <a:t>6%</a:t>
                    </a:r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5"/>
              <c:layout>
                <c:manualLayout>
                  <c:x val="0.16161503045234424"/>
                  <c:y val="-4.564533480276128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Единый </a:t>
                    </a:r>
                    <a:r>
                      <a:rPr lang="ru-RU" dirty="0"/>
                      <a:t>сельхозналог; </a:t>
                    </a:r>
                    <a:r>
                      <a:rPr lang="ru-RU" dirty="0" smtClean="0"/>
                      <a:t>0,8 млн.руб.; 0,2%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6"/>
              <c:layout>
                <c:manualLayout>
                  <c:x val="-1.4692275495667659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Налог </a:t>
                    </a:r>
                    <a:r>
                      <a:rPr lang="ru-RU" dirty="0"/>
                      <a:t>взимаемый в связи с </a:t>
                    </a:r>
                    <a:r>
                      <a:rPr lang="ru-RU" dirty="0" smtClean="0"/>
                      <a:t>прим.патентной </a:t>
                    </a:r>
                    <a:r>
                      <a:rPr lang="ru-RU" dirty="0"/>
                      <a:t>системы </a:t>
                    </a:r>
                    <a:r>
                      <a:rPr lang="ru-RU" dirty="0" smtClean="0"/>
                      <a:t>налогообложения.; 0,3 млн.руб.; 0,01%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7"/>
              <c:layout>
                <c:manualLayout>
                  <c:x val="-0.16161503045234424"/>
                  <c:y val="6.966919522526719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Госпошлина</a:t>
                    </a:r>
                    <a:r>
                      <a:rPr lang="ru-RU" dirty="0"/>
                      <a:t>; </a:t>
                    </a:r>
                    <a:r>
                      <a:rPr lang="ru-RU" dirty="0" smtClean="0"/>
                      <a:t>7,4 млн.руб.; </a:t>
                    </a:r>
                    <a:r>
                      <a:rPr lang="ru-RU" dirty="0"/>
                      <a:t>1%</a:t>
                    </a:r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8"/>
              <c:layout>
                <c:manualLayout>
                  <c:x val="-0.18218421614627878"/>
                  <c:y val="-7.207158126751780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Прочие </a:t>
                    </a:r>
                    <a:r>
                      <a:rPr lang="ru-RU" dirty="0"/>
                      <a:t>налоговые доходы; </a:t>
                    </a:r>
                    <a:r>
                      <a:rPr lang="ru-RU" dirty="0" smtClean="0"/>
                      <a:t>0,1 млн.руб.; 0,02%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dLblPos val="outEnd"/>
            <c:showVal val="1"/>
            <c:showCatName val="1"/>
            <c:showPercent val="1"/>
            <c:showLeaderLines val="1"/>
          </c:dLbls>
          <c:cat>
            <c:strRef>
              <c:f>район!$A$44:$A$52</c:f>
              <c:strCache>
                <c:ptCount val="9"/>
                <c:pt idx="0">
                  <c:v>Налог на доходы физических лиц (20%)</c:v>
                </c:pt>
                <c:pt idx="1">
                  <c:v>Налог на доходы физических лиц (доп. норматив)</c:v>
                </c:pt>
                <c:pt idx="2">
                  <c:v>Акцизы на нефтеродукты</c:v>
                </c:pt>
                <c:pt idx="3">
                  <c:v>Налог взимаемый в связи с применением упрощенной системы налогообложения</c:v>
                </c:pt>
                <c:pt idx="4">
                  <c:v>Единый налог на вмененный доход</c:v>
                </c:pt>
                <c:pt idx="5">
                  <c:v>Единый сельхозналог</c:v>
                </c:pt>
                <c:pt idx="6">
                  <c:v>Налог взимаемый в связи с применением патентной системы налогообложения</c:v>
                </c:pt>
                <c:pt idx="7">
                  <c:v>Госпошлина</c:v>
                </c:pt>
                <c:pt idx="8">
                  <c:v>Прочие налоговые доходы</c:v>
                </c:pt>
              </c:strCache>
            </c:strRef>
          </c:cat>
          <c:val>
            <c:numRef>
              <c:f>район!$B$44:$B$52</c:f>
              <c:numCache>
                <c:formatCode>#,##0.0</c:formatCode>
                <c:ptCount val="9"/>
                <c:pt idx="0">
                  <c:v>181.5</c:v>
                </c:pt>
                <c:pt idx="1">
                  <c:v>224.1</c:v>
                </c:pt>
                <c:pt idx="2">
                  <c:v>10.7</c:v>
                </c:pt>
                <c:pt idx="3">
                  <c:v>66.7</c:v>
                </c:pt>
                <c:pt idx="4">
                  <c:v>28.9</c:v>
                </c:pt>
                <c:pt idx="5">
                  <c:v>0.8</c:v>
                </c:pt>
                <c:pt idx="6">
                  <c:v>0.30000000000000032</c:v>
                </c:pt>
                <c:pt idx="7">
                  <c:v>7.4</c:v>
                </c:pt>
                <c:pt idx="8">
                  <c:v>0.1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район!$A$44:$A$52</c:f>
              <c:strCache>
                <c:ptCount val="9"/>
                <c:pt idx="0">
                  <c:v>Налог на доходы физических лиц (20%)</c:v>
                </c:pt>
                <c:pt idx="1">
                  <c:v>Налог на доходы физических лиц (доп. норматив)</c:v>
                </c:pt>
                <c:pt idx="2">
                  <c:v>Акцизы на нефтеродукты</c:v>
                </c:pt>
                <c:pt idx="3">
                  <c:v>Налог взимаемый в связи с применением упрощенной системы налогообложения</c:v>
                </c:pt>
                <c:pt idx="4">
                  <c:v>Единый налог на вмененный доход</c:v>
                </c:pt>
                <c:pt idx="5">
                  <c:v>Единый сельхозналог</c:v>
                </c:pt>
                <c:pt idx="6">
                  <c:v>Налог взимаемый в связи с применением патентной системы налогообложения</c:v>
                </c:pt>
                <c:pt idx="7">
                  <c:v>Госпошлина</c:v>
                </c:pt>
                <c:pt idx="8">
                  <c:v>Прочие налоговые доходы</c:v>
                </c:pt>
              </c:strCache>
            </c:strRef>
          </c:cat>
          <c:val>
            <c:numRef>
              <c:f>район!$C$44:$C$52</c:f>
              <c:numCache>
                <c:formatCode>0%</c:formatCode>
                <c:ptCount val="9"/>
                <c:pt idx="0">
                  <c:v>0.34872108995419232</c:v>
                </c:pt>
                <c:pt idx="1">
                  <c:v>0.43067055377901192</c:v>
                </c:pt>
                <c:pt idx="2">
                  <c:v>2.0510903058074802E-2</c:v>
                </c:pt>
                <c:pt idx="3">
                  <c:v>0.12817748473498858</c:v>
                </c:pt>
                <c:pt idx="4">
                  <c:v>5.5711071218658974E-2</c:v>
                </c:pt>
                <c:pt idx="5" formatCode="0.0%">
                  <c:v>1.6220425631500489E-3</c:v>
                </c:pt>
                <c:pt idx="6" formatCode="0.00%">
                  <c:v>5.4567648416798574E-5</c:v>
                </c:pt>
                <c:pt idx="7">
                  <c:v>1.4289230440524239E-2</c:v>
                </c:pt>
                <c:pt idx="8" formatCode="0.00%">
                  <c:v>2.4305660298327481E-4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FC8EE7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Pt>
            <c:idx val="4"/>
            <c:spPr>
              <a:solidFill>
                <a:srgbClr val="00B050"/>
              </a:solidFill>
            </c:spPr>
          </c:dPt>
          <c:dPt>
            <c:idx val="5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rgbClr val="D60C76"/>
              </a:solidFill>
            </c:spPr>
          </c:dPt>
          <c:dPt>
            <c:idx val="7"/>
            <c:spPr>
              <a:solidFill>
                <a:schemeClr val="tx1">
                  <a:lumMod val="95000"/>
                  <a:lumOff val="5000"/>
                </a:schemeClr>
              </a:solidFill>
            </c:spPr>
          </c:dPt>
          <c:dPt>
            <c:idx val="8"/>
            <c:spPr>
              <a:solidFill>
                <a:srgbClr val="D2360C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200"/>
                      <a:t>А</a:t>
                    </a:r>
                    <a:r>
                      <a:rPr lang="ru-RU"/>
                      <a:t>рендная плата за землю; </a:t>
                    </a:r>
                    <a:r>
                      <a:rPr lang="ru-RU" smtClean="0"/>
                      <a:t>27,9 млн.руб.; </a:t>
                    </a:r>
                    <a:r>
                      <a:rPr lang="ru-RU"/>
                      <a:t>39%</a:t>
                    </a:r>
                  </a:p>
                </c:rich>
              </c:tx>
              <c:dLblPos val="outEnd"/>
              <c:showVal val="1"/>
              <c:showCatName val="1"/>
              <c:showPercent val="1"/>
            </c:dLbl>
            <c:dLbl>
              <c:idx val="1"/>
              <c:layout>
                <c:manualLayout>
                  <c:x val="0.10783166785918689"/>
                  <c:y val="-7.7929439341404297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 </a:t>
                    </a:r>
                    <a:r>
                      <a:rPr lang="ru-RU" dirty="0" smtClean="0"/>
                      <a:t>Арендная </a:t>
                    </a:r>
                    <a:r>
                      <a:rPr lang="ru-RU" dirty="0"/>
                      <a:t>плата за имущество; </a:t>
                    </a:r>
                    <a:r>
                      <a:rPr lang="ru-RU" dirty="0" smtClean="0"/>
                      <a:t>5,1 млн.руб.; </a:t>
                    </a:r>
                    <a:r>
                      <a:rPr lang="ru-RU" dirty="0"/>
                      <a:t>7%</a:t>
                    </a:r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200"/>
                      <a:t>Д</a:t>
                    </a:r>
                    <a:r>
                      <a:rPr lang="ru-RU"/>
                      <a:t>оходы от муниципальных унитарных предприятий; </a:t>
                    </a:r>
                    <a:r>
                      <a:rPr lang="ru-RU" smtClean="0"/>
                      <a:t>0,7 млн.руб.; </a:t>
                    </a:r>
                    <a:r>
                      <a:rPr lang="ru-RU"/>
                      <a:t>1%</a:t>
                    </a:r>
                  </a:p>
                </c:rich>
              </c:tx>
              <c:dLblPos val="outEnd"/>
              <c:showVal val="1"/>
              <c:showCatName val="1"/>
              <c:showPercent val="1"/>
            </c:dLbl>
            <c:dLbl>
              <c:idx val="3"/>
              <c:layout>
                <c:manualLayout>
                  <c:x val="-0.21420615101757409"/>
                  <c:y val="-1.4611769876513287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 </a:t>
                    </a:r>
                    <a:r>
                      <a:rPr lang="ru-RU" dirty="0" smtClean="0"/>
                      <a:t>Прочие </a:t>
                    </a:r>
                    <a:r>
                      <a:rPr lang="ru-RU" dirty="0"/>
                      <a:t>поступления от использования имущества; </a:t>
                    </a:r>
                    <a:r>
                      <a:rPr lang="ru-RU" dirty="0" smtClean="0"/>
                      <a:t>1,1 млн.руб.; </a:t>
                    </a:r>
                    <a:r>
                      <a:rPr lang="ru-RU" dirty="0"/>
                      <a:t>2%</a:t>
                    </a:r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z="1200"/>
                      <a:t>Д</a:t>
                    </a:r>
                    <a:r>
                      <a:rPr lang="ru-RU"/>
                      <a:t>оходы от продажи земли; </a:t>
                    </a:r>
                    <a:r>
                      <a:rPr lang="ru-RU" smtClean="0"/>
                      <a:t>15,6 млн.руб.; </a:t>
                    </a:r>
                    <a:r>
                      <a:rPr lang="ru-RU"/>
                      <a:t>22%</a:t>
                    </a:r>
                  </a:p>
                </c:rich>
              </c:tx>
              <c:dLblPos val="outEnd"/>
              <c:showVal val="1"/>
              <c:showCatName val="1"/>
              <c:showPercent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z="1200"/>
                      <a:t>Д</a:t>
                    </a:r>
                    <a:r>
                      <a:rPr lang="ru-RU"/>
                      <a:t>оходы от реализации имущества; </a:t>
                    </a:r>
                    <a:r>
                      <a:rPr lang="ru-RU" smtClean="0"/>
                      <a:t>12,3 млн.руб.; </a:t>
                    </a:r>
                    <a:r>
                      <a:rPr lang="ru-RU"/>
                      <a:t>17%</a:t>
                    </a:r>
                  </a:p>
                </c:rich>
              </c:tx>
              <c:dLblPos val="outEnd"/>
              <c:showVal val="1"/>
              <c:showCatName val="1"/>
              <c:showPercent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z="1200"/>
                      <a:t>П</a:t>
                    </a:r>
                    <a:r>
                      <a:rPr lang="ru-RU"/>
                      <a:t>лата за негативное воздействие на окружающую среду; </a:t>
                    </a:r>
                    <a:r>
                      <a:rPr lang="ru-RU" smtClean="0"/>
                      <a:t>2,5 млн.руб.; </a:t>
                    </a:r>
                    <a:r>
                      <a:rPr lang="ru-RU"/>
                      <a:t>4%</a:t>
                    </a:r>
                  </a:p>
                </c:rich>
              </c:tx>
              <c:dLblPos val="outEnd"/>
              <c:showVal val="1"/>
              <c:showCatName val="1"/>
              <c:showPercent val="1"/>
            </c:dLbl>
            <c:dLbl>
              <c:idx val="7"/>
              <c:layout>
                <c:manualLayout>
                  <c:x val="0.14134691597758275"/>
                  <c:y val="-4.0823597586488493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 </a:t>
                    </a:r>
                    <a:r>
                      <a:rPr lang="ru-RU" dirty="0" smtClean="0"/>
                      <a:t>Доходы </a:t>
                    </a:r>
                    <a:r>
                      <a:rPr lang="ru-RU" dirty="0"/>
                      <a:t>от оказания платных услуг; </a:t>
                    </a:r>
                    <a:r>
                      <a:rPr lang="ru-RU" dirty="0" smtClean="0"/>
                      <a:t>0,3 млн.руб.; </a:t>
                    </a:r>
                    <a:r>
                      <a:rPr lang="ru-RU" dirty="0"/>
                      <a:t>0%</a:t>
                    </a:r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8"/>
              <c:layout>
                <c:manualLayout>
                  <c:x val="0.26083606144316818"/>
                  <c:y val="1.9482359835351081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 </a:t>
                    </a:r>
                    <a:r>
                      <a:rPr lang="ru-RU" dirty="0" smtClean="0"/>
                      <a:t>Штрафы</a:t>
                    </a:r>
                    <a:r>
                      <a:rPr lang="ru-RU" dirty="0"/>
                      <a:t>; </a:t>
                    </a:r>
                    <a:r>
                      <a:rPr lang="ru-RU" dirty="0" smtClean="0"/>
                      <a:t>6,0 млн.руб.; </a:t>
                    </a:r>
                    <a:r>
                      <a:rPr lang="ru-RU" dirty="0"/>
                      <a:t>8%</a:t>
                    </a:r>
                  </a:p>
                </c:rich>
              </c:tx>
              <c:dLblPos val="bestFit"/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outEnd"/>
            <c:showVal val="1"/>
            <c:showCatName val="1"/>
            <c:showPercent val="1"/>
            <c:showLeaderLines val="1"/>
          </c:dLbls>
          <c:cat>
            <c:strRef>
              <c:f>район!$A$56:$A$64</c:f>
              <c:strCache>
                <c:ptCount val="9"/>
                <c:pt idx="0">
                  <c:v>Арендная плата за землю</c:v>
                </c:pt>
                <c:pt idx="1">
                  <c:v>Арендная плата за имущество</c:v>
                </c:pt>
                <c:pt idx="2">
                  <c:v>Доходы от муниципальных унитарных предприятий</c:v>
                </c:pt>
                <c:pt idx="3">
                  <c:v>Прочие поступления от использования имущества</c:v>
                </c:pt>
                <c:pt idx="4">
                  <c:v>Доходы от продажи земли</c:v>
                </c:pt>
                <c:pt idx="5">
                  <c:v>Доходы от реализации имущества</c:v>
                </c:pt>
                <c:pt idx="6">
                  <c:v>Плата за негативное воздействие на окружающую среду</c:v>
                </c:pt>
                <c:pt idx="7">
                  <c:v>Доходы от оказания платных услуг</c:v>
                </c:pt>
                <c:pt idx="8">
                  <c:v>Штрафы</c:v>
                </c:pt>
              </c:strCache>
            </c:strRef>
          </c:cat>
          <c:val>
            <c:numRef>
              <c:f>район!$B$56:$B$64</c:f>
              <c:numCache>
                <c:formatCode>#,##0.0</c:formatCode>
                <c:ptCount val="9"/>
                <c:pt idx="0">
                  <c:v>27.9</c:v>
                </c:pt>
                <c:pt idx="1">
                  <c:v>5.0999999999999996</c:v>
                </c:pt>
                <c:pt idx="2">
                  <c:v>0.70000000000000062</c:v>
                </c:pt>
                <c:pt idx="3">
                  <c:v>1.1000000000000001</c:v>
                </c:pt>
                <c:pt idx="4">
                  <c:v>15.6</c:v>
                </c:pt>
                <c:pt idx="5">
                  <c:v>12.3</c:v>
                </c:pt>
                <c:pt idx="6">
                  <c:v>2.5</c:v>
                </c:pt>
                <c:pt idx="7">
                  <c:v>0.30000000000000032</c:v>
                </c:pt>
                <c:pt idx="8">
                  <c:v>6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район!$A$56:$A$64</c:f>
              <c:strCache>
                <c:ptCount val="9"/>
                <c:pt idx="0">
                  <c:v>Арендная плата за землю</c:v>
                </c:pt>
                <c:pt idx="1">
                  <c:v>Арендная плата за имущество</c:v>
                </c:pt>
                <c:pt idx="2">
                  <c:v>Доходы от муниципальных унитарных предприятий</c:v>
                </c:pt>
                <c:pt idx="3">
                  <c:v>Прочие поступления от использования имущества</c:v>
                </c:pt>
                <c:pt idx="4">
                  <c:v>Доходы от продажи земли</c:v>
                </c:pt>
                <c:pt idx="5">
                  <c:v>Доходы от реализации имущества</c:v>
                </c:pt>
                <c:pt idx="6">
                  <c:v>Плата за негативное воздействие на окружающую среду</c:v>
                </c:pt>
                <c:pt idx="7">
                  <c:v>Доходы от оказания платных услуг</c:v>
                </c:pt>
                <c:pt idx="8">
                  <c:v>Штрафы</c:v>
                </c:pt>
              </c:strCache>
            </c:strRef>
          </c:cat>
          <c:val>
            <c:numRef>
              <c:f>район!$C$56:$C$64</c:f>
              <c:numCache>
                <c:formatCode>0%</c:formatCode>
                <c:ptCount val="9"/>
                <c:pt idx="0">
                  <c:v>0.38926643511737924</c:v>
                </c:pt>
                <c:pt idx="1">
                  <c:v>7.0658799570378419E-2</c:v>
                </c:pt>
                <c:pt idx="2">
                  <c:v>1.0101686404151149E-2</c:v>
                </c:pt>
                <c:pt idx="3">
                  <c:v>1.6000613745100509E-2</c:v>
                </c:pt>
                <c:pt idx="4">
                  <c:v>0.21804689570517949</c:v>
                </c:pt>
                <c:pt idx="5">
                  <c:v>0.17190023852366437</c:v>
                </c:pt>
                <c:pt idx="6">
                  <c:v>3.5443779553918947E-2</c:v>
                </c:pt>
                <c:pt idx="7" formatCode="0.0%">
                  <c:v>4.2432104448257161E-3</c:v>
                </c:pt>
                <c:pt idx="8">
                  <c:v>8.433834093540353E-2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40"/>
      <c:rotY val="9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7030A0"/>
              </a:solidFill>
            </c:spPr>
          </c:dPt>
          <c:dPt>
            <c:idx val="1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C8EE7"/>
              </a:solidFill>
            </c:spPr>
          </c:dPt>
          <c:dPt>
            <c:idx val="4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5"/>
            <c:spPr>
              <a:solidFill>
                <a:srgbClr val="09971A"/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dPt>
            <c:idx val="7"/>
            <c:spPr>
              <a:solidFill>
                <a:srgbClr val="D60C76"/>
              </a:solidFill>
            </c:spPr>
          </c:dPt>
          <c:dLbls>
            <c:dLbl>
              <c:idx val="0"/>
              <c:layout>
                <c:manualLayout>
                  <c:x val="2.2038413243501351E-2"/>
                  <c:y val="0"/>
                </c:manualLayout>
              </c:layout>
              <c:dLblPos val="bestFit"/>
              <c:showVal val="1"/>
              <c:showCatName val="1"/>
            </c:dLbl>
            <c:dLbl>
              <c:idx val="1"/>
              <c:layout>
                <c:manualLayout>
                  <c:x val="0"/>
                  <c:y val="0.12205553046102401"/>
                </c:manualLayout>
              </c:layout>
              <c:dLblPos val="bestFit"/>
              <c:showVal val="1"/>
              <c:showCatName val="1"/>
            </c:dLbl>
            <c:dLbl>
              <c:idx val="2"/>
              <c:layout>
                <c:manualLayout>
                  <c:x val="-0.12488434171317499"/>
                  <c:y val="8.4908195103321024E-2"/>
                </c:manualLayout>
              </c:layout>
              <c:dLblPos val="bestFit"/>
              <c:showVal val="1"/>
              <c:showCatName val="1"/>
            </c:dLbl>
            <c:dLbl>
              <c:idx val="6"/>
              <c:layout>
                <c:manualLayout>
                  <c:x val="-7.3461377478338252E-3"/>
                  <c:y val="-0.12205553046102408"/>
                </c:manualLayout>
              </c:layout>
              <c:dLblPos val="bestFit"/>
              <c:showVal val="1"/>
              <c:showCatName val="1"/>
            </c:dLbl>
            <c:dLbl>
              <c:idx val="7"/>
              <c:layout>
                <c:manualLayout>
                  <c:x val="4.1686728756762789E-3"/>
                  <c:y val="-5.3067621939575794E-2"/>
                </c:manualLayout>
              </c:layout>
              <c:dLblPos val="bestFit"/>
              <c:showVal val="1"/>
              <c:showCatName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Val val="1"/>
            <c:showCatName val="1"/>
            <c:showLeaderLines val="1"/>
          </c:dLbls>
          <c:cat>
            <c:strRef>
              <c:f>район!$A$112:$A$119</c:f>
              <c:strCache>
                <c:ptCount val="8"/>
                <c:pt idx="0">
                  <c:v>Жилищно-коммунальное хозяйство- 70,9 млн.руб.</c:v>
                </c:pt>
                <c:pt idx="1">
                  <c:v>Общегосударственные вопросы-120,3 млн.руб.</c:v>
                </c:pt>
                <c:pt idx="2">
                  <c:v>Национальная экономика-92,7 млн.руб.</c:v>
                </c:pt>
                <c:pt idx="3">
                  <c:v>Образование-1 126,4 млн.руб.</c:v>
                </c:pt>
                <c:pt idx="4">
                  <c:v>Здравоохранение-34,3 млн.руб.</c:v>
                </c:pt>
                <c:pt idx="5">
                  <c:v>Социальная политика-567,4 млн.руб.</c:v>
                </c:pt>
                <c:pt idx="6">
                  <c:v>Межбюджетные трансферты-74,9 млн.руб.</c:v>
                </c:pt>
                <c:pt idx="7">
                  <c:v>Прочие расходы-28,1 млн.руб.</c:v>
                </c:pt>
              </c:strCache>
            </c:strRef>
          </c:cat>
          <c:val>
            <c:numRef>
              <c:f>район!$B$112:$B$119</c:f>
              <c:numCache>
                <c:formatCode>0.0%</c:formatCode>
                <c:ptCount val="8"/>
                <c:pt idx="0">
                  <c:v>3.4000000000000002E-2</c:v>
                </c:pt>
                <c:pt idx="1">
                  <c:v>5.7000000000000023E-2</c:v>
                </c:pt>
                <c:pt idx="2">
                  <c:v>4.3999999999999997E-2</c:v>
                </c:pt>
                <c:pt idx="3">
                  <c:v>0.53300000000000003</c:v>
                </c:pt>
                <c:pt idx="4">
                  <c:v>1.6000000000000021E-2</c:v>
                </c:pt>
                <c:pt idx="5">
                  <c:v>0.26800000000000002</c:v>
                </c:pt>
                <c:pt idx="6">
                  <c:v>3.500000000000001E-2</c:v>
                </c:pt>
                <c:pt idx="7">
                  <c:v>1.2999999999999998E-2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</c:spPr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</c:dLbls>
          <c:cat>
            <c:strRef>
              <c:f>район!$A$93:$A$95</c:f>
              <c:strCache>
                <c:ptCount val="3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</c:strCache>
            </c:strRef>
          </c:cat>
          <c:val>
            <c:numRef>
              <c:f>район!$B$93:$B$95</c:f>
              <c:numCache>
                <c:formatCode>General</c:formatCode>
                <c:ptCount val="3"/>
                <c:pt idx="0">
                  <c:v>665</c:v>
                </c:pt>
                <c:pt idx="1">
                  <c:v>690</c:v>
                </c:pt>
                <c:pt idx="2">
                  <c:v>735</c:v>
                </c:pt>
              </c:numCache>
            </c:numRef>
          </c:val>
        </c:ser>
        <c:axId val="90663552"/>
        <c:axId val="90665344"/>
      </c:barChart>
      <c:catAx>
        <c:axId val="90663552"/>
        <c:scaling>
          <c:orientation val="minMax"/>
        </c:scaling>
        <c:axPos val="b"/>
        <c:tickLblPos val="nextTo"/>
        <c:crossAx val="90665344"/>
        <c:crosses val="autoZero"/>
        <c:auto val="1"/>
        <c:lblAlgn val="ctr"/>
        <c:lblOffset val="100"/>
      </c:catAx>
      <c:valAx>
        <c:axId val="90665344"/>
        <c:scaling>
          <c:orientation val="minMax"/>
        </c:scaling>
        <c:axPos val="l"/>
        <c:majorGridlines/>
        <c:numFmt formatCode="General" sourceLinked="1"/>
        <c:tickLblPos val="nextTo"/>
        <c:crossAx val="9066355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3600"/>
          </a:pPr>
          <a:endParaRPr lang="ru-RU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14A94-E6F2-43D7-A81B-C4C372C1E674}" type="datetimeFigureOut">
              <a:rPr lang="ru-RU" smtClean="0"/>
              <a:pPr/>
              <a:t>13.06.2017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FF91F-A5D4-4BBB-A0D2-F54E8833DE5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FF91F-A5D4-4BBB-A0D2-F54E8833DE5F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13.06.2017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0352" y="908720"/>
            <a:ext cx="8362128" cy="2952328"/>
          </a:xfrm>
        </p:spPr>
        <p:txBody>
          <a:bodyPr/>
          <a:lstStyle/>
          <a:p>
            <a:r>
              <a:rPr lang="ru-RU" dirty="0" smtClean="0">
                <a:solidFill>
                  <a:srgbClr val="0C067C"/>
                </a:solidFill>
              </a:rPr>
              <a:t>Бюджет Лужского муниципального района</a:t>
            </a:r>
            <a:endParaRPr lang="ru-RU" dirty="0">
              <a:solidFill>
                <a:srgbClr val="0C067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404664"/>
            <a:ext cx="7772400" cy="648072"/>
          </a:xfrm>
        </p:spPr>
        <p:txBody>
          <a:bodyPr/>
          <a:lstStyle/>
          <a:p>
            <a:pPr algn="ctr"/>
            <a:r>
              <a:rPr lang="ru-RU" dirty="0" smtClean="0"/>
              <a:t>Исполнение бюджета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484784"/>
            <a:ext cx="8640960" cy="489654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 Лужского муниципального района на 2015 год утвержден по доходам в сумме 2 миллиарда 151 миллион рублей, по расходам -  2 миллиарда 212 миллионов рублей, дефицит бюджета составил 61 миллион рублей.</a:t>
            </a:r>
          </a:p>
          <a:p>
            <a:pPr algn="just"/>
            <a:r>
              <a:rPr lang="ru-RU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  района по доходам за 2015 год исполнен  в сумме 2 миллиарда 179 миллионов рублей, что составляет 101% от утвержденного плана.</a:t>
            </a:r>
          </a:p>
          <a:p>
            <a:pPr algn="just"/>
            <a:r>
              <a:rPr lang="ru-RU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Расходная часть бюджета Лужского муниципального района за 2015 год исполнена в сумме 2 миллиарда 115 миллионов рублей, что составляет 95,6% от утвержденного плана.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14282" y="2204864"/>
            <a:ext cx="3643338" cy="12961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Доходная часть бюджета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57620" y="2857496"/>
            <a:ext cx="3429024" cy="6435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2 151 млн.руб.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3857620" y="2204864"/>
            <a:ext cx="3594700" cy="6526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2 179 млн.руб.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4005064"/>
            <a:ext cx="3643338" cy="12961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Расходная часть бюджета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0800000" flipV="1">
            <a:off x="3851920" y="4005064"/>
            <a:ext cx="3649038" cy="576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2 115 млн.руб.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51920" y="4581128"/>
            <a:ext cx="3863352" cy="7200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2 212 млн.руб.</a:t>
            </a:r>
          </a:p>
        </p:txBody>
      </p:sp>
      <p:sp>
        <p:nvSpPr>
          <p:cNvPr id="29" name="Прямоугольник 28"/>
          <p:cNvSpPr/>
          <p:nvPr/>
        </p:nvSpPr>
        <p:spPr>
          <a:xfrm flipV="1">
            <a:off x="571472" y="6357958"/>
            <a:ext cx="714380" cy="2857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4143372" y="6357958"/>
            <a:ext cx="714380" cy="2857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1500166" y="628652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Исполнение</a:t>
            </a:r>
            <a:endParaRPr lang="ru-RU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5214942" y="628652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4357686" y="528638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1472" y="214290"/>
            <a:ext cx="8286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600" dirty="0" smtClean="0">
                <a:latin typeface="+mj-lt"/>
              </a:rPr>
              <a:t>Исполнение бюджета, млн.руб.</a:t>
            </a:r>
            <a:endParaRPr lang="ru-RU" sz="5600" dirty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172400" y="2348880"/>
            <a:ext cx="889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101 %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172400" y="4149080"/>
            <a:ext cx="9044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95,6</a:t>
            </a:r>
            <a:r>
              <a:rPr lang="ru-RU" sz="2000" b="1" dirty="0" smtClean="0"/>
              <a:t> %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Структура исполнения доходной части бюджета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План- 2 151 млн.руб. Факт- 2 179 млн.руб. (101%)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51520" y="2204864"/>
          <a:ext cx="8712968" cy="4367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14282" y="2204864"/>
            <a:ext cx="3643338" cy="12961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Налоговые доходы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57620" y="2857496"/>
            <a:ext cx="3429024" cy="6435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480 млн.руб.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3857620" y="2204864"/>
            <a:ext cx="4214842" cy="6526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520 млн.руб.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4005064"/>
            <a:ext cx="3643338" cy="12961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Неналоговые доходы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0800000" flipV="1">
            <a:off x="3851920" y="4005064"/>
            <a:ext cx="1791650" cy="576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71,7 млн.руб.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51920" y="4581128"/>
            <a:ext cx="1505898" cy="7200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62 млн.руб.</a:t>
            </a:r>
          </a:p>
        </p:txBody>
      </p:sp>
      <p:sp>
        <p:nvSpPr>
          <p:cNvPr id="29" name="Прямоугольник 28"/>
          <p:cNvSpPr/>
          <p:nvPr/>
        </p:nvSpPr>
        <p:spPr>
          <a:xfrm flipV="1">
            <a:off x="571472" y="6357958"/>
            <a:ext cx="714380" cy="2857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4143372" y="6357958"/>
            <a:ext cx="714380" cy="2857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1500166" y="628652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2015 год</a:t>
            </a:r>
            <a:endParaRPr lang="ru-RU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5214942" y="628652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2014 год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4357686" y="528638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1472" y="214290"/>
            <a:ext cx="82868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+mj-lt"/>
              </a:rPr>
              <a:t>Динамика роста налоговых и неналоговых доходов бюджета, млн.руб.</a:t>
            </a:r>
            <a:endParaRPr lang="ru-RU" sz="4000" dirty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061652" y="2357430"/>
            <a:ext cx="1082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108,3 %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172400" y="4149080"/>
            <a:ext cx="10184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115,6</a:t>
            </a:r>
            <a:r>
              <a:rPr lang="ru-RU" sz="2000" b="1" dirty="0" smtClean="0"/>
              <a:t> %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Структура исполнения налоговых доходов</a:t>
            </a:r>
            <a:r>
              <a:rPr lang="ru-RU" sz="4800" dirty="0" smtClean="0">
                <a:solidFill>
                  <a:schemeClr val="tx1"/>
                </a:solidFill>
              </a:rPr>
              <a:t/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План- 483 млн.руб. Факт- 520,5 млн.руб. (107,8%)</a:t>
            </a:r>
            <a:endParaRPr lang="ru-RU" sz="44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85720" y="1357298"/>
          <a:ext cx="8643998" cy="5286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86874" cy="121444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Структура исполнения неналоговых доходов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План- 54,9 млн.руб. Факт- 71,7 млн.руб. (130 %)</a:t>
            </a:r>
            <a:endParaRPr lang="ru-RU" sz="32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14282" y="1428736"/>
          <a:ext cx="8715436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Структура исполнения расходной части бюджета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План- 2 212 млн.руб. Факт- 2 115 млн.руб. (95,6%)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85720" y="1857364"/>
          <a:ext cx="8643998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48478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на оплату труда работников муниципальных учреждений, млн.руб.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14282" y="1643050"/>
          <a:ext cx="8715436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574</TotalTime>
  <Words>426</Words>
  <Application>Microsoft Office PowerPoint</Application>
  <PresentationFormat>Экран (4:3)</PresentationFormat>
  <Paragraphs>58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Бюджет Лужского муниципального района</vt:lpstr>
      <vt:lpstr>Исполнение бюджета</vt:lpstr>
      <vt:lpstr>Слайд 3</vt:lpstr>
      <vt:lpstr>Структура исполнения доходной части бюджета План- 2 151 млн.руб. Факт- 2 179 млн.руб. (101%)</vt:lpstr>
      <vt:lpstr>Слайд 5</vt:lpstr>
      <vt:lpstr>Структура исполнения налоговых доходов  План- 483 млн.руб. Факт- 520,5 млн.руб. (107,8%)</vt:lpstr>
      <vt:lpstr>Структура исполнения неналоговых доходов План- 54,9 млн.руб. Факт- 71,7 млн.руб. (130 %)</vt:lpstr>
      <vt:lpstr>Структура исполнения расходной части бюджета План- 2 212 млн.руб. Факт- 2 115 млн.руб. (95,6%)</vt:lpstr>
      <vt:lpstr>Расходы на оплату труда работников муниципальных учреждений, млн.руб.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Masic</dc:creator>
  <cp:lastModifiedBy>Гусева</cp:lastModifiedBy>
  <cp:revision>53</cp:revision>
  <dcterms:created xsi:type="dcterms:W3CDTF">2016-02-25T17:24:11Z</dcterms:created>
  <dcterms:modified xsi:type="dcterms:W3CDTF">2017-06-13T12:55:13Z</dcterms:modified>
</cp:coreProperties>
</file>