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7.xml" ContentType="application/vnd.openxmlformats-officedocument.drawingml.chart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Layouts/slideLayout49.xml" ContentType="application/vnd.openxmlformats-officedocument.presentationml.slideLayout+xml"/>
  <Override PartName="/ppt/drawings/drawing3.xml" ContentType="application/vnd.openxmlformats-officedocument.drawingml.chartshapes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layout2.xml" ContentType="application/vnd.openxmlformats-officedocument.drawingml.diagramLayout+xml"/>
  <Override PartName="/ppt/charts/chart4.xml" ContentType="application/vnd.openxmlformats-officedocument.drawingml.char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9" r:id="rId1"/>
    <p:sldMasterId id="2147483963" r:id="rId2"/>
    <p:sldMasterId id="2147484141" r:id="rId3"/>
    <p:sldMasterId id="2147484300" r:id="rId4"/>
    <p:sldMasterId id="2147484703" r:id="rId5"/>
  </p:sldMasterIdLst>
  <p:notesMasterIdLst>
    <p:notesMasterId r:id="rId25"/>
  </p:notesMasterIdLst>
  <p:sldIdLst>
    <p:sldId id="263" r:id="rId6"/>
    <p:sldId id="306" r:id="rId7"/>
    <p:sldId id="295" r:id="rId8"/>
    <p:sldId id="301" r:id="rId9"/>
    <p:sldId id="307" r:id="rId10"/>
    <p:sldId id="308" r:id="rId11"/>
    <p:sldId id="309" r:id="rId12"/>
    <p:sldId id="326" r:id="rId13"/>
    <p:sldId id="331" r:id="rId14"/>
    <p:sldId id="311" r:id="rId15"/>
    <p:sldId id="312" r:id="rId16"/>
    <p:sldId id="330" r:id="rId17"/>
    <p:sldId id="315" r:id="rId18"/>
    <p:sldId id="327" r:id="rId19"/>
    <p:sldId id="316" r:id="rId20"/>
    <p:sldId id="329" r:id="rId21"/>
    <p:sldId id="328" r:id="rId22"/>
    <p:sldId id="325" r:id="rId23"/>
    <p:sldId id="317" r:id="rId24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94E0"/>
    <a:srgbClr val="16190D"/>
    <a:srgbClr val="B3CDED"/>
    <a:srgbClr val="E4EDF8"/>
    <a:srgbClr val="E9BDE7"/>
    <a:srgbClr val="A0D565"/>
    <a:srgbClr val="E60000"/>
    <a:srgbClr val="FF4747"/>
    <a:srgbClr val="FF8181"/>
    <a:srgbClr val="D6BBE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19469" autoAdjust="0"/>
    <p:restoredTop sz="94660"/>
  </p:normalViewPr>
  <p:slideViewPr>
    <p:cSldViewPr>
      <p:cViewPr>
        <p:scale>
          <a:sx n="100" d="100"/>
          <a:sy n="100" d="100"/>
        </p:scale>
        <p:origin x="-1944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2960171962896532"/>
          <c:y val="1.9617792395059189E-2"/>
          <c:w val="0.57039826543421202"/>
          <c:h val="0.95025481499206643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dLbl>
              <c:idx val="0"/>
              <c:layout>
                <c:manualLayout>
                  <c:x val="1.1477170578979427E-2"/>
                  <c:y val="-6.7833304404083987E-3"/>
                </c:manualLayout>
              </c:layout>
              <c:showVal val="1"/>
            </c:dLbl>
            <c:dLbl>
              <c:idx val="1"/>
              <c:layout>
                <c:manualLayout>
                  <c:x val="2.2046161537607002E-2"/>
                  <c:y val="-1.1305723865439628E-2"/>
                </c:manualLayout>
              </c:layout>
              <c:showVal val="1"/>
            </c:dLbl>
            <c:dLbl>
              <c:idx val="2"/>
              <c:layout>
                <c:manualLayout>
                  <c:x val="2.4985649742621251E-2"/>
                  <c:y val="-1.3566868638527674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>
                        <a:solidFill>
                          <a:srgbClr val="16190D"/>
                        </a:solidFill>
                        <a:latin typeface="Palatino Linotype" pitchFamily="18" charset="0"/>
                      </a:rPr>
                      <a:t>41</a:t>
                    </a:r>
                    <a:r>
                      <a:rPr lang="en-US" sz="1400" baseline="0" dirty="0" smtClean="0">
                        <a:solidFill>
                          <a:srgbClr val="16190D"/>
                        </a:solidFill>
                        <a:latin typeface="Palatino Linotype" pitchFamily="18" charset="0"/>
                      </a:rPr>
                      <a:t> 692</a:t>
                    </a:r>
                    <a:r>
                      <a:rPr lang="ru-RU" sz="1400" baseline="0" dirty="0" smtClean="0">
                        <a:solidFill>
                          <a:srgbClr val="16190D"/>
                        </a:solidFill>
                        <a:latin typeface="Palatino Linotype" pitchFamily="18" charset="0"/>
                      </a:rPr>
                      <a:t>,</a:t>
                    </a:r>
                    <a:r>
                      <a:rPr lang="en-US" sz="1400" baseline="0" dirty="0" smtClean="0">
                        <a:solidFill>
                          <a:srgbClr val="16190D"/>
                        </a:solidFill>
                        <a:latin typeface="Palatino Linotype" pitchFamily="18" charset="0"/>
                      </a:rPr>
                      <a:t>5</a:t>
                    </a:r>
                    <a:endParaRPr lang="en-US" sz="1400" dirty="0">
                      <a:solidFill>
                        <a:srgbClr val="16190D"/>
                      </a:solidFill>
                      <a:latin typeface="Palatino Linotype" pitchFamily="18" charset="0"/>
                    </a:endParaRPr>
                  </a:p>
                </c:rich>
              </c:tx>
            </c:dLbl>
            <c:dLbl>
              <c:idx val="3"/>
              <c:layout>
                <c:manualLayout>
                  <c:x val="2.0576417435100056E-2"/>
                  <c:y val="2.0726920980813696E-17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16190D"/>
                    </a:solidFill>
                    <a:latin typeface="Palatino Linotype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Итоги исполнения доходной части - 83,3%</c:v>
                </c:pt>
                <c:pt idx="1">
                  <c:v>Безвозмездные поступления - 62,0%</c:v>
                </c:pt>
                <c:pt idx="2">
                  <c:v>Неналоговые доходы - 91,6%</c:v>
                </c:pt>
                <c:pt idx="3">
                  <c:v>Налоговые доходы - 105,5%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401431.9</c:v>
                </c:pt>
                <c:pt idx="1">
                  <c:v>191807.4</c:v>
                </c:pt>
                <c:pt idx="2">
                  <c:v>41692.5</c:v>
                </c:pt>
                <c:pt idx="3">
                  <c:v>167932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Исполнение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2.351590564011441E-2"/>
                  <c:y val="-1.8089158184703285E-2"/>
                </c:manualLayout>
              </c:layout>
              <c:showVal val="1"/>
            </c:dLbl>
            <c:dLbl>
              <c:idx val="1"/>
              <c:layout>
                <c:manualLayout>
                  <c:x val="2.0576417435100056E-2"/>
                  <c:y val="-2.0350302957791014E-2"/>
                </c:manualLayout>
              </c:layout>
              <c:showVal val="1"/>
            </c:dLbl>
            <c:dLbl>
              <c:idx val="2"/>
              <c:layout>
                <c:manualLayout>
                  <c:x val="2.351590564011441E-2"/>
                  <c:y val="-2.261144773087952E-2"/>
                </c:manualLayout>
              </c:layout>
              <c:showVal val="1"/>
            </c:dLbl>
            <c:dLbl>
              <c:idx val="3"/>
              <c:layout>
                <c:manualLayout>
                  <c:x val="1.4697441025071275E-2"/>
                  <c:y val="-4.5222895461757675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16190D"/>
                    </a:solidFill>
                    <a:latin typeface="Palatino Linotype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Итоги исполнения доходной части - 83,3%</c:v>
                </c:pt>
                <c:pt idx="1">
                  <c:v>Безвозмездные поступления - 62,0%</c:v>
                </c:pt>
                <c:pt idx="2">
                  <c:v>Неналоговые доходы - 91,6%</c:v>
                </c:pt>
                <c:pt idx="3">
                  <c:v>Налоговые доходы - 105,5%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334231.59999999998</c:v>
                </c:pt>
                <c:pt idx="1">
                  <c:v>118889.1</c:v>
                </c:pt>
                <c:pt idx="2">
                  <c:v>38198.699999999997</c:v>
                </c:pt>
                <c:pt idx="3">
                  <c:v>177143.8</c:v>
                </c:pt>
              </c:numCache>
            </c:numRef>
          </c:val>
        </c:ser>
        <c:shape val="cylinder"/>
        <c:axId val="160159616"/>
        <c:axId val="160161152"/>
        <c:axId val="0"/>
      </c:bar3DChart>
      <c:catAx>
        <c:axId val="160159616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600" b="1">
                <a:solidFill>
                  <a:srgbClr val="16190D"/>
                </a:solidFill>
                <a:latin typeface="Palatino Linotype" pitchFamily="18" charset="0"/>
                <a:cs typeface="Times New Roman" pitchFamily="18" charset="0"/>
              </a:defRPr>
            </a:pPr>
            <a:endParaRPr lang="ru-RU"/>
          </a:p>
        </c:txPr>
        <c:crossAx val="160161152"/>
        <c:crosses val="autoZero"/>
        <c:auto val="1"/>
        <c:lblAlgn val="ctr"/>
        <c:lblOffset val="100"/>
      </c:catAx>
      <c:valAx>
        <c:axId val="160161152"/>
        <c:scaling>
          <c:orientation val="minMax"/>
        </c:scaling>
        <c:delete val="1"/>
        <c:axPos val="b"/>
        <c:numFmt formatCode="#,##0.0" sourceLinked="1"/>
        <c:tickLblPos val="none"/>
        <c:crossAx val="160159616"/>
        <c:crosses val="autoZero"/>
        <c:crossBetween val="between"/>
      </c:valAx>
      <c:spPr>
        <a:noFill/>
        <a:ln w="25403">
          <a:noFill/>
        </a:ln>
      </c:spPr>
    </c:plotArea>
    <c:legend>
      <c:legendPos val="r"/>
      <c:layout>
        <c:manualLayout>
          <c:xMode val="edge"/>
          <c:yMode val="edge"/>
          <c:x val="0.77439489437370745"/>
          <c:y val="1.405972902035894E-2"/>
          <c:w val="0.21825638964503163"/>
          <c:h val="0.2385784209406257"/>
        </c:manualLayout>
      </c:layout>
      <c:txPr>
        <a:bodyPr/>
        <a:lstStyle/>
        <a:p>
          <a:pPr>
            <a:defRPr sz="1871">
              <a:solidFill>
                <a:srgbClr val="16190D"/>
              </a:solidFill>
              <a:latin typeface="Palatino Linotype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684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088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Культура, кинематография</a:t>
            </a:r>
          </a:p>
          <a:p>
            <a:pPr>
              <a:defRPr sz="1088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(85,9%)</a:t>
            </a:r>
          </a:p>
        </c:rich>
      </c:tx>
      <c:layout>
        <c:manualLayout>
          <c:xMode val="edge"/>
          <c:yMode val="edge"/>
          <c:x val="0.22692409865525354"/>
          <c:y val="7.4972962491743594E-2"/>
        </c:manualLayout>
      </c:layout>
    </c:title>
    <c:view3D>
      <c:depthPercent val="100"/>
      <c:rAngAx val="1"/>
    </c:view3D>
    <c:floor>
      <c:spPr>
        <a:solidFill>
          <a:srgbClr val="676A55">
            <a:lumMod val="40000"/>
            <a:lumOff val="60000"/>
          </a:srgbClr>
        </a:solidFill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6232626379255079E-3"/>
          <c:y val="0.2171332257017568"/>
          <c:w val="0.93721125666466665"/>
          <c:h val="0.5683297855911393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Культура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Pt>
            <c:idx val="1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9.2703367970088067E-3"/>
                  <c:y val="-3.968876565647881E-2"/>
                </c:manualLayout>
              </c:layout>
              <c:showVal val="1"/>
            </c:dLbl>
            <c:dLbl>
              <c:idx val="1"/>
              <c:layout>
                <c:manualLayout>
                  <c:x val="1.6285060599853501E-2"/>
                  <c:y val="-5.263048280477459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95 856,9</a:t>
                    </a:r>
                    <a:endParaRPr lang="ru-RU" baseline="0" dirty="0" smtClean="0"/>
                  </a:p>
                </c:rich>
              </c:tx>
            </c:dLbl>
            <c:txPr>
              <a:bodyPr/>
              <a:lstStyle/>
              <a:p>
                <a:pPr>
                  <a:defRPr sz="942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Исполнение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111643.9</c:v>
                </c:pt>
                <c:pt idx="1">
                  <c:v>95856.9</c:v>
                </c:pt>
              </c:numCache>
            </c:numRef>
          </c:val>
        </c:ser>
        <c:shape val="cylinder"/>
        <c:axId val="170286080"/>
        <c:axId val="170291968"/>
        <c:axId val="0"/>
      </c:bar3DChart>
      <c:catAx>
        <c:axId val="1702860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0291968"/>
        <c:crosses val="autoZero"/>
        <c:auto val="1"/>
        <c:lblAlgn val="ctr"/>
        <c:lblOffset val="100"/>
      </c:catAx>
      <c:valAx>
        <c:axId val="170291968"/>
        <c:scaling>
          <c:orientation val="minMax"/>
        </c:scaling>
        <c:delete val="1"/>
        <c:axPos val="l"/>
        <c:numFmt formatCode="#,##0.0" sourceLinked="1"/>
        <c:tickLblPos val="none"/>
        <c:crossAx val="170286080"/>
        <c:crosses val="autoZero"/>
        <c:crossBetween val="between"/>
      </c:valAx>
      <c:spPr>
        <a:noFill/>
        <a:ln w="25175">
          <a:noFill/>
        </a:ln>
      </c:spPr>
    </c:plotArea>
    <c:plotVisOnly val="1"/>
    <c:dispBlanksAs val="gap"/>
  </c:chart>
  <c:txPr>
    <a:bodyPr/>
    <a:lstStyle/>
    <a:p>
      <a:pPr>
        <a:defRPr sz="1784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102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Образование</a:t>
            </a:r>
          </a:p>
          <a:p>
            <a:pPr>
              <a:defRPr sz="1102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 </a:t>
            </a:r>
            <a:r>
              <a:rPr lang="ru-RU" dirty="0"/>
              <a:t>(Молодежная политика и оздоровление детей</a:t>
            </a:r>
            <a:r>
              <a:rPr lang="ru-RU" dirty="0" smtClean="0"/>
              <a:t>)</a:t>
            </a:r>
          </a:p>
          <a:p>
            <a:pPr>
              <a:defRPr sz="1102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(99,3%)</a:t>
            </a:r>
            <a:endParaRPr lang="ru-RU" dirty="0"/>
          </a:p>
        </c:rich>
      </c:tx>
      <c:layout>
        <c:manualLayout>
          <c:xMode val="edge"/>
          <c:yMode val="edge"/>
          <c:x val="0.19849987154651091"/>
          <c:y val="0.1255787784399551"/>
        </c:manualLayout>
      </c:layout>
    </c:title>
    <c:view3D>
      <c:depthPercent val="100"/>
      <c:rAngAx val="1"/>
    </c:view3D>
    <c:floor>
      <c:spPr>
        <a:solidFill>
          <a:srgbClr val="676A55">
            <a:lumMod val="40000"/>
            <a:lumOff val="60000"/>
          </a:srgbClr>
        </a:solidFill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3894918102221512E-3"/>
          <c:y val="0.28759113474440728"/>
          <c:w val="0.94170145964952046"/>
          <c:h val="0.5770598433587147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 (Молодежная политика и оздоровление детей)</c:v>
                </c:pt>
              </c:strCache>
            </c:strRef>
          </c:tx>
          <c:dPt>
            <c:idx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2.6907007686506567E-2"/>
                  <c:y val="-3.9688690660720012E-2"/>
                </c:manualLayout>
              </c:layout>
              <c:showVal val="1"/>
            </c:dLbl>
            <c:dLbl>
              <c:idx val="1"/>
              <c:layout>
                <c:manualLayout>
                  <c:x val="4.0360158419421713E-2"/>
                  <c:y val="-5.5565416962508912E-2"/>
                </c:manualLayout>
              </c:layout>
              <c:showVal val="1"/>
            </c:dLbl>
            <c:txPr>
              <a:bodyPr/>
              <a:lstStyle/>
              <a:p>
                <a:pPr>
                  <a:defRPr sz="951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Исполнение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12050.9</c:v>
                </c:pt>
                <c:pt idx="1">
                  <c:v>11972</c:v>
                </c:pt>
              </c:numCache>
            </c:numRef>
          </c:val>
        </c:ser>
        <c:shape val="cylinder"/>
        <c:axId val="170424192"/>
        <c:axId val="170425728"/>
        <c:axId val="0"/>
      </c:bar3DChart>
      <c:catAx>
        <c:axId val="1704241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802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0425728"/>
        <c:crosses val="autoZero"/>
        <c:auto val="1"/>
        <c:lblAlgn val="ctr"/>
        <c:lblOffset val="100"/>
      </c:catAx>
      <c:valAx>
        <c:axId val="170425728"/>
        <c:scaling>
          <c:orientation val="minMax"/>
        </c:scaling>
        <c:delete val="1"/>
        <c:axPos val="l"/>
        <c:numFmt formatCode="#,##0.0" sourceLinked="1"/>
        <c:tickLblPos val="none"/>
        <c:crossAx val="170424192"/>
        <c:crosses val="autoZero"/>
        <c:crossBetween val="between"/>
      </c:valAx>
      <c:spPr>
        <a:noFill/>
        <a:ln w="25372">
          <a:noFill/>
        </a:ln>
      </c:spPr>
    </c:plotArea>
    <c:plotVisOnly val="1"/>
    <c:dispBlanksAs val="gap"/>
  </c:chart>
  <c:txPr>
    <a:bodyPr/>
    <a:lstStyle/>
    <a:p>
      <a:pPr>
        <a:defRPr sz="1799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Физическая культура и спорт</a:t>
            </a:r>
          </a:p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(93,3%)</a:t>
            </a:r>
            <a:endParaRPr lang="ru-RU" dirty="0"/>
          </a:p>
        </c:rich>
      </c:tx>
      <c:layout>
        <c:manualLayout>
          <c:xMode val="edge"/>
          <c:yMode val="edge"/>
          <c:x val="8.7866990603869766E-2"/>
          <c:y val="5.2484622628278424E-2"/>
        </c:manualLayout>
      </c:layout>
    </c:title>
    <c:view3D>
      <c:depthPercent val="100"/>
      <c:rAngAx val="1"/>
    </c:view3D>
    <c:floor>
      <c:spPr>
        <a:solidFill>
          <a:srgbClr val="676A55">
            <a:lumMod val="40000"/>
            <a:lumOff val="60000"/>
          </a:srgbClr>
        </a:solidFill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3514843253288977E-2"/>
          <c:y val="0.37031676128549135"/>
          <c:w val="0.84692287377121334"/>
          <c:h val="0.4023288805287837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dPt>
            <c:idx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</c:spPr>
          </c:dPt>
          <c:dPt>
            <c:idx val="1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-9.234763045923608E-2"/>
                  <c:y val="-1.4646246023402618E-2"/>
                </c:manualLayout>
              </c:layout>
              <c:showVal val="1"/>
            </c:dLbl>
            <c:dLbl>
              <c:idx val="1"/>
              <c:layout>
                <c:manualLayout>
                  <c:x val="6.0236122658580721E-2"/>
                  <c:y val="-3.5077195803186814E-2"/>
                </c:manualLayout>
              </c:layout>
              <c:showVal val="1"/>
            </c:dLbl>
            <c:txPr>
              <a:bodyPr/>
              <a:lstStyle/>
              <a:p>
                <a:pPr>
                  <a:defRPr sz="95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Исполнение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5968.8</c:v>
                </c:pt>
                <c:pt idx="1">
                  <c:v>5570.4</c:v>
                </c:pt>
              </c:numCache>
            </c:numRef>
          </c:val>
        </c:ser>
        <c:shape val="cylinder"/>
        <c:axId val="170488192"/>
        <c:axId val="170489728"/>
        <c:axId val="0"/>
      </c:bar3DChart>
      <c:catAx>
        <c:axId val="1704881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0489728"/>
        <c:crosses val="autoZero"/>
        <c:auto val="1"/>
        <c:lblAlgn val="ctr"/>
        <c:lblOffset val="100"/>
      </c:catAx>
      <c:valAx>
        <c:axId val="170489728"/>
        <c:scaling>
          <c:orientation val="minMax"/>
        </c:scaling>
        <c:delete val="1"/>
        <c:axPos val="l"/>
        <c:numFmt formatCode="#,##0.0" sourceLinked="1"/>
        <c:tickLblPos val="none"/>
        <c:crossAx val="170488192"/>
        <c:crosses val="autoZero"/>
        <c:crossBetween val="between"/>
      </c:valAx>
      <c:spPr>
        <a:noFill/>
        <a:ln w="25347">
          <a:noFill/>
        </a:ln>
      </c:spPr>
    </c:plotArea>
    <c:plotVisOnly val="1"/>
    <c:dispBlanksAs val="gap"/>
  </c:chart>
  <c:spPr>
    <a:noFill/>
  </c:spPr>
  <c:txPr>
    <a:bodyPr/>
    <a:lstStyle/>
    <a:p>
      <a:pPr>
        <a:defRPr sz="1799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076">
                <a:latin typeface="Times New Roman" pitchFamily="18" charset="0"/>
                <a:cs typeface="Times New Roman" pitchFamily="18" charset="0"/>
              </a:defRPr>
            </a:pPr>
            <a:r>
              <a:rPr lang="ru-RU" dirty="0"/>
              <a:t>Социальная политика (пенсионное обеспечение</a:t>
            </a:r>
            <a:r>
              <a:rPr lang="ru-RU" dirty="0" smtClean="0"/>
              <a:t>)</a:t>
            </a:r>
          </a:p>
          <a:p>
            <a:pPr>
              <a:defRPr sz="1076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(100,0%)</a:t>
            </a:r>
            <a:endParaRPr lang="ru-RU" dirty="0"/>
          </a:p>
        </c:rich>
      </c:tx>
      <c:layout>
        <c:manualLayout>
          <c:xMode val="edge"/>
          <c:yMode val="edge"/>
          <c:x val="0.15997259579739781"/>
          <c:y val="0.11070526977768677"/>
        </c:manualLayout>
      </c:layout>
    </c:title>
    <c:view3D>
      <c:depthPercent val="100"/>
      <c:rAngAx val="1"/>
    </c:view3D>
    <c:floor>
      <c:spPr>
        <a:solidFill>
          <a:srgbClr val="676A55">
            <a:lumMod val="40000"/>
            <a:lumOff val="60000"/>
          </a:srgbClr>
        </a:solidFill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8298499338357436E-2"/>
          <c:y val="0.24588669625284756"/>
          <c:w val="0.80716644491337497"/>
          <c:h val="0.6042053507472545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Социальная политика (пенсионное обеспечение)</c:v>
                </c:pt>
              </c:strCache>
            </c:strRef>
          </c:tx>
          <c:dPt>
            <c:idx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-5.4141694743460998E-2"/>
                  <c:y val="-4.3093165302807105E-3"/>
                </c:manualLayout>
              </c:layout>
              <c:showVal val="1"/>
            </c:dLbl>
            <c:dLbl>
              <c:idx val="1"/>
              <c:layout>
                <c:manualLayout>
                  <c:x val="9.2801516616144039E-2"/>
                  <c:y val="-3.70075634518273E-3"/>
                </c:manualLayout>
              </c:layout>
              <c:showVal val="1"/>
            </c:dLbl>
            <c:txPr>
              <a:bodyPr/>
              <a:lstStyle/>
              <a:p>
                <a:pPr>
                  <a:defRPr sz="978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Исполнение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12994.7</c:v>
                </c:pt>
                <c:pt idx="1">
                  <c:v>12994.7</c:v>
                </c:pt>
              </c:numCache>
            </c:numRef>
          </c:val>
        </c:ser>
        <c:shape val="cylinder"/>
        <c:axId val="170510976"/>
        <c:axId val="170520960"/>
        <c:axId val="0"/>
      </c:bar3DChart>
      <c:catAx>
        <c:axId val="1705109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788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0520960"/>
        <c:crosses val="autoZero"/>
        <c:auto val="1"/>
        <c:lblAlgn val="ctr"/>
        <c:lblOffset val="100"/>
      </c:catAx>
      <c:valAx>
        <c:axId val="170520960"/>
        <c:scaling>
          <c:orientation val="minMax"/>
        </c:scaling>
        <c:delete val="1"/>
        <c:axPos val="l"/>
        <c:numFmt formatCode="#,##0.0" sourceLinked="1"/>
        <c:tickLblPos val="none"/>
        <c:crossAx val="170510976"/>
        <c:crosses val="autoZero"/>
        <c:crossBetween val="between"/>
      </c:valAx>
      <c:spPr>
        <a:noFill/>
        <a:ln w="24875">
          <a:noFill/>
        </a:ln>
      </c:spPr>
    </c:plotArea>
    <c:plotVisOnly val="1"/>
    <c:dispBlanksAs val="gap"/>
  </c:chart>
  <c:txPr>
    <a:bodyPr/>
    <a:lstStyle/>
    <a:p>
      <a:pPr>
        <a:defRPr sz="1761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094">
                <a:latin typeface="Times New Roman" pitchFamily="18" charset="0"/>
                <a:cs typeface="Times New Roman" pitchFamily="18" charset="0"/>
              </a:defRPr>
            </a:pPr>
            <a:r>
              <a:rPr lang="ru-RU" dirty="0"/>
              <a:t>Обслуживание государственного и муниципального </a:t>
            </a:r>
            <a:r>
              <a:rPr lang="ru-RU" dirty="0" smtClean="0"/>
              <a:t>долга</a:t>
            </a:r>
          </a:p>
          <a:p>
            <a:pPr>
              <a:defRPr sz="1094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(74,1%)</a:t>
            </a:r>
            <a:endParaRPr lang="ru-RU" dirty="0"/>
          </a:p>
        </c:rich>
      </c:tx>
      <c:layout>
        <c:manualLayout>
          <c:xMode val="edge"/>
          <c:yMode val="edge"/>
          <c:x val="5.1848079130477856E-2"/>
          <c:y val="0.16410726436973155"/>
        </c:manualLayout>
      </c:layout>
    </c:title>
    <c:view3D>
      <c:depthPercent val="100"/>
      <c:rAngAx val="1"/>
    </c:view3D>
    <c:floor>
      <c:spPr>
        <a:solidFill>
          <a:srgbClr val="676A55">
            <a:lumMod val="40000"/>
            <a:lumOff val="60000"/>
          </a:srgbClr>
        </a:solidFill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8367086196771783E-2"/>
          <c:y val="0.48334073991779175"/>
          <c:w val="0.82633794657736437"/>
          <c:h val="0.2836451505388253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Обслуживание государственного и муниципального долга</c:v>
                </c:pt>
              </c:strCache>
            </c:strRef>
          </c:tx>
          <c:spPr>
            <a:solidFill>
              <a:srgbClr val="92D050"/>
            </a:solidFill>
          </c:spPr>
          <c:dPt>
            <c:idx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4.3618582799931097E-2"/>
                  <c:y val="-4.4138927078559804E-3"/>
                </c:manualLayout>
              </c:layout>
              <c:showVal val="1"/>
            </c:dLbl>
            <c:dLbl>
              <c:idx val="1"/>
              <c:layout>
                <c:manualLayout>
                  <c:x val="4.0360218182222324E-2"/>
                  <c:y val="-2.0291352469830395E-2"/>
                </c:manualLayout>
              </c:layout>
              <c:showVal val="1"/>
            </c:dLbl>
            <c:txPr>
              <a:bodyPr/>
              <a:lstStyle/>
              <a:p>
                <a:pPr>
                  <a:defRPr sz="994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Исполнение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22</c:v>
                </c:pt>
                <c:pt idx="1">
                  <c:v>16.3</c:v>
                </c:pt>
              </c:numCache>
            </c:numRef>
          </c:val>
        </c:ser>
        <c:shape val="cylinder"/>
        <c:axId val="170726144"/>
        <c:axId val="170727680"/>
        <c:axId val="0"/>
      </c:bar3DChart>
      <c:catAx>
        <c:axId val="1707261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0727680"/>
        <c:crosses val="autoZero"/>
        <c:auto val="1"/>
        <c:lblAlgn val="ctr"/>
        <c:lblOffset val="100"/>
      </c:catAx>
      <c:valAx>
        <c:axId val="170727680"/>
        <c:scaling>
          <c:orientation val="minMax"/>
        </c:scaling>
        <c:delete val="1"/>
        <c:axPos val="l"/>
        <c:numFmt formatCode="#,##0.0" sourceLinked="1"/>
        <c:tickLblPos val="none"/>
        <c:crossAx val="170726144"/>
        <c:crosses val="autoZero"/>
        <c:crossBetween val="between"/>
      </c:valAx>
      <c:spPr>
        <a:noFill/>
        <a:ln w="25214">
          <a:noFill/>
        </a:ln>
      </c:spPr>
    </c:plotArea>
    <c:plotVisOnly val="1"/>
    <c:dispBlanksAs val="gap"/>
  </c:chart>
  <c:txPr>
    <a:bodyPr/>
    <a:lstStyle/>
    <a:p>
      <a:pPr>
        <a:defRPr sz="1789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algn="ctr">
              <a:defRPr sz="1096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Национальная экономика</a:t>
            </a:r>
          </a:p>
          <a:p>
            <a:pPr algn="ctr">
              <a:defRPr sz="1096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 (97,6%)</a:t>
            </a:r>
            <a:endParaRPr lang="ru-RU" dirty="0"/>
          </a:p>
        </c:rich>
      </c:tx>
      <c:layout>
        <c:manualLayout>
          <c:xMode val="edge"/>
          <c:yMode val="edge"/>
          <c:x val="0.25899701620454868"/>
          <c:y val="0.15993583940647518"/>
        </c:manualLayout>
      </c:layout>
    </c:title>
    <c:view3D>
      <c:depthPercent val="100"/>
      <c:rAngAx val="1"/>
    </c:view3D>
    <c:floor>
      <c:spPr>
        <a:solidFill>
          <a:srgbClr val="676A55">
            <a:lumMod val="40000"/>
            <a:lumOff val="60000"/>
          </a:srgbClr>
        </a:solidFill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3103067913089014E-2"/>
          <c:y val="0.24553227204970884"/>
          <c:w val="0.91506221530941012"/>
          <c:h val="0.5646085955065606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Pt>
            <c:idx val="1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2.7834870199607582E-2"/>
                  <c:y val="-3.3814460659410336E-2"/>
                </c:manualLayout>
              </c:layout>
              <c:showVal val="1"/>
            </c:dLbl>
            <c:dLbl>
              <c:idx val="1"/>
              <c:layout>
                <c:manualLayout>
                  <c:x val="3.8267242793128882E-2"/>
                  <c:y val="-1.9148686333249846E-2"/>
                </c:manualLayout>
              </c:layout>
              <c:showVal val="1"/>
            </c:dLbl>
            <c:txPr>
              <a:bodyPr/>
              <a:lstStyle/>
              <a:p>
                <a:pPr>
                  <a:defRPr sz="998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Исполнение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75795.5</c:v>
                </c:pt>
                <c:pt idx="1">
                  <c:v>73982.2</c:v>
                </c:pt>
              </c:numCache>
            </c:numRef>
          </c:val>
        </c:ser>
        <c:shape val="cylinder"/>
        <c:axId val="170773120"/>
        <c:axId val="170774912"/>
        <c:axId val="0"/>
      </c:bar3DChart>
      <c:catAx>
        <c:axId val="1707731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0774912"/>
        <c:crosses val="autoZero"/>
        <c:auto val="1"/>
        <c:lblAlgn val="ctr"/>
        <c:lblOffset val="100"/>
      </c:catAx>
      <c:valAx>
        <c:axId val="170774912"/>
        <c:scaling>
          <c:orientation val="minMax"/>
        </c:scaling>
        <c:delete val="1"/>
        <c:axPos val="l"/>
        <c:numFmt formatCode="#,##0.0" sourceLinked="1"/>
        <c:tickLblPos val="none"/>
        <c:crossAx val="1707731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2328027872734592E-3"/>
          <c:y val="0.22406680534285961"/>
          <c:w val="0.81794968581388905"/>
          <c:h val="0.775933194657140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8"/>
          <c:dPt>
            <c:idx val="0"/>
            <c:spPr>
              <a:solidFill>
                <a:schemeClr val="accent1">
                  <a:lumMod val="90000"/>
                </a:schemeClr>
              </a:solidFill>
            </c:spPr>
          </c:dPt>
          <c:dPt>
            <c:idx val="1"/>
            <c:spPr>
              <a:solidFill>
                <a:srgbClr val="FF7C80"/>
              </a:solidFill>
            </c:spPr>
          </c:dPt>
          <c:dPt>
            <c:idx val="2"/>
            <c:explosion val="3"/>
            <c:spPr>
              <a:solidFill>
                <a:srgbClr val="C9A1AC"/>
              </a:solidFill>
            </c:spPr>
          </c:dPt>
          <c:dPt>
            <c:idx val="3"/>
            <c:explosion val="19"/>
            <c:spPr>
              <a:solidFill>
                <a:srgbClr val="FFFFCC"/>
              </a:solidFill>
            </c:spPr>
          </c:dPt>
          <c:dPt>
            <c:idx val="4"/>
            <c:spPr>
              <a:solidFill>
                <a:srgbClr val="66FFCC"/>
              </a:solidFill>
            </c:spPr>
          </c:dPt>
          <c:dPt>
            <c:idx val="5"/>
            <c:spPr>
              <a:solidFill>
                <a:srgbClr val="A0D565"/>
              </a:solidFill>
            </c:spPr>
          </c:dPt>
          <c:dPt>
            <c:idx val="6"/>
            <c:spPr>
              <a:solidFill>
                <a:srgbClr val="90568C"/>
              </a:solidFill>
            </c:spPr>
          </c:dPt>
          <c:dPt>
            <c:idx val="7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8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9"/>
            <c:spPr>
              <a:solidFill>
                <a:srgbClr val="BF94E0"/>
              </a:solidFill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6.5606564071473597E-2"/>
                  <c:y val="1.3684008656530144E-2"/>
                </c:manualLayout>
              </c:layout>
              <c:showPercent val="1"/>
            </c:dLbl>
            <c:dLbl>
              <c:idx val="2"/>
              <c:layout>
                <c:manualLayout>
                  <c:x val="3.8296831610680218E-2"/>
                  <c:y val="-0.1758453264952544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55,1%</a:t>
                    </a:r>
                    <a:endParaRPr lang="en-US" dirty="0"/>
                  </a:p>
                </c:rich>
              </c:tx>
              <c:showPercent val="1"/>
            </c:dLbl>
            <c:dLbl>
              <c:idx val="3"/>
              <c:layout>
                <c:manualLayout>
                  <c:x val="-9.678797870379275E-3"/>
                  <c:y val="5.0547311559976833E-2"/>
                </c:manualLayout>
              </c:layout>
              <c:showPercent val="1"/>
            </c:dLbl>
            <c:dLbl>
              <c:idx val="4"/>
              <c:layout>
                <c:manualLayout>
                  <c:x val="-3.6784911633043801E-2"/>
                  <c:y val="6.2499475064881994E-2"/>
                </c:manualLayout>
              </c:layout>
              <c:showPercent val="1"/>
            </c:dLbl>
            <c:dLbl>
              <c:idx val="6"/>
              <c:layout>
                <c:manualLayout>
                  <c:x val="4.0135477978975823E-3"/>
                  <c:y val="-0.10023181134811752"/>
                </c:manualLayout>
              </c:layout>
              <c:showPercent val="1"/>
            </c:dLbl>
            <c:dLbl>
              <c:idx val="7"/>
              <c:layout>
                <c:manualLayout>
                  <c:x val="1.9479221195632439E-2"/>
                  <c:y val="-7.68657086149587E-2"/>
                </c:manualLayout>
              </c:layout>
              <c:showPercent val="1"/>
            </c:dLbl>
            <c:dLbl>
              <c:idx val="8"/>
              <c:layout>
                <c:manualLayout>
                  <c:x val="1.9324713288789369E-3"/>
                  <c:y val="-2.6000864768779598E-2"/>
                </c:manualLayout>
              </c:layout>
              <c:showPercent val="1"/>
            </c:dLbl>
            <c:dLbl>
              <c:idx val="9"/>
              <c:layout>
                <c:manualLayout>
                  <c:x val="1.1511609777854153E-2"/>
                  <c:y val="-3.4157178172777851E-2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200" b="1">
                    <a:latin typeface="Palatino Linotype" pitchFamily="18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50</c:v>
                </c:pt>
                <c:pt idx="1">
                  <c:v>51</c:v>
                </c:pt>
                <c:pt idx="2">
                  <c:v>56</c:v>
                </c:pt>
                <c:pt idx="3">
                  <c:v>58</c:v>
                </c:pt>
                <c:pt idx="4">
                  <c:v>59</c:v>
                </c:pt>
                <c:pt idx="5">
                  <c:v>60</c:v>
                </c:pt>
                <c:pt idx="6">
                  <c:v>64</c:v>
                </c:pt>
                <c:pt idx="7">
                  <c:v>65</c:v>
                </c:pt>
                <c:pt idx="8">
                  <c:v>66</c:v>
                </c:pt>
                <c:pt idx="9">
                  <c:v>9</c:v>
                </c:pt>
              </c:numCache>
            </c:numRef>
          </c:cat>
          <c:val>
            <c:numRef>
              <c:f>Лист1!$B$2:$B$11</c:f>
              <c:numCache>
                <c:formatCode>0.00</c:formatCode>
                <c:ptCount val="10"/>
                <c:pt idx="0" formatCode="General">
                  <c:v>0</c:v>
                </c:pt>
                <c:pt idx="1">
                  <c:v>450</c:v>
                </c:pt>
                <c:pt idx="2" formatCode="General">
                  <c:v>219646.5</c:v>
                </c:pt>
                <c:pt idx="3" formatCode="General">
                  <c:v>93531.5</c:v>
                </c:pt>
                <c:pt idx="4" formatCode="General">
                  <c:v>11972</c:v>
                </c:pt>
                <c:pt idx="5" formatCode="General">
                  <c:v>5570.4</c:v>
                </c:pt>
                <c:pt idx="6" formatCode="General">
                  <c:v>2325.4</c:v>
                </c:pt>
                <c:pt idx="7" formatCode="General">
                  <c:v>29634.2</c:v>
                </c:pt>
                <c:pt idx="8" formatCode="General">
                  <c:v>22362.7</c:v>
                </c:pt>
                <c:pt idx="9" formatCode="General">
                  <c:v>13537.2</c:v>
                </c:pt>
              </c:numCache>
            </c:numRef>
          </c:val>
        </c:ser>
        <c:dLbls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9.2463532518625539E-3"/>
          <c:y val="1.7464509715370825E-2"/>
          <c:w val="0.61383397534373574"/>
          <c:h val="0.9997985704547126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spPr>
              <a:solidFill>
                <a:srgbClr val="BF94E0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spPr>
              <a:solidFill>
                <a:schemeClr val="bg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spPr>
              <a:solidFill>
                <a:srgbClr val="99FF99"/>
              </a:solidFill>
              <a:ln>
                <a:solidFill>
                  <a:schemeClr val="bg1"/>
                </a:solidFill>
              </a:ln>
            </c:spPr>
          </c:dPt>
          <c:dPt>
            <c:idx val="5"/>
            <c:spPr>
              <a:solidFill>
                <a:srgbClr val="FF7C80"/>
              </a:solidFill>
              <a:ln>
                <a:solidFill>
                  <a:schemeClr val="bg1"/>
                </a:solidFill>
              </a:ln>
            </c:spPr>
          </c:dPt>
          <c:dPt>
            <c:idx val="6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7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4.4347752654026931E-3"/>
                  <c:y val="-1.3810153850149406E-2"/>
                </c:manualLayout>
              </c:layout>
              <c:showPercent val="1"/>
            </c:dLbl>
            <c:dLbl>
              <c:idx val="1"/>
              <c:layout>
                <c:manualLayout>
                  <c:x val="1.4635068171001372E-2"/>
                  <c:y val="-3.2505948112547492E-2"/>
                </c:manualLayout>
              </c:layout>
              <c:showPercent val="1"/>
            </c:dLbl>
            <c:dLbl>
              <c:idx val="2"/>
              <c:layout>
                <c:manualLayout>
                  <c:x val="1.0070982105771805E-2"/>
                  <c:y val="-8.8572409703395246E-3"/>
                </c:manualLayout>
              </c:layout>
              <c:showPercent val="1"/>
            </c:dLbl>
            <c:dLbl>
              <c:idx val="3"/>
              <c:layout>
                <c:manualLayout>
                  <c:x val="1.9889194298483875E-2"/>
                  <c:y val="-4.1229185213186734E-2"/>
                </c:manualLayout>
              </c:layout>
              <c:showPercent val="1"/>
            </c:dLbl>
            <c:dLbl>
              <c:idx val="4"/>
              <c:layout>
                <c:manualLayout>
                  <c:x val="-1.7735199937214845E-3"/>
                  <c:y val="-1.6591410478200837E-2"/>
                </c:manualLayout>
              </c:layout>
              <c:showPercent val="1"/>
            </c:dLbl>
            <c:dLbl>
              <c:idx val="5"/>
              <c:layout>
                <c:manualLayout>
                  <c:x val="-7.7970855388072345E-3"/>
                  <c:y val="-1.8763427440241141E-2"/>
                </c:manualLayout>
              </c:layout>
              <c:showPercent val="1"/>
            </c:dLbl>
            <c:dLbl>
              <c:idx val="6"/>
              <c:layout>
                <c:manualLayout>
                  <c:x val="-9.7747759827452128E-3"/>
                  <c:y val="-4.4516338011505591E-2"/>
                </c:manualLayout>
              </c:layout>
              <c:showPercent val="1"/>
            </c:dLbl>
            <c:dLbl>
              <c:idx val="7"/>
              <c:layout>
                <c:manualLayout>
                  <c:x val="-3.0409695857548402E-3"/>
                  <c:y val="-3.4796638757309796E-2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3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Лист1!$A$2:$A$9</c:f>
              <c:strCache>
                <c:ptCount val="8"/>
                <c:pt idx="0">
                  <c:v>Подпрограмма "Модернизация объектов коммунальной инфраструктуры"
(17 542,0 тыс. руб.)</c:v>
                </c:pt>
                <c:pt idx="1">
                  <c:v>Подпрограмма "Энергосбережение и повышение энергетической эффективности" (12 500,6 тыс. руб.)</c:v>
                </c:pt>
                <c:pt idx="2">
                  <c:v>Подпрограмма "Содержание и ремонт объектов жилищного фонда"
(8 723,2 тыс. руб.)</c:v>
                </c:pt>
                <c:pt idx="3">
                  <c:v>Подпрограмма "Благоустройство"
(87 596,2 тыс. руб.)</c:v>
                </c:pt>
                <c:pt idx="4">
                  <c:v>Подпрограмма "Содержание и ремонт автомобильных дорог и искусственных сооружений" (66 180,7 тыс. руб.)</c:v>
                </c:pt>
                <c:pt idx="5">
                  <c:v>Подпрограмма "Сбор и вывоз ТБО"
(10 550,0 тыс. руб.)</c:v>
                </c:pt>
                <c:pt idx="6">
                  <c:v>Подпрограмма "Повышение безопасности дорожного движения"
(6 436,8 тыс. руб.)</c:v>
                </c:pt>
                <c:pt idx="7">
                  <c:v>Подпрограмма "Газификация жилищного фонда Лужского городского поселения" (10 117,0 тыс. руб.)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17542</c:v>
                </c:pt>
                <c:pt idx="1">
                  <c:v>12500.6</c:v>
                </c:pt>
                <c:pt idx="2">
                  <c:v>8723.2000000000007</c:v>
                </c:pt>
                <c:pt idx="3">
                  <c:v>87596.2</c:v>
                </c:pt>
                <c:pt idx="4">
                  <c:v>66180.7</c:v>
                </c:pt>
                <c:pt idx="5">
                  <c:v>10550</c:v>
                </c:pt>
                <c:pt idx="6">
                  <c:v>6436.8</c:v>
                </c:pt>
                <c:pt idx="7">
                  <c:v>10117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5298000892621122"/>
          <c:y val="1.2903688911910243E-2"/>
          <c:w val="0.33701994750656356"/>
          <c:h val="0.98709631108808982"/>
        </c:manualLayout>
      </c:layout>
      <c:spPr>
        <a:ln>
          <a:noFill/>
        </a:ln>
      </c:spPr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floor>
      <c:spPr>
        <a:solidFill>
          <a:srgbClr val="E1F0F7"/>
        </a:solidFill>
      </c:spPr>
    </c:floor>
    <c:plotArea>
      <c:layout>
        <c:manualLayout>
          <c:layoutTarget val="inner"/>
          <c:xMode val="edge"/>
          <c:yMode val="edge"/>
          <c:x val="1.554317404611066E-2"/>
          <c:y val="2.5273019347686011E-3"/>
          <c:w val="0.41520191332907697"/>
          <c:h val="0.73334771849144664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уплаты акцизов</c:v>
                </c:pt>
              </c:strCache>
            </c:strRef>
          </c:tx>
          <c:spPr>
            <a:solidFill>
              <a:srgbClr val="FF7C80"/>
            </a:solidFill>
          </c:spPr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2018 год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4949.5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 из областного бюджета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2018 год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8357.9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 счет средств местного бюджета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2018 год</c:v>
                </c:pt>
              </c:strCache>
            </c:strRef>
          </c:cat>
          <c:val>
            <c:numRef>
              <c:f>Лист1!$D$2</c:f>
              <c:numCache>
                <c:formatCode>#,##0.0</c:formatCode>
                <c:ptCount val="1"/>
                <c:pt idx="0">
                  <c:v>50334.2</c:v>
                </c:pt>
              </c:numCache>
            </c:numRef>
          </c:val>
        </c:ser>
        <c:dLbls>
          <c:showVal val="1"/>
        </c:dLbls>
        <c:gapWidth val="75"/>
        <c:shape val="box"/>
        <c:axId val="156228608"/>
        <c:axId val="156513024"/>
        <c:axId val="0"/>
      </c:bar3DChart>
      <c:catAx>
        <c:axId val="15622860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6513024"/>
        <c:crosses val="autoZero"/>
        <c:auto val="1"/>
        <c:lblAlgn val="ctr"/>
        <c:lblOffset val="100"/>
      </c:catAx>
      <c:valAx>
        <c:axId val="156513024"/>
        <c:scaling>
          <c:orientation val="minMax"/>
        </c:scaling>
        <c:delete val="1"/>
        <c:axPos val="l"/>
        <c:numFmt formatCode="#,##0.0" sourceLinked="1"/>
        <c:majorTickMark val="none"/>
        <c:tickLblPos val="none"/>
        <c:crossAx val="1562286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5196013228362782"/>
          <c:y val="0.21930871539750671"/>
          <c:w val="0.52593642563307275"/>
          <c:h val="0.23477608267716668"/>
        </c:manualLayout>
      </c:layout>
      <c:txPr>
        <a:bodyPr/>
        <a:lstStyle/>
        <a:p>
          <a:pPr>
            <a:defRPr sz="1200">
              <a:latin typeface="Palatino Linotype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38132804730645375"/>
          <c:y val="0.25209698922342061"/>
          <c:w val="0.61723509352596162"/>
          <c:h val="0.5883999000111098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explosion val="4"/>
            <c:spPr>
              <a:solidFill>
                <a:srgbClr val="A0D565"/>
              </a:solidFill>
            </c:spPr>
          </c:dPt>
          <c:dPt>
            <c:idx val="1"/>
            <c:explosion val="14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2"/>
            <c:spPr>
              <a:solidFill>
                <a:srgbClr val="E9BDE7"/>
              </a:solidFill>
            </c:spPr>
          </c:dPt>
          <c:dLbls>
            <c:dLbl>
              <c:idx val="0"/>
              <c:layout>
                <c:manualLayout>
                  <c:x val="-6.1836533229786767E-3"/>
                  <c:y val="-8.0988917898011159E-2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16190D"/>
                        </a:solidFill>
                        <a:latin typeface="Palatino Linotype" pitchFamily="18" charset="0"/>
                      </a:rPr>
                      <a:t>содержание </a:t>
                    </a:r>
                    <a:r>
                      <a:rPr lang="ru-RU" sz="900" dirty="0">
                        <a:solidFill>
                          <a:srgbClr val="16190D"/>
                        </a:solidFill>
                        <a:latin typeface="Palatino Linotype" pitchFamily="18" charset="0"/>
                      </a:rPr>
                      <a:t>проезжих частей улиц и Привокзальной </a:t>
                    </a:r>
                    <a:r>
                      <a:rPr lang="ru-RU" sz="900" dirty="0" smtClean="0">
                        <a:solidFill>
                          <a:srgbClr val="16190D"/>
                        </a:solidFill>
                        <a:latin typeface="Palatino Linotype" pitchFamily="18" charset="0"/>
                      </a:rPr>
                      <a:t>площади</a:t>
                    </a:r>
                  </a:p>
                  <a:p>
                    <a:r>
                      <a:rPr lang="ru-RU" sz="900" dirty="0" smtClean="0">
                        <a:solidFill>
                          <a:srgbClr val="16190D"/>
                        </a:solidFill>
                        <a:latin typeface="Palatino Linotype" pitchFamily="18" charset="0"/>
                      </a:rPr>
                      <a:t> 19</a:t>
                    </a:r>
                    <a:r>
                      <a:rPr lang="ru-RU" sz="900" baseline="0" dirty="0" smtClean="0">
                        <a:solidFill>
                          <a:srgbClr val="16190D"/>
                        </a:solidFill>
                        <a:latin typeface="Palatino Linotype" pitchFamily="18" charset="0"/>
                      </a:rPr>
                      <a:t> 369,6 т.р.</a:t>
                    </a:r>
                    <a:endParaRPr lang="ru-RU" sz="900" dirty="0" smtClean="0">
                      <a:solidFill>
                        <a:srgbClr val="16190D"/>
                      </a:solidFill>
                      <a:latin typeface="Palatino Linotype" pitchFamily="18" charset="0"/>
                    </a:endParaRPr>
                  </a:p>
                </c:rich>
              </c:tx>
              <c:showVal val="1"/>
              <c:showCatName val="1"/>
            </c:dLbl>
            <c:dLbl>
              <c:idx val="1"/>
              <c:layout>
                <c:manualLayout>
                  <c:x val="-6.3538951988772283E-2"/>
                  <c:y val="-9.0595836573714519E-2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>
                        <a:solidFill>
                          <a:srgbClr val="16190D"/>
                        </a:solidFill>
                        <a:latin typeface="Palatino Linotype" pitchFamily="18" charset="0"/>
                      </a:rPr>
                      <a:t>капитальный ремонт и ремонт автомобильных дорог, искусственных сооружений, содержание и ремонт дворовых </a:t>
                    </a:r>
                    <a:r>
                      <a:rPr lang="ru-RU" sz="900" dirty="0" smtClean="0">
                        <a:solidFill>
                          <a:srgbClr val="16190D"/>
                        </a:solidFill>
                        <a:latin typeface="Palatino Linotype" pitchFamily="18" charset="0"/>
                      </a:rPr>
                      <a:t>территорий</a:t>
                    </a:r>
                  </a:p>
                  <a:p>
                    <a:r>
                      <a:rPr lang="ru-RU" sz="900" dirty="0" smtClean="0">
                        <a:solidFill>
                          <a:srgbClr val="16190D"/>
                        </a:solidFill>
                        <a:latin typeface="Palatino Linotype" pitchFamily="18" charset="0"/>
                      </a:rPr>
                      <a:t>36 107,2 т.р. </a:t>
                    </a:r>
                    <a:endParaRPr lang="ru-RU" sz="900" dirty="0">
                      <a:solidFill>
                        <a:srgbClr val="16190D"/>
                      </a:solidFill>
                      <a:latin typeface="Palatino Linotype" pitchFamily="18" charset="0"/>
                    </a:endParaRPr>
                  </a:p>
                </c:rich>
              </c:tx>
              <c:showVal val="1"/>
              <c:showCatName val="1"/>
            </c:dLbl>
            <c:dLbl>
              <c:idx val="2"/>
              <c:layout>
                <c:manualLayout>
                  <c:x val="-8.5620611122810067E-2"/>
                  <c:y val="1.8739237306965899E-2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>
                        <a:solidFill>
                          <a:srgbClr val="16190D"/>
                        </a:solidFill>
                        <a:latin typeface="Palatino Linotype" pitchFamily="18" charset="0"/>
                      </a:rPr>
                      <a:t>мероприятия, направленные на повышение безопасности дорожного </a:t>
                    </a:r>
                    <a:r>
                      <a:rPr lang="ru-RU" sz="900" dirty="0" smtClean="0">
                        <a:solidFill>
                          <a:srgbClr val="16190D"/>
                        </a:solidFill>
                        <a:latin typeface="Palatino Linotype" pitchFamily="18" charset="0"/>
                      </a:rPr>
                      <a:t>движения</a:t>
                    </a:r>
                  </a:p>
                  <a:p>
                    <a:r>
                      <a:rPr lang="ru-RU" sz="900" dirty="0" smtClean="0">
                        <a:solidFill>
                          <a:srgbClr val="16190D"/>
                        </a:solidFill>
                        <a:latin typeface="Palatino Linotype" pitchFamily="18" charset="0"/>
                      </a:rPr>
                      <a:t>6 436,8 т.р. </a:t>
                    </a:r>
                    <a:endParaRPr lang="ru-RU" sz="900" dirty="0">
                      <a:solidFill>
                        <a:srgbClr val="16190D"/>
                      </a:solidFill>
                      <a:latin typeface="Palatino Linotype" pitchFamily="18" charset="0"/>
                    </a:endParaRPr>
                  </a:p>
                </c:rich>
              </c:tx>
              <c:showVal val="1"/>
              <c:showCatName val="1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sz="900">
                    <a:solidFill>
                      <a:srgbClr val="16190D"/>
                    </a:solidFill>
                    <a:latin typeface="Palatino Linotype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CatName val="1"/>
            <c:showLeaderLines val="1"/>
          </c:dLbls>
          <c:cat>
            <c:strRef>
              <c:f>Лист1!$A$2:$A$5</c:f>
              <c:strCache>
                <c:ptCount val="3"/>
                <c:pt idx="0">
                  <c:v>содержание проезжих частей улиц и Привокзальной площади</c:v>
                </c:pt>
                <c:pt idx="1">
                  <c:v>капитальный ремонт и ремонт автомобильных дорог, искусственных сооружений, содержание и ремонт дворовых территорий</c:v>
                </c:pt>
                <c:pt idx="2">
                  <c:v>мероприятия, направленные на повышение безопасности дорожного движения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19369.599999999929</c:v>
                </c:pt>
                <c:pt idx="1">
                  <c:v>36107.199999999997</c:v>
                </c:pt>
                <c:pt idx="2">
                  <c:v>6436.8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6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2988697977091787"/>
          <c:y val="0.10231995219807259"/>
          <c:w val="0.77460154700480488"/>
          <c:h val="0.691614393272542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explosion val="4"/>
            <c:spPr>
              <a:solidFill>
                <a:srgbClr val="A0D565"/>
              </a:solidFill>
            </c:spPr>
          </c:dPt>
          <c:dPt>
            <c:idx val="1"/>
            <c:explosion val="7"/>
            <c:spPr>
              <a:solidFill>
                <a:schemeClr val="bg1">
                  <a:lumMod val="75000"/>
                </a:schemeClr>
              </a:solidFill>
            </c:spPr>
          </c:dPt>
          <c:dPt>
            <c:idx val="2"/>
            <c:explosion val="4"/>
            <c:spPr>
              <a:solidFill>
                <a:srgbClr val="B3CDED"/>
              </a:solidFill>
            </c:spPr>
          </c:dPt>
          <c:dLbls>
            <c:dLbl>
              <c:idx val="0"/>
              <c:layout>
                <c:manualLayout>
                  <c:x val="7.0198858569356398E-2"/>
                  <c:y val="-0.16479463138356099"/>
                </c:manualLayout>
              </c:layout>
              <c:tx>
                <c:rich>
                  <a:bodyPr/>
                  <a:lstStyle/>
                  <a:p>
                    <a:r>
                      <a:rPr lang="ru-RU" sz="1300" dirty="0">
                        <a:latin typeface="Palatino Linotype" pitchFamily="18" charset="0"/>
                      </a:rPr>
                      <a:t>Налоговые </a:t>
                    </a:r>
                    <a:r>
                      <a:rPr lang="ru-RU" sz="1300" dirty="0" smtClean="0">
                        <a:latin typeface="Palatino Linotype" pitchFamily="18" charset="0"/>
                      </a:rPr>
                      <a:t>доходы – 53,0%</a:t>
                    </a:r>
                    <a:endParaRPr lang="ru-RU" sz="1300" dirty="0">
                      <a:latin typeface="Palatino Linotype" pitchFamily="18" charset="0"/>
                    </a:endParaRPr>
                  </a:p>
                </c:rich>
              </c:tx>
              <c:dLblPos val="bestFit"/>
            </c:dLbl>
            <c:dLbl>
              <c:idx val="1"/>
              <c:layout>
                <c:manualLayout>
                  <c:x val="0.10054524013840153"/>
                  <c:y val="0.10315604991223139"/>
                </c:manualLayout>
              </c:layout>
              <c:tx>
                <c:rich>
                  <a:bodyPr/>
                  <a:lstStyle/>
                  <a:p>
                    <a:r>
                      <a:rPr lang="ru-RU" sz="1300" dirty="0">
                        <a:latin typeface="Palatino Linotype" pitchFamily="18" charset="0"/>
                      </a:rPr>
                      <a:t>Неналоговые </a:t>
                    </a:r>
                    <a:r>
                      <a:rPr lang="ru-RU" sz="1300" dirty="0" smtClean="0">
                        <a:latin typeface="Palatino Linotype" pitchFamily="18" charset="0"/>
                      </a:rPr>
                      <a:t>доходы</a:t>
                    </a:r>
                    <a:r>
                      <a:rPr lang="ru-RU" sz="1300" baseline="0" dirty="0" smtClean="0">
                        <a:latin typeface="Palatino Linotype" pitchFamily="18" charset="0"/>
                      </a:rPr>
                      <a:t> – 11,4</a:t>
                    </a:r>
                    <a:r>
                      <a:rPr lang="ru-RU" sz="1300" dirty="0" smtClean="0">
                        <a:latin typeface="Palatino Linotype" pitchFamily="18" charset="0"/>
                      </a:rPr>
                      <a:t>%</a:t>
                    </a:r>
                    <a:endParaRPr lang="ru-RU" sz="1300" dirty="0">
                      <a:latin typeface="Palatino Linotype" pitchFamily="18" charset="0"/>
                    </a:endParaRPr>
                  </a:p>
                </c:rich>
              </c:tx>
              <c:dLblPos val="bestFit"/>
            </c:dLbl>
            <c:dLbl>
              <c:idx val="2"/>
              <c:layout>
                <c:manualLayout>
                  <c:x val="-0.12622065561728388"/>
                  <c:y val="0.14246224034002331"/>
                </c:manualLayout>
              </c:layout>
              <c:tx>
                <c:rich>
                  <a:bodyPr/>
                  <a:lstStyle/>
                  <a:p>
                    <a:r>
                      <a:rPr lang="ru-RU" sz="1300" dirty="0">
                        <a:latin typeface="Palatino Linotype" pitchFamily="18" charset="0"/>
                      </a:rPr>
                      <a:t>Безвозмездные </a:t>
                    </a:r>
                    <a:r>
                      <a:rPr lang="ru-RU" sz="1300" dirty="0" smtClean="0">
                        <a:latin typeface="Palatino Linotype" pitchFamily="18" charset="0"/>
                      </a:rPr>
                      <a:t>поступления</a:t>
                    </a:r>
                    <a:r>
                      <a:rPr lang="ru-RU" sz="1300" baseline="0" dirty="0" smtClean="0">
                        <a:latin typeface="Palatino Linotype" pitchFamily="18" charset="0"/>
                      </a:rPr>
                      <a:t> -35,6</a:t>
                    </a:r>
                    <a:r>
                      <a:rPr lang="ru-RU" sz="1300" dirty="0" smtClean="0">
                        <a:latin typeface="Palatino Linotype" pitchFamily="18" charset="0"/>
                      </a:rPr>
                      <a:t>%</a:t>
                    </a:r>
                    <a:endParaRPr lang="ru-RU" sz="1300" dirty="0">
                      <a:latin typeface="Palatino Linotype" pitchFamily="18" charset="0"/>
                    </a:endParaRPr>
                  </a:p>
                </c:rich>
              </c:tx>
              <c:dLblPos val="bestFit"/>
            </c:dLbl>
            <c:txPr>
              <a:bodyPr/>
              <a:lstStyle/>
              <a:p>
                <a:pPr>
                  <a:defRPr sz="1300" b="1">
                    <a:latin typeface="Palatino Linotype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CatName val="1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53</c:v>
                </c:pt>
                <c:pt idx="1">
                  <c:v>11.4</c:v>
                </c:pt>
                <c:pt idx="2">
                  <c:v>35.6</c:v>
                </c:pt>
              </c:numCache>
            </c:numRef>
          </c:val>
        </c:ser>
        <c:dLbls>
          <c:showVal val="1"/>
          <c:showCatName val="1"/>
        </c:dLbls>
      </c:pie3DChart>
      <c:spPr>
        <a:noFill/>
        <a:ln w="25400">
          <a:noFill/>
        </a:ln>
      </c:spPr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062110535955571"/>
          <c:y val="0.17491741090176197"/>
          <c:w val="0.66827977903418556"/>
          <c:h val="0.7468965273054546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bg1">
                  <a:lumMod val="95000"/>
                </a:schemeClr>
              </a:solidFill>
            </a:ln>
          </c:spPr>
          <c:dPt>
            <c:idx val="0"/>
            <c:spPr>
              <a:solidFill>
                <a:srgbClr val="D6BBEB"/>
              </a:solidFill>
              <a:ln>
                <a:solidFill>
                  <a:schemeClr val="bg1">
                    <a:lumMod val="95000"/>
                  </a:schemeClr>
                </a:solidFill>
              </a:ln>
            </c:spPr>
          </c:dPt>
          <c:dPt>
            <c:idx val="1"/>
            <c:spPr>
              <a:solidFill>
                <a:srgbClr val="A0D565"/>
              </a:solidFill>
              <a:ln>
                <a:solidFill>
                  <a:schemeClr val="bg1">
                    <a:lumMod val="95000"/>
                  </a:schemeClr>
                </a:solidFill>
              </a:ln>
            </c:spPr>
          </c:dPt>
          <c:dPt>
            <c:idx val="2"/>
            <c:spPr>
              <a:solidFill>
                <a:schemeClr val="accent2"/>
              </a:solidFill>
              <a:ln>
                <a:solidFill>
                  <a:schemeClr val="bg1">
                    <a:lumMod val="95000"/>
                  </a:schemeClr>
                </a:solidFill>
              </a:ln>
            </c:spPr>
          </c:dPt>
          <c:dPt>
            <c:idx val="3"/>
            <c:spPr>
              <a:solidFill>
                <a:srgbClr val="FFC000"/>
              </a:solidFill>
              <a:ln>
                <a:solidFill>
                  <a:schemeClr val="bg1">
                    <a:lumMod val="95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-0.35789434132411546"/>
                  <c:y val="0.100069518096338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обеспечение деятельности </a:t>
                    </a:r>
                    <a:r>
                      <a:rPr lang="ru-RU" dirty="0" smtClean="0"/>
                      <a:t>учреждений </a:t>
                    </a:r>
                    <a:r>
                      <a:rPr lang="ru-RU" b="1" dirty="0"/>
                      <a:t>87 </a:t>
                    </a:r>
                    <a:r>
                      <a:rPr lang="ru-RU" b="1" dirty="0" smtClean="0"/>
                      <a:t>362,7 т.р.</a:t>
                    </a:r>
                  </a:p>
                  <a:p>
                    <a:r>
                      <a:rPr lang="ru-RU" b="1" dirty="0" smtClean="0"/>
                      <a:t>93,4%</a:t>
                    </a:r>
                    <a:endParaRPr lang="ru-RU" b="1" dirty="0"/>
                  </a:p>
                </c:rich>
              </c:tx>
              <c:showVal val="1"/>
              <c:showCatName val="1"/>
            </c:dLbl>
            <c:dLbl>
              <c:idx val="1"/>
              <c:layout>
                <c:manualLayout>
                  <c:x val="-0.28781807304721191"/>
                  <c:y val="-6.450603065849894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укрепление МТБ учреждений </a:t>
                    </a:r>
                    <a:r>
                      <a:rPr lang="ru-RU" dirty="0" smtClean="0"/>
                      <a:t>культуры</a:t>
                    </a:r>
                  </a:p>
                  <a:p>
                    <a:r>
                      <a:rPr lang="ru-RU" dirty="0" smtClean="0"/>
                      <a:t> </a:t>
                    </a:r>
                    <a:r>
                      <a:rPr lang="ru-RU" b="1" dirty="0"/>
                      <a:t>4 </a:t>
                    </a:r>
                    <a:r>
                      <a:rPr lang="ru-RU" b="1" dirty="0" smtClean="0"/>
                      <a:t>866,5 т.р.</a:t>
                    </a:r>
                  </a:p>
                  <a:p>
                    <a:r>
                      <a:rPr lang="ru-RU" b="1" dirty="0" smtClean="0"/>
                      <a:t>5,2%</a:t>
                    </a:r>
                    <a:endParaRPr lang="ru-RU" b="1" dirty="0"/>
                  </a:p>
                </c:rich>
              </c:tx>
              <c:showVal val="1"/>
              <c:showCatName val="1"/>
            </c:dLbl>
            <c:dLbl>
              <c:idx val="2"/>
              <c:layout>
                <c:manualLayout>
                  <c:x val="-0.11929811377470506"/>
                  <c:y val="-0.1835223205082384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проведение мероприятий в сфере </a:t>
                    </a:r>
                    <a:r>
                      <a:rPr lang="ru-RU" dirty="0" smtClean="0"/>
                      <a:t>культуры</a:t>
                    </a:r>
                  </a:p>
                  <a:p>
                    <a:r>
                      <a:rPr lang="ru-RU" dirty="0" smtClean="0"/>
                      <a:t> </a:t>
                    </a:r>
                    <a:r>
                      <a:rPr lang="ru-RU" b="1" dirty="0"/>
                      <a:t>1 </a:t>
                    </a:r>
                    <a:r>
                      <a:rPr lang="ru-RU" b="1" dirty="0" smtClean="0"/>
                      <a:t>249,3 т.р.</a:t>
                    </a:r>
                  </a:p>
                  <a:p>
                    <a:r>
                      <a:rPr lang="ru-RU" b="1" dirty="0" smtClean="0"/>
                      <a:t>1,3%</a:t>
                    </a:r>
                    <a:endParaRPr lang="ru-RU" b="1" dirty="0"/>
                  </a:p>
                </c:rich>
              </c:tx>
              <c:showVal val="1"/>
              <c:showCatName val="1"/>
            </c:dLbl>
            <c:dLbl>
              <c:idx val="3"/>
              <c:layout>
                <c:manualLayout>
                  <c:x val="9.3567148058593105E-2"/>
                  <c:y val="-0.1901534451997790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развитие кадрового </a:t>
                    </a:r>
                    <a:r>
                      <a:rPr lang="ru-RU" dirty="0" smtClean="0"/>
                      <a:t>потенциала</a:t>
                    </a:r>
                  </a:p>
                  <a:p>
                    <a:r>
                      <a:rPr lang="ru-RU" b="1" dirty="0" smtClean="0"/>
                      <a:t>53,0 т.р.</a:t>
                    </a:r>
                  </a:p>
                  <a:p>
                    <a:r>
                      <a:rPr lang="ru-RU" b="1" dirty="0" smtClean="0"/>
                      <a:t>0,1%</a:t>
                    </a:r>
                    <a:endParaRPr lang="ru-RU" b="1" dirty="0"/>
                  </a:p>
                </c:rich>
              </c:tx>
              <c:showVal val="1"/>
              <c:showCatName val="1"/>
            </c:dLbl>
            <c:txPr>
              <a:bodyPr/>
              <a:lstStyle/>
              <a:p>
                <a:pPr>
                  <a:defRPr sz="1200">
                    <a:latin typeface="Palatino Linotype" pitchFamily="18" charset="0"/>
                  </a:defRPr>
                </a:pPr>
                <a:endParaRPr lang="ru-RU"/>
              </a:p>
            </c:txPr>
            <c:showVal val="1"/>
            <c:showCatName val="1"/>
            <c:showLeaderLines val="1"/>
          </c:dLbls>
          <c:cat>
            <c:strRef>
              <c:f>Лист1!$A$2:$A$5</c:f>
              <c:strCache>
                <c:ptCount val="4"/>
                <c:pt idx="0">
                  <c:v>обеспечение деятельности учреждений</c:v>
                </c:pt>
                <c:pt idx="1">
                  <c:v>укрепление МТБ учреждений культуры</c:v>
                </c:pt>
                <c:pt idx="2">
                  <c:v>проведение мероприятий в сфере культуры</c:v>
                </c:pt>
                <c:pt idx="3">
                  <c:v>развитие кадрового потенциала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87362.7</c:v>
                </c:pt>
                <c:pt idx="1">
                  <c:v>4866.5</c:v>
                </c:pt>
                <c:pt idx="2">
                  <c:v>1249.3</c:v>
                </c:pt>
                <c:pt idx="3">
                  <c:v>53</c:v>
                </c:pt>
              </c:numCache>
            </c:numRef>
          </c:val>
        </c:ser>
        <c:dLbls>
          <c:showVal val="1"/>
          <c:showCatName val="1"/>
        </c:dLbls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6.0816997345123115E-3"/>
                  <c:y val="-9.2825943316240528E-3"/>
                </c:manualLayout>
              </c:layout>
              <c:showVal val="1"/>
            </c:dLbl>
            <c:dLbl>
              <c:idx val="1"/>
              <c:layout>
                <c:manualLayout>
                  <c:x val="1.8245099203536841E-2"/>
                  <c:y val="-9.2825943316240528E-3"/>
                </c:manualLayout>
              </c:layout>
              <c:showVal val="1"/>
            </c:dLbl>
            <c:dLbl>
              <c:idx val="2"/>
              <c:layout>
                <c:manualLayout>
                  <c:x val="2.1111681928250393E-2"/>
                  <c:y val="-2.2874775401442046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Palatino Linotype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
план 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54767.5</c:v>
                </c:pt>
                <c:pt idx="1">
                  <c:v>68317.600000000006</c:v>
                </c:pt>
                <c:pt idx="2">
                  <c:v>80480.5</c:v>
                </c:pt>
              </c:numCache>
            </c:numRef>
          </c:val>
        </c:ser>
        <c:dLbls>
          <c:showVal val="1"/>
        </c:dLbls>
        <c:shape val="cylinder"/>
        <c:axId val="156862720"/>
        <c:axId val="156872704"/>
        <c:axId val="0"/>
      </c:bar3DChart>
      <c:catAx>
        <c:axId val="15686272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6872704"/>
        <c:crosses val="autoZero"/>
        <c:auto val="1"/>
        <c:lblAlgn val="ctr"/>
        <c:lblOffset val="100"/>
      </c:catAx>
      <c:valAx>
        <c:axId val="156872704"/>
        <c:scaling>
          <c:orientation val="minMax"/>
        </c:scaling>
        <c:delete val="1"/>
        <c:axPos val="l"/>
        <c:numFmt formatCode="#,##0.0" sourceLinked="1"/>
        <c:majorTickMark val="none"/>
        <c:tickLblPos val="none"/>
        <c:crossAx val="156862720"/>
        <c:crosses val="autoZero"/>
        <c:crossBetween val="between"/>
      </c:valAx>
      <c:spPr>
        <a:noFill/>
        <a:ln w="25402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3.7254716003897112E-2"/>
          <c:y val="1.4994174615104629E-3"/>
          <c:w val="0.96051445956533688"/>
          <c:h val="0.79646607927386648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Сумма,тыс.руб.</c:v>
                </c:pt>
              </c:strCache>
            </c:strRef>
          </c:tx>
          <c:spPr>
            <a:ln w="34925">
              <a:solidFill>
                <a:schemeClr val="bg2">
                  <a:lumMod val="75000"/>
                </a:schemeClr>
              </a:solidFill>
            </a:ln>
          </c:spPr>
          <c:marker>
            <c:symbol val="square"/>
            <c:size val="5"/>
            <c:spPr>
              <a:solidFill>
                <a:srgbClr val="B3CDED"/>
              </a:solidFill>
              <a:ln>
                <a:solidFill>
                  <a:schemeClr val="bg2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1.5555533780530147E-2"/>
                  <c:y val="4.5013974821990245E-2"/>
                </c:manualLayout>
              </c:layout>
              <c:dLblPos val="t"/>
              <c:showVal val="1"/>
            </c:dLbl>
            <c:dLbl>
              <c:idx val="1"/>
              <c:layout>
                <c:manualLayout>
                  <c:x val="-7.5785195751257042E-2"/>
                  <c:y val="8.4072363986415419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8.8888764460172236E-3"/>
                  <c:y val="0.18575314725122974"/>
                </c:manualLayout>
              </c:layout>
              <c:dLblPos val="t"/>
              <c:showVal val="1"/>
            </c:dLbl>
            <c:dLbl>
              <c:idx val="3"/>
              <c:layout>
                <c:manualLayout>
                  <c:x val="-6.6666573345129194E-3"/>
                  <c:y val="0.18632357195516858"/>
                </c:manualLayout>
              </c:layout>
              <c:dLblPos val="t"/>
              <c:showVal val="1"/>
            </c:dLbl>
            <c:dLbl>
              <c:idx val="4"/>
              <c:layout>
                <c:manualLayout>
                  <c:x val="-2.2222191115043059E-3"/>
                  <c:y val="0.18632357195516858"/>
                </c:manualLayout>
              </c:layout>
              <c:dLblPos val="t"/>
              <c:showVal val="1"/>
            </c:dLbl>
            <c:dLbl>
              <c:idx val="5"/>
              <c:layout>
                <c:manualLayout>
                  <c:x val="0"/>
                  <c:y val="0.19999801692843225"/>
                </c:manualLayout>
              </c:layout>
              <c:dLblPos val="t"/>
              <c:showVal val="1"/>
            </c:dLbl>
            <c:numFmt formatCode="#,##0.0" sourceLinked="0"/>
            <c:txPr>
              <a:bodyPr/>
              <a:lstStyle/>
              <a:p>
                <a:pPr>
                  <a:defRPr sz="1200" b="1" baseline="0">
                    <a:solidFill>
                      <a:schemeClr val="tx1"/>
                    </a:solidFill>
                    <a:latin typeface="Palatino Linotype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t"/>
            <c:showVal val="1"/>
          </c:dLbls>
          <c:cat>
            <c:strRef>
              <c:f>Лист1!$A$2:$A$7</c:f>
              <c:strCache>
                <c:ptCount val="6"/>
                <c:pt idx="0">
                  <c:v>на 01.01.2014</c:v>
                </c:pt>
                <c:pt idx="1">
                  <c:v>на 01.01.2015</c:v>
                </c:pt>
                <c:pt idx="2">
                  <c:v>на 01.01.2016</c:v>
                </c:pt>
                <c:pt idx="3">
                  <c:v>на 01.01.2017</c:v>
                </c:pt>
                <c:pt idx="4">
                  <c:v>на 01.01.2018</c:v>
                </c:pt>
                <c:pt idx="5">
                  <c:v>на 01.01.2019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38066.699999999997</c:v>
                </c:pt>
                <c:pt idx="1">
                  <c:v>32628.6</c:v>
                </c:pt>
                <c:pt idx="2">
                  <c:v>27190.5</c:v>
                </c:pt>
                <c:pt idx="3">
                  <c:v>21752.400000000001</c:v>
                </c:pt>
                <c:pt idx="4">
                  <c:v>21752.400000000001</c:v>
                </c:pt>
                <c:pt idx="5">
                  <c:v>19033.3</c:v>
                </c:pt>
              </c:numCache>
            </c:numRef>
          </c:val>
        </c:ser>
        <c:marker val="1"/>
        <c:axId val="157331840"/>
        <c:axId val="157333376"/>
      </c:lineChart>
      <c:catAx>
        <c:axId val="157331840"/>
        <c:scaling>
          <c:orientation val="minMax"/>
        </c:scaling>
        <c:axPos val="b"/>
        <c:numFmt formatCode="General" sourceLinked="1"/>
        <c:tickLblPos val="nextTo"/>
        <c:spPr>
          <a:ln w="28575"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000" b="1">
                <a:latin typeface="Palatino Linotype" pitchFamily="18" charset="0"/>
                <a:cs typeface="Times New Roman" pitchFamily="18" charset="0"/>
              </a:defRPr>
            </a:pPr>
            <a:endParaRPr lang="ru-RU"/>
          </a:p>
        </c:txPr>
        <c:crossAx val="157333376"/>
        <c:crosses val="autoZero"/>
        <c:auto val="1"/>
        <c:lblAlgn val="ctr"/>
        <c:lblOffset val="100"/>
      </c:catAx>
      <c:valAx>
        <c:axId val="157333376"/>
        <c:scaling>
          <c:orientation val="minMax"/>
          <c:max val="40000"/>
          <c:min val="5000"/>
        </c:scaling>
        <c:delete val="1"/>
        <c:axPos val="l"/>
        <c:numFmt formatCode="General" sourceLinked="1"/>
        <c:tickLblPos val="none"/>
        <c:crossAx val="157331840"/>
        <c:crosses val="autoZero"/>
        <c:crossBetween val="between"/>
        <c:majorUnit val="5000"/>
        <c:minorUnit val="5000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822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floor>
      <c:spPr>
        <a:noFill/>
        <a:ln w="6350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2232189191192821E-3"/>
          <c:y val="8.6197578441384856E-2"/>
          <c:w val="0.99059484803743558"/>
          <c:h val="0.6754976748866250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dLbl>
              <c:idx val="0"/>
              <c:layout>
                <c:manualLayout>
                  <c:x val="-1.4467203232399126E-2"/>
                  <c:y val="-5.9092489646439582E-3"/>
                </c:manualLayout>
              </c:layout>
              <c:showVal val="1"/>
            </c:dLbl>
            <c:dLbl>
              <c:idx val="1"/>
              <c:layout>
                <c:manualLayout>
                  <c:x val="-1.0563524969542756E-2"/>
                  <c:y val="-1.9334085581862649E-2"/>
                </c:manualLayout>
              </c:layout>
              <c:showVal val="1"/>
            </c:dLbl>
            <c:dLbl>
              <c:idx val="2"/>
              <c:layout>
                <c:manualLayout>
                  <c:x val="-4.3650528452824876E-3"/>
                  <c:y val="-8.5962855801584928E-3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>
                        <a:solidFill>
                          <a:srgbClr val="16190D"/>
                        </a:solidFill>
                        <a:latin typeface="Palatino Linotype" pitchFamily="18" charset="0"/>
                      </a:rPr>
                      <a:t>4 949,5</a:t>
                    </a:r>
                    <a:endParaRPr lang="en-US" dirty="0">
                      <a:solidFill>
                        <a:srgbClr val="16190D"/>
                      </a:solidFill>
                      <a:latin typeface="Palatino Linotype" pitchFamily="18" charset="0"/>
                    </a:endParaRPr>
                  </a:p>
                </c:rich>
              </c:tx>
            </c:dLbl>
            <c:dLbl>
              <c:idx val="3"/>
              <c:layout>
                <c:manualLayout>
                  <c:x val="5.3056383654131994E-3"/>
                  <c:y val="-2.2738476781934393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rgbClr val="16190D"/>
                    </a:solidFill>
                    <a:latin typeface="Palatino Linotype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Земельный налог</c:v>
                </c:pt>
                <c:pt idx="2">
                  <c:v>Акцизы на нефтепродукты</c:v>
                </c:pt>
                <c:pt idx="3">
                  <c:v>Налог на имущество физических лиц</c:v>
                </c:pt>
                <c:pt idx="4">
                  <c:v>Единый с/х налог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105282.5</c:v>
                </c:pt>
                <c:pt idx="1">
                  <c:v>53300</c:v>
                </c:pt>
                <c:pt idx="2">
                  <c:v>4949.5</c:v>
                </c:pt>
                <c:pt idx="3">
                  <c:v>4400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Исполнение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7.9285985862769335E-3"/>
                  <c:y val="-2.324220739094324E-2"/>
                </c:manualLayout>
              </c:layout>
              <c:showVal val="1"/>
            </c:dLbl>
            <c:dLbl>
              <c:idx val="1"/>
              <c:layout>
                <c:manualLayout>
                  <c:x val="2.7476905306564138E-2"/>
                  <c:y val="-1.1345806701341509E-2"/>
                </c:manualLayout>
              </c:layout>
              <c:showVal val="1"/>
            </c:dLbl>
            <c:dLbl>
              <c:idx val="2"/>
              <c:layout>
                <c:manualLayout>
                  <c:x val="1.02293755288818E-2"/>
                  <c:y val="-1.7982553839125153E-2"/>
                </c:manualLayout>
              </c:layout>
              <c:showVal val="1"/>
            </c:dLbl>
            <c:dLbl>
              <c:idx val="3"/>
              <c:layout>
                <c:manualLayout>
                  <c:x val="1.941588871559281E-2"/>
                  <c:y val="-1.4152943405673326E-2"/>
                </c:manualLayout>
              </c:layout>
              <c:showVal val="1"/>
            </c:dLbl>
            <c:dLbl>
              <c:idx val="4"/>
              <c:layout>
                <c:manualLayout>
                  <c:x val="1.2638954608811415E-2"/>
                  <c:y val="-1.4587494740549319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rgbClr val="16190D"/>
                    </a:solidFill>
                    <a:latin typeface="Palatino Linotype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Земельный налог</c:v>
                </c:pt>
                <c:pt idx="2">
                  <c:v>Акцизы на нефтепродукты</c:v>
                </c:pt>
                <c:pt idx="3">
                  <c:v>Налог на имущество физических лиц</c:v>
                </c:pt>
                <c:pt idx="4">
                  <c:v>Единый с/х налог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116353.5</c:v>
                </c:pt>
                <c:pt idx="1">
                  <c:v>52187.1</c:v>
                </c:pt>
                <c:pt idx="2">
                  <c:v>5288.3</c:v>
                </c:pt>
                <c:pt idx="3">
                  <c:v>3312.7</c:v>
                </c:pt>
                <c:pt idx="4">
                  <c:v>2.2000000000000002</c:v>
                </c:pt>
              </c:numCache>
            </c:numRef>
          </c:val>
        </c:ser>
        <c:shape val="cylinder"/>
        <c:axId val="164897920"/>
        <c:axId val="164899456"/>
        <c:axId val="0"/>
      </c:bar3DChart>
      <c:catAx>
        <c:axId val="1648979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900" b="1">
                <a:solidFill>
                  <a:srgbClr val="16190D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4899456"/>
        <c:crosses val="autoZero"/>
        <c:auto val="1"/>
        <c:lblAlgn val="ctr"/>
        <c:lblOffset val="100"/>
      </c:catAx>
      <c:valAx>
        <c:axId val="164899456"/>
        <c:scaling>
          <c:orientation val="minMax"/>
          <c:max val="116500"/>
          <c:min val="0"/>
        </c:scaling>
        <c:delete val="1"/>
        <c:axPos val="l"/>
        <c:numFmt formatCode="#,##0.0" sourceLinked="1"/>
        <c:tickLblPos val="none"/>
        <c:crossAx val="164897920"/>
        <c:crosses val="autoZero"/>
        <c:crossBetween val="between"/>
        <c:majorUnit val="20000"/>
        <c:minorUnit val="4000"/>
      </c:valAx>
      <c:spPr>
        <a:noFill/>
        <a:ln w="25403">
          <a:noFill/>
        </a:ln>
      </c:spPr>
    </c:plotArea>
    <c:legend>
      <c:legendPos val="r"/>
      <c:layout>
        <c:manualLayout>
          <c:xMode val="edge"/>
          <c:yMode val="edge"/>
          <c:x val="0.28608356483829428"/>
          <c:y val="0.91431893308923806"/>
          <c:w val="0.42329505686789154"/>
          <c:h val="8.3372589021147719E-2"/>
        </c:manualLayout>
      </c:layout>
      <c:txPr>
        <a:bodyPr/>
        <a:lstStyle/>
        <a:p>
          <a:pPr>
            <a:defRPr sz="1800">
              <a:solidFill>
                <a:srgbClr val="16190D"/>
              </a:solidFill>
              <a:latin typeface="Palatino Linotype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684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3237792419199798"/>
          <c:y val="4.2091883970564117E-4"/>
          <c:w val="0.66208547963497377"/>
          <c:h val="0.78090000581945918"/>
        </c:manualLayout>
      </c:layout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дотация на выравнивание бюджетной обеспеченности</c:v>
                </c:pt>
              </c:strCache>
            </c:strRef>
          </c:tx>
          <c:spPr>
            <a:solidFill>
              <a:srgbClr val="FF7C80"/>
            </a:solidFill>
          </c:spPr>
          <c:dLbls>
            <c:txPr>
              <a:bodyPr/>
              <a:lstStyle/>
              <a:p>
                <a:pPr>
                  <a:defRPr sz="1200">
                    <a:solidFill>
                      <a:srgbClr val="16190D"/>
                    </a:solidFill>
                    <a:latin typeface="Palatino Linotype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eparator> </c:separator>
          </c:dLbls>
          <c:cat>
            <c:strRef>
              <c:f>Лист1!$A$2:$A$3</c:f>
              <c:strCache>
                <c:ptCount val="2"/>
                <c:pt idx="0">
                  <c:v>2017 год
272 336,2</c:v>
                </c:pt>
                <c:pt idx="1">
                  <c:v>2018 год
184 762,0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28778.5</c:v>
                </c:pt>
                <c:pt idx="1">
                  <c:v>29086.5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дотация на сбалансированность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c:spPr>
          <c:dLbls>
            <c:dLbl>
              <c:idx val="0"/>
              <c:layout>
                <c:manualLayout>
                  <c:x val="1.6435371915200813E-4"/>
                  <c:y val="0.12978117735345968"/>
                </c:manualLayout>
              </c:layout>
              <c:showVal val="1"/>
              <c:separator> </c:separator>
            </c:dLbl>
            <c:dLbl>
              <c:idx val="1"/>
              <c:layout>
                <c:manualLayout>
                  <c:x val="3.6423489177531002E-3"/>
                  <c:y val="-0.12414108076041964"/>
                </c:manualLayout>
              </c:layout>
              <c:showVal val="1"/>
              <c:separator> </c:separator>
            </c:dLbl>
            <c:txPr>
              <a:bodyPr/>
              <a:lstStyle/>
              <a:p>
                <a:pPr>
                  <a:defRPr sz="1200">
                    <a:solidFill>
                      <a:srgbClr val="16190D"/>
                    </a:solidFill>
                    <a:latin typeface="Palatino Linotype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eparator> </c:separator>
          </c:dLbls>
          <c:cat>
            <c:strRef>
              <c:f>Лист1!$A$2:$A$3</c:f>
              <c:strCache>
                <c:ptCount val="2"/>
                <c:pt idx="0">
                  <c:v>2017 год
272 336,2</c:v>
                </c:pt>
                <c:pt idx="1">
                  <c:v>2018 год
184 762,0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 formatCode="#,##0.0">
                  <c:v>13210.9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c:spPr>
          <c:dPt>
            <c:idx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c:spPr>
          </c:dPt>
          <c:dPt>
            <c:idx val="1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c:spPr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16190D"/>
                        </a:solidFill>
                        <a:latin typeface="Palatino Linotype" pitchFamily="18" charset="0"/>
                      </a:rPr>
                      <a:t>83 800,9</a:t>
                    </a:r>
                    <a:endParaRPr lang="en-US" dirty="0">
                      <a:solidFill>
                        <a:srgbClr val="16190D"/>
                      </a:solidFill>
                      <a:latin typeface="Palatino Linotype" pitchFamily="18" charset="0"/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>
                    <a:solidFill>
                      <a:srgbClr val="16190D"/>
                    </a:solidFill>
                    <a:latin typeface="Palatino Linotype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2017 год
272 336,2</c:v>
                </c:pt>
                <c:pt idx="1">
                  <c:v>2018 год
184 762,0</c:v>
                </c:pt>
              </c:strCache>
            </c:strRef>
          </c:cat>
          <c:val>
            <c:numRef>
              <c:f>Лист1!$D$2:$D$3</c:f>
              <c:numCache>
                <c:formatCode>#,##0.0</c:formatCode>
                <c:ptCount val="2"/>
                <c:pt idx="0">
                  <c:v>189009.8</c:v>
                </c:pt>
                <c:pt idx="1">
                  <c:v>83800.899999999994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bg1">
                  <a:lumMod val="95000"/>
                </a:schemeClr>
              </a:solidFill>
            </a:ln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latin typeface="Palatino Linotype" pitchFamily="18" charset="0"/>
                      </a:rPr>
                      <a:t>41 337,0</a:t>
                    </a:r>
                    <a:endParaRPr lang="en-US" dirty="0">
                      <a:latin typeface="Palatino Linotype" pitchFamily="18" charset="0"/>
                    </a:endParaRP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latin typeface="Palatino Linotype" pitchFamily="18" charset="0"/>
                      </a:rPr>
                      <a:t>71 874,6</a:t>
                    </a:r>
                    <a:endParaRPr lang="en-US" dirty="0">
                      <a:latin typeface="Palatino Linotype" pitchFamily="18" charset="0"/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>
                    <a:latin typeface="Palatino Linotype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2017 год
272 336,2</c:v>
                </c:pt>
                <c:pt idx="1">
                  <c:v>2018 год
184 762,0</c:v>
                </c:pt>
              </c:strCache>
            </c:strRef>
          </c:cat>
          <c:val>
            <c:numRef>
              <c:f>Лист1!$E$2:$E$3</c:f>
              <c:numCache>
                <c:formatCode>#,##0.0</c:formatCode>
                <c:ptCount val="2"/>
                <c:pt idx="0">
                  <c:v>41337</c:v>
                </c:pt>
                <c:pt idx="1">
                  <c:v>71874.600000000006</c:v>
                </c:pt>
              </c:numCache>
            </c:numRef>
          </c:val>
        </c:ser>
        <c:dLbls>
          <c:showVal val="1"/>
        </c:dLbls>
        <c:gapWidth val="95"/>
        <c:overlap val="100"/>
        <c:axId val="165204352"/>
        <c:axId val="165205888"/>
      </c:barChart>
      <c:catAx>
        <c:axId val="165204352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200" b="1">
                <a:latin typeface="Palatino Linotype" pitchFamily="18" charset="0"/>
                <a:cs typeface="Times New Roman" pitchFamily="18" charset="0"/>
              </a:defRPr>
            </a:pPr>
            <a:endParaRPr lang="ru-RU"/>
          </a:p>
        </c:txPr>
        <c:crossAx val="165205888"/>
        <c:crosses val="autoZero"/>
        <c:auto val="1"/>
        <c:lblAlgn val="ctr"/>
        <c:lblOffset val="100"/>
      </c:catAx>
      <c:valAx>
        <c:axId val="165205888"/>
        <c:scaling>
          <c:orientation val="minMax"/>
        </c:scaling>
        <c:delete val="1"/>
        <c:axPos val="b"/>
        <c:numFmt formatCode="#,##0.0" sourceLinked="1"/>
        <c:tickLblPos val="none"/>
        <c:crossAx val="1652043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5710836081504147"/>
          <c:y val="7.0291462324292009E-2"/>
          <c:w val="0.42891639184958791"/>
          <c:h val="0.32786634818353538"/>
        </c:manualLayout>
      </c:layout>
      <c:txPr>
        <a:bodyPr/>
        <a:lstStyle/>
        <a:p>
          <a:pPr>
            <a:defRPr sz="1100">
              <a:latin typeface="Palatino Linotype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539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60"/>
      <c:rotY val="270"/>
      <c:perspective val="30"/>
    </c:view3D>
    <c:plotArea>
      <c:layout>
        <c:manualLayout>
          <c:layoutTarget val="inner"/>
          <c:xMode val="edge"/>
          <c:yMode val="edge"/>
          <c:x val="0.15696277088315291"/>
          <c:y val="0.12968830182889729"/>
          <c:w val="0.84252842250891891"/>
          <c:h val="0.782616084985262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7"/>
          <c:dPt>
            <c:idx val="0"/>
            <c:spPr>
              <a:solidFill>
                <a:srgbClr val="FF7C80"/>
              </a:solidFill>
            </c:spPr>
          </c:dPt>
          <c:dPt>
            <c:idx val="1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-4.0457795781902568E-2"/>
                  <c:y val="0.11188240989096392"/>
                </c:manualLayout>
              </c:layout>
              <c:tx>
                <c:rich>
                  <a:bodyPr/>
                  <a:lstStyle/>
                  <a:p>
                    <a:pPr>
                      <a:defRPr sz="1100" b="1">
                        <a:latin typeface="Palatino Linotype" pitchFamily="18" charset="0"/>
                      </a:defRPr>
                    </a:pPr>
                    <a:r>
                      <a:rPr lang="ru-RU" b="1" dirty="0"/>
                      <a:t>дотация на выравнивание бюджетной </a:t>
                    </a:r>
                    <a:r>
                      <a:rPr lang="ru-RU" b="1" dirty="0" smtClean="0"/>
                      <a:t>обеспеченности</a:t>
                    </a:r>
                  </a:p>
                  <a:p>
                    <a:pPr>
                      <a:defRPr sz="1100" b="1">
                        <a:latin typeface="Palatino Linotype" pitchFamily="18" charset="0"/>
                      </a:defRPr>
                    </a:pPr>
                    <a:r>
                      <a:rPr lang="ru-RU" b="1" dirty="0" smtClean="0"/>
                      <a:t>15,7%</a:t>
                    </a:r>
                    <a:endParaRPr lang="ru-RU" b="1" dirty="0"/>
                  </a:p>
                </c:rich>
              </c:tx>
              <c:spPr/>
              <c:showVal val="1"/>
              <c:showCatName val="1"/>
            </c:dLbl>
            <c:dLbl>
              <c:idx val="1"/>
              <c:layout>
                <c:manualLayout>
                  <c:x val="-1.5434342795726117E-2"/>
                  <c:y val="-0.15658246967268191"/>
                </c:manualLayout>
              </c:layout>
              <c:tx>
                <c:rich>
                  <a:bodyPr/>
                  <a:lstStyle/>
                  <a:p>
                    <a:endParaRPr lang="ru-RU" dirty="0" smtClean="0"/>
                  </a:p>
                  <a:p>
                    <a:r>
                      <a:rPr lang="ru-RU" b="1" dirty="0" smtClean="0"/>
                      <a:t>субсидии</a:t>
                    </a:r>
                  </a:p>
                  <a:p>
                    <a:r>
                      <a:rPr lang="ru-RU" b="1" dirty="0" smtClean="0"/>
                      <a:t>45,4%</a:t>
                    </a:r>
                    <a:endParaRPr lang="ru-RU" b="1" dirty="0"/>
                  </a:p>
                </c:rich>
              </c:tx>
              <c:showVal val="1"/>
              <c:showCatName val="1"/>
            </c:dLbl>
            <c:dLbl>
              <c:idx val="2"/>
              <c:layout>
                <c:manualLayout>
                  <c:x val="-7.2370824950072618E-2"/>
                  <c:y val="-4.0383079128774063E-2"/>
                </c:manualLayout>
              </c:layout>
              <c:tx>
                <c:rich>
                  <a:bodyPr/>
                  <a:lstStyle/>
                  <a:p>
                    <a:pPr>
                      <a:defRPr sz="1100" b="1">
                        <a:latin typeface="Palatino Linotype" pitchFamily="18" charset="0"/>
                      </a:defRPr>
                    </a:pPr>
                    <a:r>
                      <a:rPr lang="ru-RU" b="1" dirty="0" smtClean="0"/>
                      <a:t>иные </a:t>
                    </a:r>
                    <a:r>
                      <a:rPr lang="ru-RU" b="1" dirty="0"/>
                      <a:t>межбюджетные </a:t>
                    </a:r>
                    <a:r>
                      <a:rPr lang="ru-RU" b="1" dirty="0" smtClean="0"/>
                      <a:t>трансферты</a:t>
                    </a:r>
                  </a:p>
                  <a:p>
                    <a:pPr>
                      <a:defRPr sz="1100" b="1">
                        <a:latin typeface="Palatino Linotype" pitchFamily="18" charset="0"/>
                      </a:defRPr>
                    </a:pPr>
                    <a:r>
                      <a:rPr lang="ru-RU" b="1" dirty="0" smtClean="0"/>
                      <a:t>38,9%</a:t>
                    </a:r>
                    <a:endParaRPr lang="ru-RU" b="1" dirty="0"/>
                  </a:p>
                </c:rich>
              </c:tx>
              <c:spPr/>
              <c:showVal val="1"/>
              <c:showCatName val="1"/>
            </c:dLbl>
            <c:txPr>
              <a:bodyPr/>
              <a:lstStyle/>
              <a:p>
                <a:pPr>
                  <a:defRPr sz="1100">
                    <a:latin typeface="Palatino Linotype" pitchFamily="18" charset="0"/>
                  </a:defRPr>
                </a:pPr>
                <a:endParaRPr lang="ru-RU"/>
              </a:p>
            </c:txPr>
            <c:showVal val="1"/>
            <c:showCatName val="1"/>
            <c:showLeaderLines val="1"/>
          </c:dLbls>
          <c:cat>
            <c:strRef>
              <c:f>Лист1!$A$2:$A$4</c:f>
              <c:strCache>
                <c:ptCount val="3"/>
                <c:pt idx="0">
                  <c:v>дотация на выравнивание бюджетной обеспеченности</c:v>
                </c:pt>
                <c:pt idx="1">
                  <c:v>субсидии</c:v>
                </c:pt>
                <c:pt idx="2">
                  <c:v>иные межбюджетные трансферты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15.7</c:v>
                </c:pt>
                <c:pt idx="1">
                  <c:v>45.4</c:v>
                </c:pt>
                <c:pt idx="2">
                  <c:v>38.9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40"/>
      <c:perspective val="30"/>
    </c:view3D>
    <c:plotArea>
      <c:layout>
        <c:manualLayout>
          <c:layoutTarget val="inner"/>
          <c:xMode val="edge"/>
          <c:yMode val="edge"/>
          <c:x val="0.10130019685039367"/>
          <c:y val="0.18037697733852875"/>
          <c:w val="0.81275590551181121"/>
          <c:h val="0.7923821359528290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7"/>
          <c:dPt>
            <c:idx val="2"/>
            <c:explosion val="12"/>
            <c:spPr>
              <a:solidFill>
                <a:schemeClr val="bg2">
                  <a:lumMod val="75000"/>
                </a:schemeClr>
              </a:solidFill>
            </c:spPr>
          </c:dPt>
          <c:dPt>
            <c:idx val="3"/>
            <c:spPr>
              <a:solidFill>
                <a:srgbClr val="A0D565"/>
              </a:solidFill>
            </c:spPr>
          </c:dPt>
          <c:dPt>
            <c:idx val="4"/>
            <c:explosion val="9"/>
            <c:spPr>
              <a:solidFill>
                <a:srgbClr val="FF7C80"/>
              </a:solidFill>
            </c:spPr>
          </c:dPt>
          <c:dPt>
            <c:idx val="5"/>
            <c:explosion val="14"/>
            <c:spPr>
              <a:solidFill>
                <a:srgbClr val="D6BBEB"/>
              </a:solidFill>
            </c:spPr>
          </c:dPt>
          <c:dPt>
            <c:idx val="6"/>
            <c:spPr>
              <a:solidFill>
                <a:srgbClr val="B3CDED"/>
              </a:solidFill>
            </c:spPr>
          </c:dPt>
          <c:dLbls>
            <c:dLbl>
              <c:idx val="0"/>
              <c:layout>
                <c:manualLayout>
                  <c:x val="0.18908344269466323"/>
                  <c:y val="-4.5807244239008039E-2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dirty="0"/>
                      <a:t>Общегосударственные </a:t>
                    </a:r>
                    <a:r>
                      <a:rPr lang="ru-RU" sz="1100" b="1" dirty="0" smtClean="0"/>
                      <a:t>вопросы</a:t>
                    </a:r>
                  </a:p>
                  <a:p>
                    <a:r>
                      <a:rPr lang="ru-RU" sz="1100" b="1" dirty="0" smtClean="0"/>
                      <a:t>5 448,6 т.р. (1,36%)</a:t>
                    </a:r>
                    <a:endParaRPr lang="ru-RU" sz="1100" b="1" dirty="0"/>
                  </a:p>
                </c:rich>
              </c:tx>
              <c:showVal val="1"/>
              <c:showCatName val="1"/>
            </c:dLbl>
            <c:dLbl>
              <c:idx val="1"/>
              <c:layout>
                <c:manualLayout>
                  <c:x val="0.32083092738407709"/>
                  <c:y val="7.4866626114266893E-2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dirty="0"/>
                      <a:t>Национальная безопасность и правоохранительная </a:t>
                    </a:r>
                    <a:r>
                      <a:rPr lang="ru-RU" sz="1100" b="1" dirty="0" smtClean="0"/>
                      <a:t>деятельность</a:t>
                    </a:r>
                  </a:p>
                  <a:p>
                    <a:r>
                      <a:rPr lang="ru-RU" sz="1100" b="1" dirty="0" smtClean="0"/>
                      <a:t> </a:t>
                    </a:r>
                    <a:r>
                      <a:rPr lang="ru-RU" sz="1100" b="1" dirty="0"/>
                      <a:t>2 </a:t>
                    </a:r>
                    <a:r>
                      <a:rPr lang="ru-RU" sz="1100" b="1" dirty="0" smtClean="0"/>
                      <a:t>923,0 т.р. (0,73%)</a:t>
                    </a:r>
                    <a:endParaRPr lang="ru-RU" sz="1100" b="1" dirty="0"/>
                  </a:p>
                </c:rich>
              </c:tx>
              <c:showVal val="1"/>
              <c:showCatName val="1"/>
            </c:dLbl>
            <c:dLbl>
              <c:idx val="2"/>
              <c:layout>
                <c:manualLayout>
                  <c:x val="0.1182988845144357"/>
                  <c:y val="0.28319603570598806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dirty="0" smtClean="0"/>
                      <a:t>Национальная экономика</a:t>
                    </a:r>
                  </a:p>
                  <a:p>
                    <a:r>
                      <a:rPr lang="ru-RU" sz="1100" b="1" dirty="0" smtClean="0"/>
                      <a:t> </a:t>
                    </a:r>
                    <a:r>
                      <a:rPr lang="ru-RU" sz="1100" b="1" dirty="0"/>
                      <a:t>73 </a:t>
                    </a:r>
                    <a:r>
                      <a:rPr lang="ru-RU" sz="1100" b="1" dirty="0" smtClean="0"/>
                      <a:t>982,2</a:t>
                    </a:r>
                    <a:r>
                      <a:rPr lang="ru-RU" sz="1100" b="1" baseline="0" dirty="0" smtClean="0"/>
                      <a:t> т.р. (18,54%),</a:t>
                    </a:r>
                  </a:p>
                  <a:p>
                    <a:r>
                      <a:rPr lang="ru-RU" sz="1100" b="1" baseline="0" dirty="0" smtClean="0"/>
                      <a:t> в т.ч.:</a:t>
                    </a:r>
                  </a:p>
                  <a:p>
                    <a:r>
                      <a:rPr lang="ru-RU" sz="1100" dirty="0" smtClean="0"/>
                      <a:t>-</a:t>
                    </a:r>
                    <a:r>
                      <a:rPr lang="ru-RU" sz="1100" baseline="0" dirty="0" smtClean="0"/>
                      <a:t> средства местного бюджета 54 920,4 т.р.</a:t>
                    </a:r>
                  </a:p>
                  <a:p>
                    <a:r>
                      <a:rPr lang="ru-RU" sz="1100" baseline="0" dirty="0" smtClean="0"/>
                      <a:t>- межбюджетные трансферты 19 061,8 т.р.</a:t>
                    </a:r>
                    <a:endParaRPr lang="ru-RU" sz="1100" dirty="0"/>
                  </a:p>
                </c:rich>
              </c:tx>
              <c:showVal val="1"/>
              <c:showCatName val="1"/>
            </c:dLbl>
            <c:dLbl>
              <c:idx val="3"/>
              <c:layout>
                <c:manualLayout>
                  <c:x val="0.18223917322834646"/>
                  <c:y val="-5.9258436468654363E-2"/>
                </c:manualLayout>
              </c:layout>
              <c:tx>
                <c:rich>
                  <a:bodyPr/>
                  <a:lstStyle/>
                  <a:p>
                    <a:pPr>
                      <a:buFontTx/>
                      <a:buNone/>
                      <a:defRPr sz="1100">
                        <a:latin typeface="Palatino Linotype" pitchFamily="18" charset="0"/>
                      </a:defRPr>
                    </a:pPr>
                    <a:r>
                      <a:rPr lang="ru-RU" sz="1100" b="1" dirty="0"/>
                      <a:t>Жилищно-коммунальное </a:t>
                    </a:r>
                    <a:r>
                      <a:rPr lang="ru-RU" sz="1100" b="1" dirty="0" smtClean="0"/>
                      <a:t>хозяйство</a:t>
                    </a:r>
                  </a:p>
                  <a:p>
                    <a:pPr>
                      <a:buFontTx/>
                      <a:buNone/>
                      <a:defRPr sz="1100">
                        <a:latin typeface="Palatino Linotype" pitchFamily="18" charset="0"/>
                      </a:defRPr>
                    </a:pPr>
                    <a:r>
                      <a:rPr lang="ru-RU" sz="1100" b="1" dirty="0" smtClean="0"/>
                      <a:t>190 265,8 т.р. (47,68%), </a:t>
                    </a:r>
                  </a:p>
                  <a:p>
                    <a:pPr>
                      <a:buFontTx/>
                      <a:buNone/>
                      <a:defRPr sz="1100">
                        <a:latin typeface="Palatino Linotype" pitchFamily="18" charset="0"/>
                      </a:defRPr>
                    </a:pPr>
                    <a:r>
                      <a:rPr lang="ru-RU" sz="1100" b="1" dirty="0" smtClean="0"/>
                      <a:t>в т.ч.:</a:t>
                    </a:r>
                  </a:p>
                  <a:p>
                    <a:pPr>
                      <a:buFontTx/>
                      <a:buNone/>
                      <a:defRPr sz="1100">
                        <a:latin typeface="Palatino Linotype" pitchFamily="18" charset="0"/>
                      </a:defRPr>
                    </a:pPr>
                    <a:r>
                      <a:rPr lang="ru-RU" sz="1100" baseline="0" dirty="0" smtClean="0"/>
                      <a:t> - средства местного бюджета 97 170,2 т.р.</a:t>
                    </a:r>
                  </a:p>
                  <a:p>
                    <a:pPr>
                      <a:buFontTx/>
                      <a:buNone/>
                      <a:defRPr sz="1100">
                        <a:latin typeface="Palatino Linotype" pitchFamily="18" charset="0"/>
                      </a:defRPr>
                    </a:pPr>
                    <a:r>
                      <a:rPr lang="ru-RU" sz="1100" baseline="0" dirty="0" smtClean="0"/>
                      <a:t> - межбюджетные трансферты  93 095,6 т.р.</a:t>
                    </a:r>
                    <a:endParaRPr lang="ru-RU" sz="1100" dirty="0" smtClean="0"/>
                  </a:p>
                </c:rich>
              </c:tx>
              <c:numFmt formatCode="#,##0.0" sourceLinked="0"/>
              <c:spPr/>
              <c:showVal val="1"/>
              <c:showCatName val="1"/>
            </c:dLbl>
            <c:dLbl>
              <c:idx val="4"/>
              <c:layout>
                <c:manualLayout>
                  <c:x val="1.7057333837129804E-2"/>
                  <c:y val="0.17535433214889773"/>
                </c:manualLayout>
              </c:layout>
              <c:tx>
                <c:rich>
                  <a:bodyPr/>
                  <a:lstStyle/>
                  <a:p>
                    <a:pPr>
                      <a:defRPr sz="1100" b="1">
                        <a:latin typeface="Palatino Linotype" pitchFamily="18" charset="0"/>
                      </a:defRPr>
                    </a:pPr>
                    <a:r>
                      <a:rPr lang="ru-RU" sz="1100" b="1" dirty="0" smtClean="0"/>
                      <a:t>Образование</a:t>
                    </a:r>
                  </a:p>
                  <a:p>
                    <a:pPr>
                      <a:defRPr sz="1100" b="1">
                        <a:latin typeface="Palatino Linotype" pitchFamily="18" charset="0"/>
                      </a:defRPr>
                    </a:pPr>
                    <a:r>
                      <a:rPr lang="ru-RU" sz="1100" b="1" dirty="0" smtClean="0"/>
                      <a:t>11 972,0 т.р. (3,00%)</a:t>
                    </a:r>
                    <a:endParaRPr lang="ru-RU" sz="1100" b="1" dirty="0"/>
                  </a:p>
                </c:rich>
              </c:tx>
              <c:numFmt formatCode="#,##0.0" sourceLinked="0"/>
              <c:spPr/>
              <c:showVal val="1"/>
              <c:showCatName val="1"/>
            </c:dLbl>
            <c:dLbl>
              <c:idx val="5"/>
              <c:layout>
                <c:manualLayout>
                  <c:x val="-3.9215769903762035E-2"/>
                  <c:y val="0.30404272180544883"/>
                </c:manualLayout>
              </c:layout>
              <c:tx>
                <c:rich>
                  <a:bodyPr/>
                  <a:lstStyle/>
                  <a:p>
                    <a:pPr>
                      <a:buFontTx/>
                      <a:buNone/>
                      <a:defRPr sz="1100" b="1">
                        <a:latin typeface="Palatino Linotype" pitchFamily="18" charset="0"/>
                      </a:defRPr>
                    </a:pPr>
                    <a:r>
                      <a:rPr lang="ru-RU" sz="1100" b="1" dirty="0"/>
                      <a:t>Культура, </a:t>
                    </a:r>
                    <a:endParaRPr lang="ru-RU" sz="1100" b="1" dirty="0" smtClean="0"/>
                  </a:p>
                  <a:p>
                    <a:pPr>
                      <a:buFontTx/>
                      <a:buNone/>
                      <a:defRPr sz="1100" b="1">
                        <a:latin typeface="Palatino Linotype" pitchFamily="18" charset="0"/>
                      </a:defRPr>
                    </a:pPr>
                    <a:r>
                      <a:rPr lang="ru-RU" sz="1100" b="1" dirty="0" smtClean="0"/>
                      <a:t>кинематография</a:t>
                    </a:r>
                  </a:p>
                  <a:p>
                    <a:pPr>
                      <a:buFontTx/>
                      <a:buNone/>
                      <a:defRPr sz="1100" b="1">
                        <a:latin typeface="Palatino Linotype" pitchFamily="18" charset="0"/>
                      </a:defRPr>
                    </a:pPr>
                    <a:r>
                      <a:rPr lang="ru-RU" sz="1100" b="1" dirty="0" smtClean="0"/>
                      <a:t> </a:t>
                    </a:r>
                    <a:r>
                      <a:rPr lang="ru-RU" sz="1100" b="1" dirty="0"/>
                      <a:t>95 </a:t>
                    </a:r>
                    <a:r>
                      <a:rPr lang="ru-RU" sz="1100" b="1" dirty="0" smtClean="0"/>
                      <a:t>856,9 т.р. (24,02%),</a:t>
                    </a:r>
                  </a:p>
                  <a:p>
                    <a:pPr>
                      <a:buFontTx/>
                      <a:buNone/>
                      <a:defRPr sz="1100" b="1">
                        <a:latin typeface="Palatino Linotype" pitchFamily="18" charset="0"/>
                      </a:defRPr>
                    </a:pPr>
                    <a:r>
                      <a:rPr lang="ru-RU" sz="1100" b="1" dirty="0" smtClean="0"/>
                      <a:t> в т.ч.:</a:t>
                    </a:r>
                  </a:p>
                  <a:p>
                    <a:pPr>
                      <a:buFontTx/>
                      <a:buNone/>
                      <a:defRPr sz="1100" b="1">
                        <a:latin typeface="Palatino Linotype" pitchFamily="18" charset="0"/>
                      </a:defRPr>
                    </a:pPr>
                    <a:r>
                      <a:rPr lang="ru-RU" sz="1100" b="0" dirty="0" smtClean="0"/>
                      <a:t>- средства местного бюджета</a:t>
                    </a:r>
                    <a:r>
                      <a:rPr lang="ru-RU" sz="1100" b="0" baseline="0" dirty="0" smtClean="0"/>
                      <a:t> 76 080,7 т.р.</a:t>
                    </a:r>
                  </a:p>
                  <a:p>
                    <a:pPr>
                      <a:buFontTx/>
                      <a:buNone/>
                      <a:defRPr sz="1100" b="1">
                        <a:latin typeface="Palatino Linotype" pitchFamily="18" charset="0"/>
                      </a:defRPr>
                    </a:pPr>
                    <a:r>
                      <a:rPr lang="ru-RU" sz="1100" b="0" baseline="0" dirty="0" smtClean="0"/>
                      <a:t>- межбюджетные трансферты 19 776,2 т.р</a:t>
                    </a:r>
                    <a:r>
                      <a:rPr lang="ru-RU" sz="1100" b="1" baseline="0" dirty="0" smtClean="0"/>
                      <a:t>.</a:t>
                    </a:r>
                    <a:endParaRPr lang="ru-RU" sz="1100" b="1" dirty="0"/>
                  </a:p>
                </c:rich>
              </c:tx>
              <c:numFmt formatCode="#,##0.0" sourceLinked="0"/>
              <c:spPr/>
              <c:showVal val="1"/>
              <c:showCatName val="1"/>
            </c:dLbl>
            <c:dLbl>
              <c:idx val="6"/>
              <c:layout>
                <c:manualLayout>
                  <c:x val="-0.26023534558180222"/>
                  <c:y val="0.12007482139210943"/>
                </c:manualLayout>
              </c:layout>
              <c:tx>
                <c:rich>
                  <a:bodyPr/>
                  <a:lstStyle/>
                  <a:p>
                    <a:pPr>
                      <a:buFontTx/>
                      <a:buNone/>
                      <a:defRPr sz="1100" b="1">
                        <a:latin typeface="Palatino Linotype" pitchFamily="18" charset="0"/>
                      </a:defRPr>
                    </a:pPr>
                    <a:r>
                      <a:rPr lang="ru-RU" sz="1100" b="1" dirty="0" smtClean="0"/>
                      <a:t>Социальная политика</a:t>
                    </a:r>
                  </a:p>
                  <a:p>
                    <a:pPr>
                      <a:buFontTx/>
                      <a:buNone/>
                      <a:defRPr sz="1100" b="1">
                        <a:latin typeface="Palatino Linotype" pitchFamily="18" charset="0"/>
                      </a:defRPr>
                    </a:pPr>
                    <a:r>
                      <a:rPr lang="ru-RU" sz="1100" b="1" dirty="0" smtClean="0"/>
                      <a:t>12 994,7 т.р. (3,26%), </a:t>
                    </a:r>
                  </a:p>
                  <a:p>
                    <a:pPr>
                      <a:buFontTx/>
                      <a:buNone/>
                      <a:defRPr sz="1100" b="1">
                        <a:latin typeface="Palatino Linotype" pitchFamily="18" charset="0"/>
                      </a:defRPr>
                    </a:pPr>
                    <a:r>
                      <a:rPr lang="ru-RU" sz="1100" b="1" dirty="0" smtClean="0"/>
                      <a:t>в т.ч.:</a:t>
                    </a:r>
                  </a:p>
                  <a:p>
                    <a:pPr>
                      <a:buFontTx/>
                      <a:buNone/>
                      <a:defRPr sz="1100" b="1">
                        <a:latin typeface="Palatino Linotype" pitchFamily="18" charset="0"/>
                      </a:defRPr>
                    </a:pPr>
                    <a:r>
                      <a:rPr lang="ru-RU" sz="1100" b="0" dirty="0" smtClean="0"/>
                      <a:t>-</a:t>
                    </a:r>
                    <a:r>
                      <a:rPr lang="ru-RU" sz="1100" b="0" baseline="0" dirty="0" smtClean="0"/>
                      <a:t> с</a:t>
                    </a:r>
                    <a:r>
                      <a:rPr lang="ru-RU" sz="1100" b="0" dirty="0" smtClean="0"/>
                      <a:t>редства местного бюджета 2 628,0 т.р.</a:t>
                    </a:r>
                  </a:p>
                  <a:p>
                    <a:pPr>
                      <a:buFontTx/>
                      <a:buNone/>
                      <a:defRPr sz="1100" b="1">
                        <a:latin typeface="Palatino Linotype" pitchFamily="18" charset="0"/>
                      </a:defRPr>
                    </a:pPr>
                    <a:r>
                      <a:rPr lang="ru-RU" sz="1100" b="0" baseline="0" dirty="0" smtClean="0"/>
                      <a:t> - межбюджетные трансферты 10 366,7 т.р.</a:t>
                    </a:r>
                    <a:endParaRPr lang="ru-RU" sz="1100" b="0" dirty="0"/>
                  </a:p>
                </c:rich>
              </c:tx>
              <c:numFmt formatCode="#,##0.0" sourceLinked="0"/>
              <c:spPr/>
              <c:showVal val="1"/>
              <c:showCatName val="1"/>
            </c:dLbl>
            <c:dLbl>
              <c:idx val="7"/>
              <c:layout>
                <c:manualLayout>
                  <c:x val="-0.22027230971128609"/>
                  <c:y val="-5.7038059839942555E-2"/>
                </c:manualLayout>
              </c:layout>
              <c:tx>
                <c:rich>
                  <a:bodyPr/>
                  <a:lstStyle/>
                  <a:p>
                    <a:pPr>
                      <a:defRPr sz="1100" b="1">
                        <a:latin typeface="Palatino Linotype" pitchFamily="18" charset="0"/>
                      </a:defRPr>
                    </a:pPr>
                    <a:r>
                      <a:rPr lang="ru-RU" sz="1100" b="1" dirty="0"/>
                      <a:t>Физическая культура и </a:t>
                    </a:r>
                    <a:r>
                      <a:rPr lang="ru-RU" sz="1100" b="1" dirty="0" smtClean="0"/>
                      <a:t>спорт</a:t>
                    </a:r>
                  </a:p>
                  <a:p>
                    <a:pPr>
                      <a:defRPr sz="1100" b="1">
                        <a:latin typeface="Palatino Linotype" pitchFamily="18" charset="0"/>
                      </a:defRPr>
                    </a:pPr>
                    <a:r>
                      <a:rPr lang="ru-RU" sz="1100" b="1" dirty="0" smtClean="0"/>
                      <a:t> </a:t>
                    </a:r>
                    <a:r>
                      <a:rPr lang="ru-RU" sz="1100" b="1" dirty="0"/>
                      <a:t>5 </a:t>
                    </a:r>
                    <a:r>
                      <a:rPr lang="ru-RU" sz="1100" b="1" dirty="0" smtClean="0"/>
                      <a:t>570,4 т.р. (1,40%)</a:t>
                    </a:r>
                    <a:endParaRPr lang="ru-RU" sz="1100" b="1" dirty="0"/>
                  </a:p>
                </c:rich>
              </c:tx>
              <c:numFmt formatCode="#,##0.0" sourceLinked="0"/>
              <c:spPr/>
              <c:showVal val="1"/>
              <c:showCatName val="1"/>
            </c:dLbl>
            <c:dLbl>
              <c:idx val="8"/>
              <c:layout>
                <c:manualLayout>
                  <c:x val="-8.5958005249292977E-5"/>
                  <c:y val="-3.6831298986929314E-2"/>
                </c:manualLayout>
              </c:layout>
              <c:tx>
                <c:rich>
                  <a:bodyPr/>
                  <a:lstStyle/>
                  <a:p>
                    <a:pPr>
                      <a:defRPr sz="1100" b="1">
                        <a:latin typeface="Palatino Linotype" pitchFamily="18" charset="0"/>
                      </a:defRPr>
                    </a:pPr>
                    <a:r>
                      <a:rPr lang="ru-RU" sz="1100" b="1" dirty="0"/>
                      <a:t>Обслуживание государственного и </a:t>
                    </a:r>
                    <a:r>
                      <a:rPr lang="ru-RU" sz="1100" b="1" dirty="0" smtClean="0"/>
                      <a:t>муниципального долга 16,3 т.р. (0,01%)</a:t>
                    </a:r>
                    <a:endParaRPr lang="ru-RU" sz="1100" b="1" dirty="0"/>
                  </a:p>
                </c:rich>
              </c:tx>
              <c:numFmt formatCode="#,##0.0" sourceLinked="0"/>
              <c:spPr/>
              <c:showVal val="1"/>
              <c:showCatName val="1"/>
            </c:dLbl>
            <c:numFmt formatCode="#,##0.0" sourceLinked="0"/>
            <c:txPr>
              <a:bodyPr/>
              <a:lstStyle/>
              <a:p>
                <a:pPr>
                  <a:defRPr sz="1100">
                    <a:latin typeface="Palatino Linotype" pitchFamily="18" charset="0"/>
                  </a:defRPr>
                </a:pPr>
                <a:endParaRPr lang="ru-RU"/>
              </a:p>
            </c:txPr>
            <c:showVal val="1"/>
            <c:showCatName val="1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5448.6</c:v>
                </c:pt>
                <c:pt idx="1">
                  <c:v>2923</c:v>
                </c:pt>
                <c:pt idx="2">
                  <c:v>73982.2</c:v>
                </c:pt>
                <c:pt idx="3">
                  <c:v>190265.8</c:v>
                </c:pt>
                <c:pt idx="4">
                  <c:v>11972</c:v>
                </c:pt>
                <c:pt idx="5">
                  <c:v>95856.9</c:v>
                </c:pt>
                <c:pt idx="6">
                  <c:v>12994.7</c:v>
                </c:pt>
                <c:pt idx="7">
                  <c:v>5570.4</c:v>
                </c:pt>
                <c:pt idx="8">
                  <c:v>16.3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098">
                <a:latin typeface="Times New Roman" pitchFamily="18" charset="0"/>
                <a:cs typeface="Times New Roman" pitchFamily="18" charset="0"/>
              </a:defRPr>
            </a:pPr>
            <a:r>
              <a:rPr lang="ru-RU" dirty="0"/>
              <a:t>Общегосударственные </a:t>
            </a:r>
            <a:r>
              <a:rPr lang="ru-RU" dirty="0" smtClean="0"/>
              <a:t>вопросы (64,0%)</a:t>
            </a:r>
            <a:endParaRPr lang="ru-RU" dirty="0"/>
          </a:p>
        </c:rich>
      </c:tx>
      <c:layout>
        <c:manualLayout>
          <c:xMode val="edge"/>
          <c:yMode val="edge"/>
          <c:x val="0.20302534709180237"/>
          <c:y val="5.1227155212261656E-2"/>
        </c:manualLayout>
      </c:layout>
    </c:title>
    <c:view3D>
      <c:depthPercent val="100"/>
      <c:rAngAx val="1"/>
    </c:view3D>
    <c:floor>
      <c:spPr>
        <a:solidFill>
          <a:srgbClr val="676A55">
            <a:lumMod val="40000"/>
            <a:lumOff val="60000"/>
          </a:srgbClr>
        </a:solidFill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0896223170970524E-2"/>
          <c:y val="0.29534245021959132"/>
          <c:w val="0.80716644491337497"/>
          <c:h val="0.4584737268053233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dPt>
            <c:idx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3.9435354686365033E-2"/>
                  <c:y val="-3.9529093731769598E-2"/>
                </c:manualLayout>
              </c:layout>
              <c:showVal val="1"/>
            </c:dLbl>
            <c:dLbl>
              <c:idx val="1"/>
              <c:layout>
                <c:manualLayout>
                  <c:x val="4.9328766639596122E-2"/>
                  <c:y val="-3.9692538432695913E-2"/>
                </c:manualLayout>
              </c:layout>
              <c:showVal val="1"/>
            </c:dLbl>
            <c:txPr>
              <a:bodyPr/>
              <a:lstStyle/>
              <a:p>
                <a:pPr>
                  <a:defRPr sz="998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Исполнение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8507</c:v>
                </c:pt>
                <c:pt idx="1">
                  <c:v>5448.6</c:v>
                </c:pt>
              </c:numCache>
            </c:numRef>
          </c:val>
        </c:ser>
        <c:shape val="cylinder"/>
        <c:axId val="3719168"/>
        <c:axId val="3720704"/>
        <c:axId val="0"/>
      </c:bar3DChart>
      <c:catAx>
        <c:axId val="37191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720704"/>
        <c:crosses val="autoZero"/>
        <c:auto val="1"/>
        <c:lblAlgn val="ctr"/>
        <c:lblOffset val="100"/>
      </c:catAx>
      <c:valAx>
        <c:axId val="3720704"/>
        <c:scaling>
          <c:orientation val="minMax"/>
        </c:scaling>
        <c:delete val="1"/>
        <c:axPos val="l"/>
        <c:numFmt formatCode="#,##0.0" sourceLinked="1"/>
        <c:tickLblPos val="none"/>
        <c:crossAx val="3719168"/>
        <c:crosses val="autoZero"/>
        <c:crossBetween val="between"/>
      </c:valAx>
      <c:spPr>
        <a:noFill/>
        <a:ln w="25375">
          <a:noFill/>
        </a:ln>
      </c:spPr>
    </c:plotArea>
    <c:plotVisOnly val="1"/>
    <c:dispBlanksAs val="gap"/>
  </c:chart>
  <c:txPr>
    <a:bodyPr/>
    <a:lstStyle/>
    <a:p>
      <a:pPr>
        <a:defRPr sz="1798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094">
                <a:latin typeface="Times New Roman" pitchFamily="18" charset="0"/>
                <a:cs typeface="Times New Roman" pitchFamily="18" charset="0"/>
              </a:defRPr>
            </a:pPr>
            <a:r>
              <a:rPr lang="ru-RU" dirty="0"/>
              <a:t>Национальная безопасность и правоохранительная </a:t>
            </a:r>
            <a:r>
              <a:rPr lang="ru-RU" dirty="0" smtClean="0"/>
              <a:t>деятельность</a:t>
            </a:r>
          </a:p>
          <a:p>
            <a:pPr>
              <a:defRPr sz="1094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(96,9%)</a:t>
            </a:r>
            <a:endParaRPr lang="ru-RU" dirty="0"/>
          </a:p>
        </c:rich>
      </c:tx>
      <c:layout>
        <c:manualLayout>
          <c:xMode val="edge"/>
          <c:yMode val="edge"/>
          <c:x val="0.12853700016237593"/>
          <c:y val="4.7622977975103738E-2"/>
        </c:manualLayout>
      </c:layout>
    </c:title>
    <c:view3D>
      <c:depthPercent val="100"/>
      <c:rAngAx val="1"/>
    </c:view3D>
    <c:floor>
      <c:spPr>
        <a:solidFill>
          <a:srgbClr val="676A55">
            <a:lumMod val="40000"/>
            <a:lumOff val="60000"/>
          </a:srgbClr>
        </a:solidFill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054565874447"/>
          <c:y val="0.40748121985805991"/>
          <c:w val="0.77931874528561151"/>
          <c:h val="0.3884976001082158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dPt>
            <c:idx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-1.6213054476471783E-2"/>
                  <c:y val="-3.9604232796954492E-2"/>
                </c:manualLayout>
              </c:layout>
              <c:showVal val="1"/>
            </c:dLbl>
            <c:dLbl>
              <c:idx val="1"/>
              <c:layout>
                <c:manualLayout>
                  <c:x val="4.0360281606138228E-2"/>
                  <c:y val="-2.6433352602217453E-2"/>
                </c:manualLayout>
              </c:layout>
              <c:showVal val="1"/>
            </c:dLbl>
            <c:txPr>
              <a:bodyPr/>
              <a:lstStyle/>
              <a:p>
                <a:pPr>
                  <a:defRPr sz="994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Исполнение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3015</c:v>
                </c:pt>
                <c:pt idx="1">
                  <c:v>2923</c:v>
                </c:pt>
              </c:numCache>
            </c:numRef>
          </c:val>
        </c:ser>
        <c:shape val="cylinder"/>
        <c:axId val="169892096"/>
        <c:axId val="169897984"/>
        <c:axId val="0"/>
      </c:bar3DChart>
      <c:catAx>
        <c:axId val="1698920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9897984"/>
        <c:crosses val="autoZero"/>
        <c:auto val="1"/>
        <c:lblAlgn val="ctr"/>
        <c:lblOffset val="100"/>
      </c:catAx>
      <c:valAx>
        <c:axId val="169897984"/>
        <c:scaling>
          <c:orientation val="minMax"/>
        </c:scaling>
        <c:delete val="1"/>
        <c:axPos val="l"/>
        <c:numFmt formatCode="#,##0.0" sourceLinked="1"/>
        <c:tickLblPos val="none"/>
        <c:crossAx val="169892096"/>
        <c:crosses val="autoZero"/>
        <c:crossBetween val="between"/>
      </c:valAx>
      <c:spPr>
        <a:noFill/>
        <a:ln w="25330">
          <a:noFill/>
        </a:ln>
      </c:spPr>
    </c:plotArea>
    <c:plotVisOnly val="1"/>
    <c:dispBlanksAs val="gap"/>
  </c:chart>
  <c:txPr>
    <a:bodyPr/>
    <a:lstStyle/>
    <a:p>
      <a:pPr>
        <a:defRPr sz="1795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      Жилищно-коммунальное</a:t>
            </a:r>
          </a:p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     хозяйство</a:t>
            </a:r>
          </a:p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 (84,6%)</a:t>
            </a:r>
            <a:endParaRPr lang="ru-RU" dirty="0"/>
          </a:p>
        </c:rich>
      </c:tx>
      <c:layout>
        <c:manualLayout>
          <c:xMode val="edge"/>
          <c:yMode val="edge"/>
          <c:x val="0.32549870858907243"/>
          <c:y val="0.11762607335831714"/>
        </c:manualLayout>
      </c:layout>
    </c:title>
    <c:view3D>
      <c:depthPercent val="100"/>
      <c:rAngAx val="1"/>
    </c:view3D>
    <c:floor>
      <c:spPr>
        <a:solidFill>
          <a:srgbClr val="676A55">
            <a:lumMod val="40000"/>
            <a:lumOff val="60000"/>
          </a:srgbClr>
        </a:solidFill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0578877206360555E-2"/>
          <c:y val="0.18284664173866441"/>
          <c:w val="0.94942112279363944"/>
          <c:h val="0.6666864048801071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dPt>
            <c:idx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3.8523817378395601E-2"/>
                  <c:y val="-4.4964702467643732E-2"/>
                </c:manualLayout>
              </c:layout>
              <c:showVal val="1"/>
            </c:dLbl>
            <c:dLbl>
              <c:idx val="1"/>
              <c:layout>
                <c:manualLayout>
                  <c:x val="3.8316505916363541E-2"/>
                  <c:y val="-5.8203786676364465E-2"/>
                </c:manualLayout>
              </c:layout>
              <c:showVal val="1"/>
            </c:dLbl>
            <c:txPr>
              <a:bodyPr/>
              <a:lstStyle/>
              <a:p>
                <a:pPr>
                  <a:defRPr sz="95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Исполнение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224827.1</c:v>
                </c:pt>
                <c:pt idx="1">
                  <c:v>190265.8</c:v>
                </c:pt>
              </c:numCache>
            </c:numRef>
          </c:val>
        </c:ser>
        <c:shape val="cylinder"/>
        <c:axId val="170361600"/>
        <c:axId val="170363136"/>
        <c:axId val="0"/>
      </c:bar3DChart>
      <c:catAx>
        <c:axId val="1703616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0363136"/>
        <c:crosses val="autoZero"/>
        <c:auto val="1"/>
        <c:lblAlgn val="ctr"/>
        <c:lblOffset val="100"/>
      </c:catAx>
      <c:valAx>
        <c:axId val="170363136"/>
        <c:scaling>
          <c:orientation val="minMax"/>
        </c:scaling>
        <c:delete val="1"/>
        <c:axPos val="l"/>
        <c:numFmt formatCode="#,##0.0" sourceLinked="1"/>
        <c:tickLblPos val="none"/>
        <c:crossAx val="170361600"/>
        <c:crosses val="autoZero"/>
        <c:crossBetween val="between"/>
      </c:valAx>
      <c:spPr>
        <a:noFill/>
        <a:ln w="25372">
          <a:noFill/>
        </a:ln>
      </c:spPr>
    </c:plotArea>
    <c:plotVisOnly val="1"/>
    <c:dispBlanksAs val="gap"/>
  </c:chart>
  <c:txPr>
    <a:bodyPr/>
    <a:lstStyle/>
    <a:p>
      <a:pPr>
        <a:defRPr sz="1798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5378F5-7176-4B47-8522-758D911E0E0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9C80E0-2257-4A6D-9F55-6DE01E7F556B}">
      <dgm:prSet phldrT="[Текст]" custT="1"/>
      <dgm:spPr>
        <a:solidFill>
          <a:srgbClr val="B3CDED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600" dirty="0" smtClean="0">
              <a:solidFill>
                <a:srgbClr val="16190D"/>
              </a:solidFill>
              <a:latin typeface="Palatino Linotype" pitchFamily="18" charset="0"/>
            </a:rPr>
            <a:t>В рамках реализации проекта произведено расходов на сумму 29 634,2 тыс. руб. </a:t>
          </a:r>
          <a:endParaRPr lang="ru-RU" sz="1600" dirty="0"/>
        </a:p>
      </dgm:t>
    </dgm:pt>
    <dgm:pt modelId="{33A63659-69A7-429E-8DF9-A601CEDC1E6C}" type="parTrans" cxnId="{25782382-BA01-4B2E-92C7-C0668491D1A0}">
      <dgm:prSet/>
      <dgm:spPr/>
      <dgm:t>
        <a:bodyPr/>
        <a:lstStyle/>
        <a:p>
          <a:endParaRPr lang="ru-RU"/>
        </a:p>
      </dgm:t>
    </dgm:pt>
    <dgm:pt modelId="{BE360B86-71D9-47C6-AB41-87A7E0A05916}" type="sibTrans" cxnId="{25782382-BA01-4B2E-92C7-C0668491D1A0}">
      <dgm:prSet/>
      <dgm:spPr/>
      <dgm:t>
        <a:bodyPr/>
        <a:lstStyle/>
        <a:p>
          <a:endParaRPr lang="ru-RU"/>
        </a:p>
      </dgm:t>
    </dgm:pt>
    <dgm:pt modelId="{CFC9268C-879C-4161-B7E3-3BFAF7245513}">
      <dgm:prSet phldrT="[Текст]" custT="1"/>
      <dgm:spPr>
        <a:solidFill>
          <a:schemeClr val="accent3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smtClean="0">
              <a:solidFill>
                <a:srgbClr val="16190D"/>
              </a:solidFill>
              <a:latin typeface="Palatino Linotype" pitchFamily="18" charset="0"/>
            </a:rPr>
            <a:t>Федеральный бюджет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smtClean="0">
              <a:solidFill>
                <a:srgbClr val="16190D"/>
              </a:solidFill>
              <a:latin typeface="Palatino Linotype" pitchFamily="18" charset="0"/>
            </a:rPr>
            <a:t>6 291,0 тыс. руб.</a:t>
          </a:r>
          <a:endParaRPr lang="ru-RU" sz="1400" dirty="0">
            <a:solidFill>
              <a:srgbClr val="16190D"/>
            </a:solidFill>
            <a:latin typeface="Palatino Linotype" pitchFamily="18" charset="0"/>
          </a:endParaRPr>
        </a:p>
      </dgm:t>
    </dgm:pt>
    <dgm:pt modelId="{AAECEAE6-804D-41AF-8B3B-A3E792AC9EA4}" type="parTrans" cxnId="{C6AEEADF-90AE-4249-A186-605DDCFB830D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ru-RU" dirty="0"/>
        </a:p>
      </dgm:t>
    </dgm:pt>
    <dgm:pt modelId="{07910530-BE92-4635-85DA-22515F5BB441}" type="sibTrans" cxnId="{C6AEEADF-90AE-4249-A186-605DDCFB830D}">
      <dgm:prSet/>
      <dgm:spPr/>
      <dgm:t>
        <a:bodyPr/>
        <a:lstStyle/>
        <a:p>
          <a:endParaRPr lang="ru-RU"/>
        </a:p>
      </dgm:t>
    </dgm:pt>
    <dgm:pt modelId="{548AFB52-4DEB-4612-A93B-60704B43CD83}">
      <dgm:prSet phldrT="[Текст]" custT="1"/>
      <dgm:spPr>
        <a:solidFill>
          <a:schemeClr val="accent3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1400" dirty="0" smtClean="0">
              <a:solidFill>
                <a:srgbClr val="16190D"/>
              </a:solidFill>
              <a:latin typeface="Palatino Linotype" pitchFamily="18" charset="0"/>
            </a:rPr>
            <a:t>Областной  бюджет</a:t>
          </a:r>
        </a:p>
        <a:p>
          <a:pPr>
            <a:spcAft>
              <a:spcPts val="0"/>
            </a:spcAft>
          </a:pPr>
          <a:r>
            <a:rPr lang="ru-RU" sz="1400" dirty="0" smtClean="0">
              <a:solidFill>
                <a:srgbClr val="16190D"/>
              </a:solidFill>
              <a:latin typeface="Palatino Linotype" pitchFamily="18" charset="0"/>
            </a:rPr>
            <a:t>20 709,0 тыс. руб.</a:t>
          </a:r>
          <a:endParaRPr lang="ru-RU" sz="1400" dirty="0"/>
        </a:p>
      </dgm:t>
    </dgm:pt>
    <dgm:pt modelId="{F07B045A-9064-4553-A179-3FC4632A9B49}" type="parTrans" cxnId="{705B76B5-5EB9-4D24-9719-CD50DC72716E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 dirty="0"/>
        </a:p>
      </dgm:t>
    </dgm:pt>
    <dgm:pt modelId="{B998E5B7-E800-4C40-9AA0-1FD0E3301ADB}" type="sibTrans" cxnId="{705B76B5-5EB9-4D24-9719-CD50DC72716E}">
      <dgm:prSet/>
      <dgm:spPr/>
      <dgm:t>
        <a:bodyPr/>
        <a:lstStyle/>
        <a:p>
          <a:endParaRPr lang="ru-RU"/>
        </a:p>
      </dgm:t>
    </dgm:pt>
    <dgm:pt modelId="{B72C8475-C3FC-4D2F-BB62-4E9BB6236673}">
      <dgm:prSet phldrT="[Текст]" custT="1"/>
      <dgm:spPr>
        <a:solidFill>
          <a:schemeClr val="accent3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1400" dirty="0" smtClean="0">
              <a:solidFill>
                <a:srgbClr val="16190D"/>
              </a:solidFill>
              <a:latin typeface="Palatino Linotype" pitchFamily="18" charset="0"/>
            </a:rPr>
            <a:t>Местный бюджет</a:t>
          </a:r>
        </a:p>
        <a:p>
          <a:pPr>
            <a:spcAft>
              <a:spcPts val="0"/>
            </a:spcAft>
          </a:pPr>
          <a:r>
            <a:rPr lang="ru-RU" sz="1400" dirty="0" smtClean="0">
              <a:solidFill>
                <a:srgbClr val="16190D"/>
              </a:solidFill>
              <a:latin typeface="Palatino Linotype" pitchFamily="18" charset="0"/>
            </a:rPr>
            <a:t>2 634,2 тыс. руб.</a:t>
          </a:r>
          <a:endParaRPr lang="ru-RU" sz="1400" dirty="0"/>
        </a:p>
      </dgm:t>
    </dgm:pt>
    <dgm:pt modelId="{FA874924-2D6B-4323-AFAD-A54219EE6BA2}" type="parTrans" cxnId="{57D47A77-37E7-460A-83BC-7EC59EEA4750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 dirty="0"/>
        </a:p>
      </dgm:t>
    </dgm:pt>
    <dgm:pt modelId="{DB82A8F9-0040-4422-9E92-0A6FE3FE6080}" type="sibTrans" cxnId="{57D47A77-37E7-460A-83BC-7EC59EEA4750}">
      <dgm:prSet/>
      <dgm:spPr/>
      <dgm:t>
        <a:bodyPr/>
        <a:lstStyle/>
        <a:p>
          <a:endParaRPr lang="ru-RU"/>
        </a:p>
      </dgm:t>
    </dgm:pt>
    <dgm:pt modelId="{402CAF17-8DA2-459C-8441-71815E9D4452}" type="pres">
      <dgm:prSet presAssocID="{BB5378F5-7176-4B47-8522-758D911E0E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7173F93-74C8-442C-9D7E-9C0FE58BD8ED}" type="pres">
      <dgm:prSet presAssocID="{879C80E0-2257-4A6D-9F55-6DE01E7F556B}" presName="hierRoot1" presStyleCnt="0">
        <dgm:presLayoutVars>
          <dgm:hierBranch val="init"/>
        </dgm:presLayoutVars>
      </dgm:prSet>
      <dgm:spPr/>
    </dgm:pt>
    <dgm:pt modelId="{E9C0187C-AE42-4089-AF52-91E5C23ACA9D}" type="pres">
      <dgm:prSet presAssocID="{879C80E0-2257-4A6D-9F55-6DE01E7F556B}" presName="rootComposite1" presStyleCnt="0"/>
      <dgm:spPr/>
    </dgm:pt>
    <dgm:pt modelId="{09351143-17F1-4B15-996E-33CEB1D696A6}" type="pres">
      <dgm:prSet presAssocID="{879C80E0-2257-4A6D-9F55-6DE01E7F556B}" presName="rootText1" presStyleLbl="node0" presStyleIdx="0" presStyleCnt="1" custScaleX="447634" custScaleY="274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1A3662-5A36-4164-B887-2E3F5948D5A5}" type="pres">
      <dgm:prSet presAssocID="{879C80E0-2257-4A6D-9F55-6DE01E7F556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AA08F4D-42D4-411C-8732-D69944B7E866}" type="pres">
      <dgm:prSet presAssocID="{879C80E0-2257-4A6D-9F55-6DE01E7F556B}" presName="hierChild2" presStyleCnt="0"/>
      <dgm:spPr/>
    </dgm:pt>
    <dgm:pt modelId="{C09EE665-904A-4E95-AA1A-8AA470F46977}" type="pres">
      <dgm:prSet presAssocID="{AAECEAE6-804D-41AF-8B3B-A3E792AC9EA4}" presName="Name37" presStyleLbl="parChTrans1D2" presStyleIdx="0" presStyleCnt="3"/>
      <dgm:spPr/>
      <dgm:t>
        <a:bodyPr/>
        <a:lstStyle/>
        <a:p>
          <a:endParaRPr lang="ru-RU"/>
        </a:p>
      </dgm:t>
    </dgm:pt>
    <dgm:pt modelId="{37D6A8DB-02C5-4462-B8C8-F8D54326E81D}" type="pres">
      <dgm:prSet presAssocID="{CFC9268C-879C-4161-B7E3-3BFAF7245513}" presName="hierRoot2" presStyleCnt="0">
        <dgm:presLayoutVars>
          <dgm:hierBranch val="init"/>
        </dgm:presLayoutVars>
      </dgm:prSet>
      <dgm:spPr/>
    </dgm:pt>
    <dgm:pt modelId="{3AC483F5-C534-4F2E-908C-B509168A02EA}" type="pres">
      <dgm:prSet presAssocID="{CFC9268C-879C-4161-B7E3-3BFAF7245513}" presName="rootComposite" presStyleCnt="0"/>
      <dgm:spPr/>
    </dgm:pt>
    <dgm:pt modelId="{D9E7068A-93A6-4735-A721-A5D4DE06F8B5}" type="pres">
      <dgm:prSet presAssocID="{CFC9268C-879C-4161-B7E3-3BFAF7245513}" presName="rootText" presStyleLbl="node2" presStyleIdx="0" presStyleCnt="3" custScaleX="108990" custScaleY="506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2F1FC4-2E21-4F31-82B7-7AFFBAFEE8B4}" type="pres">
      <dgm:prSet presAssocID="{CFC9268C-879C-4161-B7E3-3BFAF7245513}" presName="rootConnector" presStyleLbl="node2" presStyleIdx="0" presStyleCnt="3"/>
      <dgm:spPr/>
      <dgm:t>
        <a:bodyPr/>
        <a:lstStyle/>
        <a:p>
          <a:endParaRPr lang="ru-RU"/>
        </a:p>
      </dgm:t>
    </dgm:pt>
    <dgm:pt modelId="{F33B0E39-7890-443D-B616-440D6B74253A}" type="pres">
      <dgm:prSet presAssocID="{CFC9268C-879C-4161-B7E3-3BFAF7245513}" presName="hierChild4" presStyleCnt="0"/>
      <dgm:spPr/>
    </dgm:pt>
    <dgm:pt modelId="{7620FAB3-DE1D-4803-ACFE-F4B9F3A2667B}" type="pres">
      <dgm:prSet presAssocID="{CFC9268C-879C-4161-B7E3-3BFAF7245513}" presName="hierChild5" presStyleCnt="0"/>
      <dgm:spPr/>
    </dgm:pt>
    <dgm:pt modelId="{1ABE9359-428D-48A6-BD9A-AD4EC38FFF75}" type="pres">
      <dgm:prSet presAssocID="{F07B045A-9064-4553-A179-3FC4632A9B49}" presName="Name37" presStyleLbl="parChTrans1D2" presStyleIdx="1" presStyleCnt="3"/>
      <dgm:spPr/>
      <dgm:t>
        <a:bodyPr/>
        <a:lstStyle/>
        <a:p>
          <a:endParaRPr lang="ru-RU"/>
        </a:p>
      </dgm:t>
    </dgm:pt>
    <dgm:pt modelId="{DE63F490-DCDE-4C9E-B7B2-72C09735DD8C}" type="pres">
      <dgm:prSet presAssocID="{548AFB52-4DEB-4612-A93B-60704B43CD83}" presName="hierRoot2" presStyleCnt="0">
        <dgm:presLayoutVars>
          <dgm:hierBranch val="init"/>
        </dgm:presLayoutVars>
      </dgm:prSet>
      <dgm:spPr/>
    </dgm:pt>
    <dgm:pt modelId="{57C2E71E-4308-4967-A8E5-C0BD907ED7A0}" type="pres">
      <dgm:prSet presAssocID="{548AFB52-4DEB-4612-A93B-60704B43CD83}" presName="rootComposite" presStyleCnt="0"/>
      <dgm:spPr/>
    </dgm:pt>
    <dgm:pt modelId="{8AD78297-77E8-4BC2-A851-E2BBBC462ED6}" type="pres">
      <dgm:prSet presAssocID="{548AFB52-4DEB-4612-A93B-60704B43CD83}" presName="rootText" presStyleLbl="node2" presStyleIdx="1" presStyleCnt="3" custScaleY="490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48A067-62A5-4D93-8DB9-CF78B431304E}" type="pres">
      <dgm:prSet presAssocID="{548AFB52-4DEB-4612-A93B-60704B43CD83}" presName="rootConnector" presStyleLbl="node2" presStyleIdx="1" presStyleCnt="3"/>
      <dgm:spPr/>
      <dgm:t>
        <a:bodyPr/>
        <a:lstStyle/>
        <a:p>
          <a:endParaRPr lang="ru-RU"/>
        </a:p>
      </dgm:t>
    </dgm:pt>
    <dgm:pt modelId="{D9E364B9-724C-4F6D-990E-DB2ECA798EB9}" type="pres">
      <dgm:prSet presAssocID="{548AFB52-4DEB-4612-A93B-60704B43CD83}" presName="hierChild4" presStyleCnt="0"/>
      <dgm:spPr/>
    </dgm:pt>
    <dgm:pt modelId="{7831D640-3537-4A47-86B0-4A66674577D3}" type="pres">
      <dgm:prSet presAssocID="{548AFB52-4DEB-4612-A93B-60704B43CD83}" presName="hierChild5" presStyleCnt="0"/>
      <dgm:spPr/>
    </dgm:pt>
    <dgm:pt modelId="{7F9BDAF8-5759-42DF-8E4D-09C9610A7FB7}" type="pres">
      <dgm:prSet presAssocID="{FA874924-2D6B-4323-AFAD-A54219EE6BA2}" presName="Name37" presStyleLbl="parChTrans1D2" presStyleIdx="2" presStyleCnt="3"/>
      <dgm:spPr/>
      <dgm:t>
        <a:bodyPr/>
        <a:lstStyle/>
        <a:p>
          <a:endParaRPr lang="ru-RU"/>
        </a:p>
      </dgm:t>
    </dgm:pt>
    <dgm:pt modelId="{D8ED81C8-461A-4A16-BF47-4BBF15DBF1C3}" type="pres">
      <dgm:prSet presAssocID="{B72C8475-C3FC-4D2F-BB62-4E9BB6236673}" presName="hierRoot2" presStyleCnt="0">
        <dgm:presLayoutVars>
          <dgm:hierBranch val="init"/>
        </dgm:presLayoutVars>
      </dgm:prSet>
      <dgm:spPr/>
    </dgm:pt>
    <dgm:pt modelId="{9A271170-EF10-429D-93FD-A2F57D10E54E}" type="pres">
      <dgm:prSet presAssocID="{B72C8475-C3FC-4D2F-BB62-4E9BB6236673}" presName="rootComposite" presStyleCnt="0"/>
      <dgm:spPr/>
    </dgm:pt>
    <dgm:pt modelId="{803FD2E9-463B-42F2-AD54-A2253004C97D}" type="pres">
      <dgm:prSet presAssocID="{B72C8475-C3FC-4D2F-BB62-4E9BB6236673}" presName="rootText" presStyleLbl="node2" presStyleIdx="2" presStyleCnt="3" custScaleY="506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D6EEC1-CD49-44FE-AD5F-73EBBDCDF0E5}" type="pres">
      <dgm:prSet presAssocID="{B72C8475-C3FC-4D2F-BB62-4E9BB6236673}" presName="rootConnector" presStyleLbl="node2" presStyleIdx="2" presStyleCnt="3"/>
      <dgm:spPr/>
      <dgm:t>
        <a:bodyPr/>
        <a:lstStyle/>
        <a:p>
          <a:endParaRPr lang="ru-RU"/>
        </a:p>
      </dgm:t>
    </dgm:pt>
    <dgm:pt modelId="{B475B66C-8D24-4362-9F52-F5BD18B942C8}" type="pres">
      <dgm:prSet presAssocID="{B72C8475-C3FC-4D2F-BB62-4E9BB6236673}" presName="hierChild4" presStyleCnt="0"/>
      <dgm:spPr/>
    </dgm:pt>
    <dgm:pt modelId="{875DF09B-0A6E-41F4-8CDF-799C8566D2DF}" type="pres">
      <dgm:prSet presAssocID="{B72C8475-C3FC-4D2F-BB62-4E9BB6236673}" presName="hierChild5" presStyleCnt="0"/>
      <dgm:spPr/>
    </dgm:pt>
    <dgm:pt modelId="{A8B5DB3F-5C40-4BF6-A7EE-606A753F1081}" type="pres">
      <dgm:prSet presAssocID="{879C80E0-2257-4A6D-9F55-6DE01E7F556B}" presName="hierChild3" presStyleCnt="0"/>
      <dgm:spPr/>
    </dgm:pt>
  </dgm:ptLst>
  <dgm:cxnLst>
    <dgm:cxn modelId="{43FAEE55-DF6F-4946-B1EE-AE8DDCC3B22E}" type="presOf" srcId="{F07B045A-9064-4553-A179-3FC4632A9B49}" destId="{1ABE9359-428D-48A6-BD9A-AD4EC38FFF75}" srcOrd="0" destOrd="0" presId="urn:microsoft.com/office/officeart/2005/8/layout/orgChart1"/>
    <dgm:cxn modelId="{A80FA2DF-68C7-4DF2-A5A8-85DAC0944242}" type="presOf" srcId="{FA874924-2D6B-4323-AFAD-A54219EE6BA2}" destId="{7F9BDAF8-5759-42DF-8E4D-09C9610A7FB7}" srcOrd="0" destOrd="0" presId="urn:microsoft.com/office/officeart/2005/8/layout/orgChart1"/>
    <dgm:cxn modelId="{C6AEEADF-90AE-4249-A186-605DDCFB830D}" srcId="{879C80E0-2257-4A6D-9F55-6DE01E7F556B}" destId="{CFC9268C-879C-4161-B7E3-3BFAF7245513}" srcOrd="0" destOrd="0" parTransId="{AAECEAE6-804D-41AF-8B3B-A3E792AC9EA4}" sibTransId="{07910530-BE92-4635-85DA-22515F5BB441}"/>
    <dgm:cxn modelId="{E939ABEA-56E3-4136-A067-D08CBF19F746}" type="presOf" srcId="{AAECEAE6-804D-41AF-8B3B-A3E792AC9EA4}" destId="{C09EE665-904A-4E95-AA1A-8AA470F46977}" srcOrd="0" destOrd="0" presId="urn:microsoft.com/office/officeart/2005/8/layout/orgChart1"/>
    <dgm:cxn modelId="{E6BCDC16-07A6-4D1B-906B-FA81C0A290C8}" type="presOf" srcId="{CFC9268C-879C-4161-B7E3-3BFAF7245513}" destId="{D9E7068A-93A6-4735-A721-A5D4DE06F8B5}" srcOrd="0" destOrd="0" presId="urn:microsoft.com/office/officeart/2005/8/layout/orgChart1"/>
    <dgm:cxn modelId="{C23B488A-79AC-4537-B4E4-239016B74404}" type="presOf" srcId="{548AFB52-4DEB-4612-A93B-60704B43CD83}" destId="{8AD78297-77E8-4BC2-A851-E2BBBC462ED6}" srcOrd="0" destOrd="0" presId="urn:microsoft.com/office/officeart/2005/8/layout/orgChart1"/>
    <dgm:cxn modelId="{80551FC4-7A6C-46B7-AE13-D8FD5E4F5909}" type="presOf" srcId="{879C80E0-2257-4A6D-9F55-6DE01E7F556B}" destId="{251A3662-5A36-4164-B887-2E3F5948D5A5}" srcOrd="1" destOrd="0" presId="urn:microsoft.com/office/officeart/2005/8/layout/orgChart1"/>
    <dgm:cxn modelId="{57D47A77-37E7-460A-83BC-7EC59EEA4750}" srcId="{879C80E0-2257-4A6D-9F55-6DE01E7F556B}" destId="{B72C8475-C3FC-4D2F-BB62-4E9BB6236673}" srcOrd="2" destOrd="0" parTransId="{FA874924-2D6B-4323-AFAD-A54219EE6BA2}" sibTransId="{DB82A8F9-0040-4422-9E92-0A6FE3FE6080}"/>
    <dgm:cxn modelId="{463D5C07-89FD-4AE1-9422-98605B393089}" type="presOf" srcId="{548AFB52-4DEB-4612-A93B-60704B43CD83}" destId="{3B48A067-62A5-4D93-8DB9-CF78B431304E}" srcOrd="1" destOrd="0" presId="urn:microsoft.com/office/officeart/2005/8/layout/orgChart1"/>
    <dgm:cxn modelId="{C39DA5DF-B0D0-450A-92AF-3DED512B4CBC}" type="presOf" srcId="{879C80E0-2257-4A6D-9F55-6DE01E7F556B}" destId="{09351143-17F1-4B15-996E-33CEB1D696A6}" srcOrd="0" destOrd="0" presId="urn:microsoft.com/office/officeart/2005/8/layout/orgChart1"/>
    <dgm:cxn modelId="{8563509F-5696-4F75-BE03-33C519FC2B1E}" type="presOf" srcId="{B72C8475-C3FC-4D2F-BB62-4E9BB6236673}" destId="{4DD6EEC1-CD49-44FE-AD5F-73EBBDCDF0E5}" srcOrd="1" destOrd="0" presId="urn:microsoft.com/office/officeart/2005/8/layout/orgChart1"/>
    <dgm:cxn modelId="{4C889EC8-EF5F-4579-AD11-F3D0B5BB5311}" type="presOf" srcId="{B72C8475-C3FC-4D2F-BB62-4E9BB6236673}" destId="{803FD2E9-463B-42F2-AD54-A2253004C97D}" srcOrd="0" destOrd="0" presId="urn:microsoft.com/office/officeart/2005/8/layout/orgChart1"/>
    <dgm:cxn modelId="{BD5B0A96-F087-44B2-8556-7B4538D4EDA9}" type="presOf" srcId="{BB5378F5-7176-4B47-8522-758D911E0E02}" destId="{402CAF17-8DA2-459C-8441-71815E9D4452}" srcOrd="0" destOrd="0" presId="urn:microsoft.com/office/officeart/2005/8/layout/orgChart1"/>
    <dgm:cxn modelId="{25782382-BA01-4B2E-92C7-C0668491D1A0}" srcId="{BB5378F5-7176-4B47-8522-758D911E0E02}" destId="{879C80E0-2257-4A6D-9F55-6DE01E7F556B}" srcOrd="0" destOrd="0" parTransId="{33A63659-69A7-429E-8DF9-A601CEDC1E6C}" sibTransId="{BE360B86-71D9-47C6-AB41-87A7E0A05916}"/>
    <dgm:cxn modelId="{705B76B5-5EB9-4D24-9719-CD50DC72716E}" srcId="{879C80E0-2257-4A6D-9F55-6DE01E7F556B}" destId="{548AFB52-4DEB-4612-A93B-60704B43CD83}" srcOrd="1" destOrd="0" parTransId="{F07B045A-9064-4553-A179-3FC4632A9B49}" sibTransId="{B998E5B7-E800-4C40-9AA0-1FD0E3301ADB}"/>
    <dgm:cxn modelId="{35206CC6-8913-4E67-9951-90EC8B824679}" type="presOf" srcId="{CFC9268C-879C-4161-B7E3-3BFAF7245513}" destId="{E72F1FC4-2E21-4F31-82B7-7AFFBAFEE8B4}" srcOrd="1" destOrd="0" presId="urn:microsoft.com/office/officeart/2005/8/layout/orgChart1"/>
    <dgm:cxn modelId="{A1FE63FA-A807-4A9A-BE56-BBAF2F91BDA2}" type="presParOf" srcId="{402CAF17-8DA2-459C-8441-71815E9D4452}" destId="{17173F93-74C8-442C-9D7E-9C0FE58BD8ED}" srcOrd="0" destOrd="0" presId="urn:microsoft.com/office/officeart/2005/8/layout/orgChart1"/>
    <dgm:cxn modelId="{28500434-5CC6-49AB-B76B-59A3C420CDC2}" type="presParOf" srcId="{17173F93-74C8-442C-9D7E-9C0FE58BD8ED}" destId="{E9C0187C-AE42-4089-AF52-91E5C23ACA9D}" srcOrd="0" destOrd="0" presId="urn:microsoft.com/office/officeart/2005/8/layout/orgChart1"/>
    <dgm:cxn modelId="{4637636E-6CEC-401E-AFF4-C773D6A6CB60}" type="presParOf" srcId="{E9C0187C-AE42-4089-AF52-91E5C23ACA9D}" destId="{09351143-17F1-4B15-996E-33CEB1D696A6}" srcOrd="0" destOrd="0" presId="urn:microsoft.com/office/officeart/2005/8/layout/orgChart1"/>
    <dgm:cxn modelId="{E421AEEF-F98A-4147-B5E9-4B760C339C1C}" type="presParOf" srcId="{E9C0187C-AE42-4089-AF52-91E5C23ACA9D}" destId="{251A3662-5A36-4164-B887-2E3F5948D5A5}" srcOrd="1" destOrd="0" presId="urn:microsoft.com/office/officeart/2005/8/layout/orgChart1"/>
    <dgm:cxn modelId="{C6512426-5054-4D7F-ACEB-AABFA8F8945F}" type="presParOf" srcId="{17173F93-74C8-442C-9D7E-9C0FE58BD8ED}" destId="{0AA08F4D-42D4-411C-8732-D69944B7E866}" srcOrd="1" destOrd="0" presId="urn:microsoft.com/office/officeart/2005/8/layout/orgChart1"/>
    <dgm:cxn modelId="{B61361A0-1D3A-437D-BBF3-9FFF1ECD7AE6}" type="presParOf" srcId="{0AA08F4D-42D4-411C-8732-D69944B7E866}" destId="{C09EE665-904A-4E95-AA1A-8AA470F46977}" srcOrd="0" destOrd="0" presId="urn:microsoft.com/office/officeart/2005/8/layout/orgChart1"/>
    <dgm:cxn modelId="{7D138DF9-2ADB-48E5-B8E0-CA931CC3368C}" type="presParOf" srcId="{0AA08F4D-42D4-411C-8732-D69944B7E866}" destId="{37D6A8DB-02C5-4462-B8C8-F8D54326E81D}" srcOrd="1" destOrd="0" presId="urn:microsoft.com/office/officeart/2005/8/layout/orgChart1"/>
    <dgm:cxn modelId="{84D903D3-4CE2-46BB-8737-7AA83041EB98}" type="presParOf" srcId="{37D6A8DB-02C5-4462-B8C8-F8D54326E81D}" destId="{3AC483F5-C534-4F2E-908C-B509168A02EA}" srcOrd="0" destOrd="0" presId="urn:microsoft.com/office/officeart/2005/8/layout/orgChart1"/>
    <dgm:cxn modelId="{FB38650F-10DE-4622-AC78-063C27BA4A0A}" type="presParOf" srcId="{3AC483F5-C534-4F2E-908C-B509168A02EA}" destId="{D9E7068A-93A6-4735-A721-A5D4DE06F8B5}" srcOrd="0" destOrd="0" presId="urn:microsoft.com/office/officeart/2005/8/layout/orgChart1"/>
    <dgm:cxn modelId="{44D1E89F-AEDD-41E6-A3E8-D3FE8CE78586}" type="presParOf" srcId="{3AC483F5-C534-4F2E-908C-B509168A02EA}" destId="{E72F1FC4-2E21-4F31-82B7-7AFFBAFEE8B4}" srcOrd="1" destOrd="0" presId="urn:microsoft.com/office/officeart/2005/8/layout/orgChart1"/>
    <dgm:cxn modelId="{AB4126E8-1FA2-4903-A5B0-732CCD25A91C}" type="presParOf" srcId="{37D6A8DB-02C5-4462-B8C8-F8D54326E81D}" destId="{F33B0E39-7890-443D-B616-440D6B74253A}" srcOrd="1" destOrd="0" presId="urn:microsoft.com/office/officeart/2005/8/layout/orgChart1"/>
    <dgm:cxn modelId="{CCB3BD60-D1D0-4B87-924F-B5451871724A}" type="presParOf" srcId="{37D6A8DB-02C5-4462-B8C8-F8D54326E81D}" destId="{7620FAB3-DE1D-4803-ACFE-F4B9F3A2667B}" srcOrd="2" destOrd="0" presId="urn:microsoft.com/office/officeart/2005/8/layout/orgChart1"/>
    <dgm:cxn modelId="{7F82CCF5-6616-4956-8571-6275184C6744}" type="presParOf" srcId="{0AA08F4D-42D4-411C-8732-D69944B7E866}" destId="{1ABE9359-428D-48A6-BD9A-AD4EC38FFF75}" srcOrd="2" destOrd="0" presId="urn:microsoft.com/office/officeart/2005/8/layout/orgChart1"/>
    <dgm:cxn modelId="{8F82BAE2-B2F9-477D-8090-83485FFD0CEE}" type="presParOf" srcId="{0AA08F4D-42D4-411C-8732-D69944B7E866}" destId="{DE63F490-DCDE-4C9E-B7B2-72C09735DD8C}" srcOrd="3" destOrd="0" presId="urn:microsoft.com/office/officeart/2005/8/layout/orgChart1"/>
    <dgm:cxn modelId="{6D2C5463-A7B8-4F78-81DD-B3303AAABED4}" type="presParOf" srcId="{DE63F490-DCDE-4C9E-B7B2-72C09735DD8C}" destId="{57C2E71E-4308-4967-A8E5-C0BD907ED7A0}" srcOrd="0" destOrd="0" presId="urn:microsoft.com/office/officeart/2005/8/layout/orgChart1"/>
    <dgm:cxn modelId="{D1510C06-3BC8-42B3-8C48-C3C884AA22C3}" type="presParOf" srcId="{57C2E71E-4308-4967-A8E5-C0BD907ED7A0}" destId="{8AD78297-77E8-4BC2-A851-E2BBBC462ED6}" srcOrd="0" destOrd="0" presId="urn:microsoft.com/office/officeart/2005/8/layout/orgChart1"/>
    <dgm:cxn modelId="{9DB82AC7-8D7F-4673-AA5A-CD30A80A3290}" type="presParOf" srcId="{57C2E71E-4308-4967-A8E5-C0BD907ED7A0}" destId="{3B48A067-62A5-4D93-8DB9-CF78B431304E}" srcOrd="1" destOrd="0" presId="urn:microsoft.com/office/officeart/2005/8/layout/orgChart1"/>
    <dgm:cxn modelId="{575A3EA9-AAEF-4205-B9CA-35117BF4D587}" type="presParOf" srcId="{DE63F490-DCDE-4C9E-B7B2-72C09735DD8C}" destId="{D9E364B9-724C-4F6D-990E-DB2ECA798EB9}" srcOrd="1" destOrd="0" presId="urn:microsoft.com/office/officeart/2005/8/layout/orgChart1"/>
    <dgm:cxn modelId="{8DA9AAF7-401F-4D8F-8645-76AD1478E69E}" type="presParOf" srcId="{DE63F490-DCDE-4C9E-B7B2-72C09735DD8C}" destId="{7831D640-3537-4A47-86B0-4A66674577D3}" srcOrd="2" destOrd="0" presId="urn:microsoft.com/office/officeart/2005/8/layout/orgChart1"/>
    <dgm:cxn modelId="{C4390EED-6C12-447D-A76A-9D3B2C41A77C}" type="presParOf" srcId="{0AA08F4D-42D4-411C-8732-D69944B7E866}" destId="{7F9BDAF8-5759-42DF-8E4D-09C9610A7FB7}" srcOrd="4" destOrd="0" presId="urn:microsoft.com/office/officeart/2005/8/layout/orgChart1"/>
    <dgm:cxn modelId="{2E642E51-9979-493A-9565-CCB442DF048E}" type="presParOf" srcId="{0AA08F4D-42D4-411C-8732-D69944B7E866}" destId="{D8ED81C8-461A-4A16-BF47-4BBF15DBF1C3}" srcOrd="5" destOrd="0" presId="urn:microsoft.com/office/officeart/2005/8/layout/orgChart1"/>
    <dgm:cxn modelId="{377EAC46-4841-456B-A842-0B4EF234D37E}" type="presParOf" srcId="{D8ED81C8-461A-4A16-BF47-4BBF15DBF1C3}" destId="{9A271170-EF10-429D-93FD-A2F57D10E54E}" srcOrd="0" destOrd="0" presId="urn:microsoft.com/office/officeart/2005/8/layout/orgChart1"/>
    <dgm:cxn modelId="{F6AFE3BE-08C5-4275-9849-2807610DB5E6}" type="presParOf" srcId="{9A271170-EF10-429D-93FD-A2F57D10E54E}" destId="{803FD2E9-463B-42F2-AD54-A2253004C97D}" srcOrd="0" destOrd="0" presId="urn:microsoft.com/office/officeart/2005/8/layout/orgChart1"/>
    <dgm:cxn modelId="{A67D5149-7240-4B9D-B30E-E453CC0D65BC}" type="presParOf" srcId="{9A271170-EF10-429D-93FD-A2F57D10E54E}" destId="{4DD6EEC1-CD49-44FE-AD5F-73EBBDCDF0E5}" srcOrd="1" destOrd="0" presId="urn:microsoft.com/office/officeart/2005/8/layout/orgChart1"/>
    <dgm:cxn modelId="{AE9268E1-559B-450E-8E41-6F89E37C1913}" type="presParOf" srcId="{D8ED81C8-461A-4A16-BF47-4BBF15DBF1C3}" destId="{B475B66C-8D24-4362-9F52-F5BD18B942C8}" srcOrd="1" destOrd="0" presId="urn:microsoft.com/office/officeart/2005/8/layout/orgChart1"/>
    <dgm:cxn modelId="{451EDFA3-0624-4272-9CA7-FC12869188F7}" type="presParOf" srcId="{D8ED81C8-461A-4A16-BF47-4BBF15DBF1C3}" destId="{875DF09B-0A6E-41F4-8CDF-799C8566D2DF}" srcOrd="2" destOrd="0" presId="urn:microsoft.com/office/officeart/2005/8/layout/orgChart1"/>
    <dgm:cxn modelId="{A371247D-90C4-4B23-87B3-0B579AEF86AC}" type="presParOf" srcId="{17173F93-74C8-442C-9D7E-9C0FE58BD8ED}" destId="{A8B5DB3F-5C40-4BF6-A7EE-606A753F1081}" srcOrd="2" destOrd="0" presId="urn:microsoft.com/office/officeart/2005/8/layout/orgChar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EC8523-1152-4F9E-8D20-088429F37C3B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CD83A9FD-4046-4249-B177-9A5AD5CE8F3D}">
      <dgm:prSet phldrT="[Текст]" custT="1"/>
      <dgm:spPr/>
      <dgm:t>
        <a:bodyPr/>
        <a:lstStyle/>
        <a:p>
          <a:pPr algn="l"/>
          <a:endParaRPr lang="ru-RU" sz="1200" dirty="0" smtClean="0"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41,6</a:t>
          </a:r>
        </a:p>
        <a:p>
          <a:pPr algn="ctr"/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2019 год</a:t>
          </a:r>
        </a:p>
        <a:p>
          <a:pPr algn="ctr"/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план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CFAD64AD-4165-439E-9337-0B760E491F04}" type="parTrans" cxnId="{5E159106-E4B0-418B-933A-74396A45794B}">
      <dgm:prSet/>
      <dgm:spPr/>
      <dgm:t>
        <a:bodyPr/>
        <a:lstStyle/>
        <a:p>
          <a:endParaRPr lang="ru-RU"/>
        </a:p>
      </dgm:t>
    </dgm:pt>
    <dgm:pt modelId="{7BA5D362-AB3D-41C0-B6A2-75886C635E05}" type="sibTrans" cxnId="{5E159106-E4B0-418B-933A-74396A45794B}">
      <dgm:prSet/>
      <dgm:spPr/>
      <dgm:t>
        <a:bodyPr/>
        <a:lstStyle/>
        <a:p>
          <a:endParaRPr lang="ru-RU"/>
        </a:p>
      </dgm:t>
    </dgm:pt>
    <dgm:pt modelId="{D439C2AF-92DA-4299-AE28-AC085007F304}">
      <dgm:prSet phldrT="[Текст]" custT="1"/>
      <dgm:spPr/>
      <dgm:t>
        <a:bodyPr/>
        <a:lstStyle/>
        <a:p>
          <a:pPr algn="l"/>
          <a:r>
            <a:rPr lang="ru-RU" sz="1200" b="1" baseline="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  </a:t>
          </a:r>
        </a:p>
        <a:p>
          <a:pPr algn="ctr"/>
          <a:r>
            <a:rPr lang="ru-RU" sz="1400" b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40,1</a:t>
          </a:r>
        </a:p>
        <a:p>
          <a:pPr algn="ctr"/>
          <a:r>
            <a:rPr lang="ru-RU" sz="1100" b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2018 год </a:t>
          </a:r>
          <a:endParaRPr lang="ru-RU" sz="1100" b="1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413BC18-2703-45C7-99FA-2C271C6FAED8}" type="sibTrans" cxnId="{36EA7B28-6E7D-416D-95D5-D670C181DD87}">
      <dgm:prSet/>
      <dgm:spPr/>
      <dgm:t>
        <a:bodyPr/>
        <a:lstStyle/>
        <a:p>
          <a:endParaRPr lang="ru-RU"/>
        </a:p>
      </dgm:t>
    </dgm:pt>
    <dgm:pt modelId="{FAA8FD7F-3A8C-437B-98CB-39C2B4537D2D}" type="parTrans" cxnId="{36EA7B28-6E7D-416D-95D5-D670C181DD87}">
      <dgm:prSet/>
      <dgm:spPr/>
      <dgm:t>
        <a:bodyPr/>
        <a:lstStyle/>
        <a:p>
          <a:endParaRPr lang="ru-RU"/>
        </a:p>
      </dgm:t>
    </dgm:pt>
    <dgm:pt modelId="{2E107B27-896F-408D-B65B-38339CA66DB0}">
      <dgm:prSet phldrT="[Текст]" custT="1"/>
      <dgm:spPr/>
      <dgm:t>
        <a:bodyPr/>
        <a:lstStyle/>
        <a:p>
          <a:pPr algn="ctr"/>
          <a:r>
            <a:rPr lang="ru-RU" sz="1400" b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31,1</a:t>
          </a:r>
        </a:p>
        <a:p>
          <a:pPr algn="ctr"/>
          <a:r>
            <a:rPr lang="ru-RU" sz="1100" b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2017 год</a:t>
          </a:r>
          <a:endParaRPr lang="ru-RU" sz="1100" b="1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2BB492F-4AB7-481A-9FF7-73E2D977C9E1}" type="sibTrans" cxnId="{854030CB-798F-4CB2-82BD-D3DCF2EA8C52}">
      <dgm:prSet/>
      <dgm:spPr/>
      <dgm:t>
        <a:bodyPr/>
        <a:lstStyle/>
        <a:p>
          <a:endParaRPr lang="ru-RU"/>
        </a:p>
      </dgm:t>
    </dgm:pt>
    <dgm:pt modelId="{856600BE-0BF0-47D0-8EF0-6025D0102F14}" type="parTrans" cxnId="{854030CB-798F-4CB2-82BD-D3DCF2EA8C52}">
      <dgm:prSet/>
      <dgm:spPr/>
      <dgm:t>
        <a:bodyPr/>
        <a:lstStyle/>
        <a:p>
          <a:endParaRPr lang="ru-RU"/>
        </a:p>
      </dgm:t>
    </dgm:pt>
    <dgm:pt modelId="{D3D84127-21C3-40CE-8414-6B42DC444EC9}" type="pres">
      <dgm:prSet presAssocID="{BEEC8523-1152-4F9E-8D20-088429F37C3B}" presName="arrowDiagram" presStyleCnt="0">
        <dgm:presLayoutVars>
          <dgm:chMax val="5"/>
          <dgm:dir/>
          <dgm:resizeHandles val="exact"/>
        </dgm:presLayoutVars>
      </dgm:prSet>
      <dgm:spPr/>
    </dgm:pt>
    <dgm:pt modelId="{DCC50CDC-257C-44F9-A0D0-42462B44092B}" type="pres">
      <dgm:prSet presAssocID="{BEEC8523-1152-4F9E-8D20-088429F37C3B}" presName="arrow" presStyleLbl="bgShp" presStyleIdx="0" presStyleCnt="1" custScaleX="103444" custLinFactNeighborX="950"/>
      <dgm:spPr>
        <a:solidFill>
          <a:srgbClr val="A0D565"/>
        </a:solidFill>
      </dgm:spPr>
    </dgm:pt>
    <dgm:pt modelId="{A5054227-94B1-4998-AA5B-18A2EE7262AD}" type="pres">
      <dgm:prSet presAssocID="{BEEC8523-1152-4F9E-8D20-088429F37C3B}" presName="arrowDiagram3" presStyleCnt="0"/>
      <dgm:spPr/>
    </dgm:pt>
    <dgm:pt modelId="{9FAB74A8-3181-4366-968A-B4A6203EAA13}" type="pres">
      <dgm:prSet presAssocID="{2E107B27-896F-408D-B65B-38339CA66DB0}" presName="bullet3a" presStyleLbl="node1" presStyleIdx="0" presStyleCnt="3"/>
      <dgm:spPr>
        <a:solidFill>
          <a:srgbClr val="E9BDE7"/>
        </a:solidFill>
        <a:ln>
          <a:solidFill>
            <a:srgbClr val="FFC000"/>
          </a:solidFill>
        </a:ln>
      </dgm:spPr>
    </dgm:pt>
    <dgm:pt modelId="{DF5CB085-52E1-4140-87C1-54D08DEC4092}" type="pres">
      <dgm:prSet presAssocID="{2E107B27-896F-408D-B65B-38339CA66DB0}" presName="textBox3a" presStyleLbl="revTx" presStyleIdx="0" presStyleCnt="3" custScaleX="139697" custLinFactNeighborX="1972" custLinFactNeighborY="69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9C975A-D463-4DE2-A823-96094B6AB3D3}" type="pres">
      <dgm:prSet presAssocID="{D439C2AF-92DA-4299-AE28-AC085007F304}" presName="bullet3b" presStyleLbl="node1" presStyleIdx="1" presStyleCnt="3"/>
      <dgm:spPr>
        <a:solidFill>
          <a:srgbClr val="E9BDE7"/>
        </a:solidFill>
        <a:ln>
          <a:solidFill>
            <a:srgbClr val="FFC000"/>
          </a:solidFill>
        </a:ln>
      </dgm:spPr>
    </dgm:pt>
    <dgm:pt modelId="{60380C32-8978-416A-BD2E-9414F647FBC9}" type="pres">
      <dgm:prSet presAssocID="{D439C2AF-92DA-4299-AE28-AC085007F304}" presName="textBox3b" presStyleLbl="revTx" presStyleIdx="1" presStyleCnt="3" custLinFactNeighborX="7690" custLinFactNeighborY="-16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840C66-EAAC-4E47-9287-62279EA71E4B}" type="pres">
      <dgm:prSet presAssocID="{CD83A9FD-4046-4249-B177-9A5AD5CE8F3D}" presName="bullet3c" presStyleLbl="node1" presStyleIdx="2" presStyleCnt="3"/>
      <dgm:spPr>
        <a:solidFill>
          <a:srgbClr val="E9BDE7"/>
        </a:solidFill>
        <a:ln>
          <a:solidFill>
            <a:srgbClr val="FFC000"/>
          </a:solidFill>
        </a:ln>
      </dgm:spPr>
    </dgm:pt>
    <dgm:pt modelId="{90D9A9D1-10A0-4EC6-9B8B-966A231208BC}" type="pres">
      <dgm:prSet presAssocID="{CD83A9FD-4046-4249-B177-9A5AD5CE8F3D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4030CB-798F-4CB2-82BD-D3DCF2EA8C52}" srcId="{BEEC8523-1152-4F9E-8D20-088429F37C3B}" destId="{2E107B27-896F-408D-B65B-38339CA66DB0}" srcOrd="0" destOrd="0" parTransId="{856600BE-0BF0-47D0-8EF0-6025D0102F14}" sibTransId="{92BB492F-4AB7-481A-9FF7-73E2D977C9E1}"/>
    <dgm:cxn modelId="{CFA65565-1FDC-4BBF-93D8-F3E85BAF40DD}" type="presOf" srcId="{CD83A9FD-4046-4249-B177-9A5AD5CE8F3D}" destId="{90D9A9D1-10A0-4EC6-9B8B-966A231208BC}" srcOrd="0" destOrd="0" presId="urn:microsoft.com/office/officeart/2005/8/layout/arrow2"/>
    <dgm:cxn modelId="{162D296F-5AD3-491A-8668-7998ED35F31C}" type="presOf" srcId="{BEEC8523-1152-4F9E-8D20-088429F37C3B}" destId="{D3D84127-21C3-40CE-8414-6B42DC444EC9}" srcOrd="0" destOrd="0" presId="urn:microsoft.com/office/officeart/2005/8/layout/arrow2"/>
    <dgm:cxn modelId="{5E159106-E4B0-418B-933A-74396A45794B}" srcId="{BEEC8523-1152-4F9E-8D20-088429F37C3B}" destId="{CD83A9FD-4046-4249-B177-9A5AD5CE8F3D}" srcOrd="2" destOrd="0" parTransId="{CFAD64AD-4165-439E-9337-0B760E491F04}" sibTransId="{7BA5D362-AB3D-41C0-B6A2-75886C635E05}"/>
    <dgm:cxn modelId="{36EA7B28-6E7D-416D-95D5-D670C181DD87}" srcId="{BEEC8523-1152-4F9E-8D20-088429F37C3B}" destId="{D439C2AF-92DA-4299-AE28-AC085007F304}" srcOrd="1" destOrd="0" parTransId="{FAA8FD7F-3A8C-437B-98CB-39C2B4537D2D}" sibTransId="{E413BC18-2703-45C7-99FA-2C271C6FAED8}"/>
    <dgm:cxn modelId="{B81CF302-33FF-4F0B-86F6-A6B9971992EB}" type="presOf" srcId="{2E107B27-896F-408D-B65B-38339CA66DB0}" destId="{DF5CB085-52E1-4140-87C1-54D08DEC4092}" srcOrd="0" destOrd="0" presId="urn:microsoft.com/office/officeart/2005/8/layout/arrow2"/>
    <dgm:cxn modelId="{3A14C4F0-BEC4-4249-B55A-C0848E9A8A47}" type="presOf" srcId="{D439C2AF-92DA-4299-AE28-AC085007F304}" destId="{60380C32-8978-416A-BD2E-9414F647FBC9}" srcOrd="0" destOrd="0" presId="urn:microsoft.com/office/officeart/2005/8/layout/arrow2"/>
    <dgm:cxn modelId="{8CBD06E7-055C-486B-92D7-8D771A1DFE8E}" type="presParOf" srcId="{D3D84127-21C3-40CE-8414-6B42DC444EC9}" destId="{DCC50CDC-257C-44F9-A0D0-42462B44092B}" srcOrd="0" destOrd="0" presId="urn:microsoft.com/office/officeart/2005/8/layout/arrow2"/>
    <dgm:cxn modelId="{381DD7A9-5173-428B-B5E5-4543D3111115}" type="presParOf" srcId="{D3D84127-21C3-40CE-8414-6B42DC444EC9}" destId="{A5054227-94B1-4998-AA5B-18A2EE7262AD}" srcOrd="1" destOrd="0" presId="urn:microsoft.com/office/officeart/2005/8/layout/arrow2"/>
    <dgm:cxn modelId="{F4A8B306-5AE9-43D1-8E13-886FB53768B2}" type="presParOf" srcId="{A5054227-94B1-4998-AA5B-18A2EE7262AD}" destId="{9FAB74A8-3181-4366-968A-B4A6203EAA13}" srcOrd="0" destOrd="0" presId="urn:microsoft.com/office/officeart/2005/8/layout/arrow2"/>
    <dgm:cxn modelId="{16EF7406-2AC0-4B17-89A3-CAF36C483E7C}" type="presParOf" srcId="{A5054227-94B1-4998-AA5B-18A2EE7262AD}" destId="{DF5CB085-52E1-4140-87C1-54D08DEC4092}" srcOrd="1" destOrd="0" presId="urn:microsoft.com/office/officeart/2005/8/layout/arrow2"/>
    <dgm:cxn modelId="{57571B59-189E-4A56-9238-B8CA239CEB81}" type="presParOf" srcId="{A5054227-94B1-4998-AA5B-18A2EE7262AD}" destId="{049C975A-D463-4DE2-A823-96094B6AB3D3}" srcOrd="2" destOrd="0" presId="urn:microsoft.com/office/officeart/2005/8/layout/arrow2"/>
    <dgm:cxn modelId="{CDA3687F-EE96-4CA8-BA6E-872F9A28BA49}" type="presParOf" srcId="{A5054227-94B1-4998-AA5B-18A2EE7262AD}" destId="{60380C32-8978-416A-BD2E-9414F647FBC9}" srcOrd="3" destOrd="0" presId="urn:microsoft.com/office/officeart/2005/8/layout/arrow2"/>
    <dgm:cxn modelId="{017EEBD0-926A-4794-8820-8AE8E8B4EAF0}" type="presParOf" srcId="{A5054227-94B1-4998-AA5B-18A2EE7262AD}" destId="{39840C66-EAAC-4E47-9287-62279EA71E4B}" srcOrd="4" destOrd="0" presId="urn:microsoft.com/office/officeart/2005/8/layout/arrow2"/>
    <dgm:cxn modelId="{04A12840-AF0F-40BC-B2F6-A539F28CBD39}" type="presParOf" srcId="{A5054227-94B1-4998-AA5B-18A2EE7262AD}" destId="{90D9A9D1-10A0-4EC6-9B8B-966A231208BC}" srcOrd="5" destOrd="0" presId="urn:microsoft.com/office/officeart/2005/8/layout/arrow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0.86608</cdr:y>
    </cdr:from>
    <cdr:to>
      <cdr:x>0.9818</cdr:x>
      <cdr:y>0.9875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4069710"/>
          <a:ext cx="7200800" cy="5705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0.93271</cdr:x>
      <cdr:y>0.09638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0" y="0"/>
          <a:ext cx="6773597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0.53125</cdr:x>
      <cdr:y>0.23377</cdr:y>
    </cdr:from>
    <cdr:to>
      <cdr:x>0.62765</cdr:x>
      <cdr:y>0.45455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 flipV="1">
          <a:off x="4857752" y="1285884"/>
          <a:ext cx="881503" cy="1214446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>
              <a:lumMod val="75000"/>
            </a:schemeClr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0.15574</cdr:x>
      <cdr:y>0.25768</cdr:y>
    </cdr:from>
    <cdr:to>
      <cdr:x>0.47894</cdr:x>
      <cdr:y>0.74728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1357322" y="1428760"/>
          <a:ext cx="2816825" cy="2714644"/>
        </a:xfrm>
        <a:prstGeom xmlns:a="http://schemas.openxmlformats.org/drawingml/2006/main" prst="ellipse">
          <a:avLst/>
        </a:prstGeom>
        <a:solidFill xmlns:a="http://schemas.openxmlformats.org/drawingml/2006/main">
          <a:srgbClr val="B3CDED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solidFill>
                <a:schemeClr val="tx1"/>
              </a:solidFill>
              <a:latin typeface="Palatino Linotype" pitchFamily="18" charset="0"/>
            </a:rPr>
            <a:t>Исполнение </a:t>
          </a:r>
        </a:p>
        <a:p xmlns:a="http://schemas.openxmlformats.org/drawingml/2006/main">
          <a:pPr algn="ctr"/>
          <a:r>
            <a:rPr lang="ru-RU" sz="1800" b="1" dirty="0" smtClean="0">
              <a:solidFill>
                <a:schemeClr val="tx1"/>
              </a:solidFill>
              <a:latin typeface="Palatino Linotype" pitchFamily="18" charset="0"/>
            </a:rPr>
            <a:t>за 2018 год составило </a:t>
          </a:r>
        </a:p>
        <a:p xmlns:a="http://schemas.openxmlformats.org/drawingml/2006/main">
          <a:pPr algn="ctr"/>
          <a:r>
            <a:rPr lang="ru-RU" sz="1800" b="1" dirty="0" smtClean="0">
              <a:solidFill>
                <a:schemeClr val="tx1"/>
              </a:solidFill>
              <a:latin typeface="Palatino Linotype" pitchFamily="18" charset="0"/>
            </a:rPr>
            <a:t>219 646,5 </a:t>
          </a:r>
        </a:p>
        <a:p xmlns:a="http://schemas.openxmlformats.org/drawingml/2006/main">
          <a:pPr algn="ctr"/>
          <a:r>
            <a:rPr lang="ru-RU" sz="1800" b="1" dirty="0" smtClean="0">
              <a:solidFill>
                <a:schemeClr val="tx1"/>
              </a:solidFill>
              <a:latin typeface="Palatino Linotype" pitchFamily="18" charset="0"/>
            </a:rPr>
            <a:t>тыс. руб.</a:t>
          </a:r>
          <a:endParaRPr lang="ru-RU" sz="1800" b="1" dirty="0">
            <a:solidFill>
              <a:schemeClr val="tx1"/>
            </a:solidFill>
            <a:latin typeface="Palatino Linotype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0.6087</cdr:x>
      <cdr:y>0.52084</cdr:y>
    </cdr:from>
    <cdr:to>
      <cdr:x>0.70251</cdr:x>
      <cdr:y>0.59129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00660" y="1500198"/>
          <a:ext cx="770723" cy="2029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58,3%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0.62609</cdr:x>
      <cdr:y>0.27282</cdr:y>
    </cdr:from>
    <cdr:to>
      <cdr:x>0.71243</cdr:x>
      <cdr:y>0.37203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143536" y="785818"/>
          <a:ext cx="709315" cy="2857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10,4%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0.73043</cdr:x>
      <cdr:y>0.34723</cdr:y>
    </cdr:from>
    <cdr:to>
      <cdr:x>0.81739</cdr:x>
      <cdr:y>0.44723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000753" y="1000134"/>
          <a:ext cx="71440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31,3%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0.03749</cdr:x>
      <cdr:y>0.64286</cdr:y>
    </cdr:from>
    <cdr:to>
      <cdr:x>0.3625</cdr:x>
      <cdr:y>0.78595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4282" y="1285884"/>
          <a:ext cx="1857388" cy="2862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/>
        <a:p xmlns:a="http://schemas.openxmlformats.org/drawingml/2006/main">
          <a:pPr>
            <a:lnSpc>
              <a:spcPct val="90000"/>
            </a:lnSpc>
          </a:pPr>
          <a:r>
            <a:rPr lang="ru-RU" sz="1400" dirty="0" smtClean="0">
              <a:latin typeface="Palatino Linotype" pitchFamily="18" charset="0"/>
            </a:rPr>
            <a:t>Бюджетный кредит</a:t>
          </a:r>
          <a:endParaRPr lang="ru-RU" sz="1400" dirty="0">
            <a:latin typeface="Palatino Linotype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4095144-3BD5-4C4C-A365-117C3C2CE556}" type="datetimeFigureOut">
              <a:rPr lang="ru-RU"/>
              <a:pPr>
                <a:defRPr/>
              </a:pPr>
              <a:t>29.04.2019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64677C3-DDAE-4AFD-8BB6-9D9F6BDC4D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880470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23470-E516-480E-9607-2C26354B13B1}" type="datetimeFigureOut">
              <a:rPr lang="ru-RU"/>
              <a:pPr>
                <a:defRPr/>
              </a:pPr>
              <a:t>29.04.2019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799D3-04E8-449E-8901-6FA8FD2215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26A06-82EC-4077-9EA1-48A0FB5D957E}" type="datetimeFigureOut">
              <a:rPr lang="ru-RU"/>
              <a:pPr>
                <a:defRPr/>
              </a:pPr>
              <a:t>29.04.2019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C1A88-0607-41DB-9F4B-E1CD2D0595E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58213-0EB3-4275-90EC-DC1B3E36624F}" type="datetimeFigureOut">
              <a:rPr lang="ru-RU"/>
              <a:pPr>
                <a:defRPr/>
              </a:pPr>
              <a:t>29.04.2019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6593B-0D30-45E9-8652-72814BE872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29FEA-7C5F-4D45-AA95-EA56A8E93C96}" type="datetimeFigureOut">
              <a:rPr lang="ru-RU"/>
              <a:pPr>
                <a:defRPr/>
              </a:pPr>
              <a:t>29.04.2019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B60E9-B033-40CA-9D59-D201A08E60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CC9AF-ACF3-407C-AB2B-2D4C2B1577AA}" type="datetimeFigureOut">
              <a:rPr lang="ru-RU"/>
              <a:pPr>
                <a:defRPr/>
              </a:pPr>
              <a:t>29.04.2019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692F5-D35C-407B-A701-6659F17C61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D0643-80EA-4C82-9BA2-32B5F6F98DF0}" type="datetimeFigureOut">
              <a:rPr lang="ru-RU"/>
              <a:pPr>
                <a:defRPr/>
              </a:pPr>
              <a:t>29.04.2019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2E902-561F-4E45-AE1C-FA27A4F5D1C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8EA12-DE66-4248-91CF-20C5440B57CD}" type="datetimeFigureOut">
              <a:rPr lang="ru-RU"/>
              <a:pPr>
                <a:defRPr/>
              </a:pPr>
              <a:t>29.04.2019</a:t>
            </a:fld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1F9E3-8912-4758-95E5-030C6D02C5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490BE-05CE-4A5A-B525-81725E3248E8}" type="datetimeFigureOut">
              <a:rPr lang="ru-RU"/>
              <a:pPr>
                <a:defRPr/>
              </a:pPr>
              <a:t>29.04.2019</a:t>
            </a:fld>
            <a:endParaRPr lang="ru-RU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B49C6-D4D5-4970-B39E-78A9AAB6C0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5712C-5645-4C17-A2C0-3CF4C8109096}" type="datetimeFigureOut">
              <a:rPr lang="ru-RU"/>
              <a:pPr>
                <a:defRPr/>
              </a:pPr>
              <a:t>29.04.2019</a:t>
            </a:fld>
            <a:endParaRPr lang="ru-RU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B9106-3596-4C14-9676-F689DD062D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3BD56-DFF4-4CA3-9A4B-5577C748BE7C}" type="datetimeFigureOut">
              <a:rPr lang="ru-RU"/>
              <a:pPr>
                <a:defRPr/>
              </a:pPr>
              <a:t>29.04.2019</a:t>
            </a:fld>
            <a:endParaRPr lang="ru-RU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815C6-90BF-4E0C-9B66-8F1060E8C8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FBEC6-138C-4F50-BB10-52ADBC58594F}" type="datetimeFigureOut">
              <a:rPr lang="ru-RU"/>
              <a:pPr>
                <a:defRPr/>
              </a:pPr>
              <a:t>29.04.2019</a:t>
            </a:fld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EEA0C-B1A2-4001-95AC-BA7D9AC312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07321-0D11-41F2-B923-DF449F42145C}" type="datetimeFigureOut">
              <a:rPr lang="ru-RU"/>
              <a:pPr>
                <a:defRPr/>
              </a:pPr>
              <a:t>29.04.2019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9077E-56FC-48B5-9120-E84754311D7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D2F69-923F-44CE-9FA9-30810A995D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5CC40-5F34-46FF-8573-0B1F7B7DBC60}" type="datetimeFigureOut">
              <a:rPr lang="ru-RU"/>
              <a:pPr>
                <a:defRPr/>
              </a:pPr>
              <a:t>29.04.2019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B7EBF-A682-4B2D-9002-0B763BE885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6A90C-35D1-49A5-81EB-952BC1E90C5C}" type="datetimeFigureOut">
              <a:rPr lang="ru-RU"/>
              <a:pPr>
                <a:defRPr/>
              </a:pPr>
              <a:t>29.04.2019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E2DFA-DF3C-4117-A5BE-4FFD019986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43C1A-D3ED-4D86-8E65-5364846A6A1C}" type="datetimeFigureOut">
              <a:rPr lang="ru-RU"/>
              <a:pPr>
                <a:defRPr/>
              </a:pPr>
              <a:t>29.04.2019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DADCD-7069-43FD-882D-A2F2958EB9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6A706-7B69-4697-A101-C4F8C0C5E4CD}" type="datetimeFigureOut">
              <a:rPr lang="ru-RU"/>
              <a:pPr>
                <a:defRPr/>
              </a:pPr>
              <a:t>29.04.2019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BFAE0-C676-4735-961E-BF473FC5D1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688F6-230F-4E50-9E09-90BFF78B2F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0AB73-134D-4519-AF3C-E6DD039AAA3D}" type="datetimeFigureOut">
              <a:rPr lang="ru-RU"/>
              <a:pPr>
                <a:defRPr/>
              </a:pPr>
              <a:t>29.04.2019</a:t>
            </a:fld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DF18B-60E6-445B-978F-D5EDD07C3F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30F29-3842-4D61-98B7-D633B09ECFC3}" type="datetimeFigureOut">
              <a:rPr lang="ru-RU"/>
              <a:pPr>
                <a:defRPr/>
              </a:pPr>
              <a:t>29.04.2019</a:t>
            </a:fld>
            <a:endParaRPr lang="ru-RU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87422-08F6-4085-84C4-3CA8AEBC38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8A83D-B9C7-47D2-843B-3A28A3354A2A}" type="datetimeFigureOut">
              <a:rPr lang="ru-RU"/>
              <a:pPr>
                <a:defRPr/>
              </a:pPr>
              <a:t>29.04.2019</a:t>
            </a:fld>
            <a:endParaRPr lang="ru-RU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CE054-493B-477C-88B0-19509CBCEC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A732EA2-9C6D-4536-AAC9-0A0F8AFB17C9}" type="datetimeFigureOut">
              <a:rPr lang="en-US"/>
              <a:pPr>
                <a:defRPr/>
              </a:pPr>
              <a:t>4/29/2019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25C3EE5-5B71-479A-9A5B-D35B0940E6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7ADBD-1AC4-46B4-A251-1E97991596D0}" type="datetimeFigureOut">
              <a:rPr lang="ru-RU"/>
              <a:pPr>
                <a:defRPr/>
              </a:pPr>
              <a:t>29.04.2019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FA84C-5080-4727-8585-DE5848D4C4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4347F-53B7-4F09-BCF4-5BCBFBBDF8C1}" type="datetimeFigureOut">
              <a:rPr lang="ru-RU"/>
              <a:pPr>
                <a:defRPr/>
              </a:pPr>
              <a:t>29.04.2019</a:t>
            </a:fld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160C2-0ACD-41B9-B450-F0A6526A71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748C2-295A-4695-B311-216BE08D0642}" type="datetimeFigureOut">
              <a:rPr lang="ru-RU"/>
              <a:pPr>
                <a:defRPr/>
              </a:pPr>
              <a:t>29.04.2019</a:t>
            </a:fld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DB033-587C-43D5-AF7C-0E7D2A549D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E3D5D-0445-4B4D-AD68-BBD17F988EE8}" type="datetimeFigureOut">
              <a:rPr lang="ru-RU"/>
              <a:pPr>
                <a:defRPr/>
              </a:pPr>
              <a:t>29.04.2019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3ABB1-5357-4F1B-A13A-127A04D54F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DE4CF-9CA2-4BA6-9CA6-8C2D6796CD9C}" type="datetimeFigureOut">
              <a:rPr lang="ru-RU"/>
              <a:pPr>
                <a:defRPr/>
              </a:pPr>
              <a:t>29.04.2019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D256B-68FF-4887-977C-9EAAB0611A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FE970D-47FA-4065-95D6-3949EBC32B51}" type="datetimeFigureOut">
              <a:rPr lang="en-US"/>
              <a:pPr>
                <a:defRPr/>
              </a:pPr>
              <a:t>4/29/2019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21A192-3389-4BD1-BB6D-5C645BA1B88D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976C5-9CE6-4F92-ADDD-F3A06CD34A76}" type="datetimeFigureOut">
              <a:rPr lang="ru-RU"/>
              <a:pPr>
                <a:defRPr/>
              </a:pPr>
              <a:t>29.04.2019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93DF6-5D8B-4018-BC78-530936BEF6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EA9025-B4C1-4DE1-AFEF-492822CBF0DA}" type="datetimeFigureOut">
              <a:rPr lang="en-US"/>
              <a:pPr>
                <a:defRPr/>
              </a:pPr>
              <a:t>4/29/2019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94158B-28EB-4CB5-8E9E-25ED66BAF6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82DCA-45E5-40D3-9374-309574DCCB03}" type="datetimeFigureOut">
              <a:rPr lang="ru-RU"/>
              <a:pPr>
                <a:defRPr/>
              </a:pPr>
              <a:t>29.04.2019</a:t>
            </a:fld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4E687-5DD1-4D6E-94EF-DAA498091A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740FD-CE1E-4328-A336-E4F267E24FBE}" type="datetimeFigureOut">
              <a:rPr lang="ru-RU"/>
              <a:pPr>
                <a:defRPr/>
              </a:pPr>
              <a:t>29.04.2019</a:t>
            </a:fld>
            <a:endParaRPr lang="ru-RU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BF13E-A354-4BF1-B0BA-09DCE27875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14D19-F93A-4E67-BAFC-C57C4CA1B57A}" type="datetimeFigureOut">
              <a:rPr lang="ru-RU"/>
              <a:pPr>
                <a:defRPr/>
              </a:pPr>
              <a:t>29.04.2019</a:t>
            </a:fld>
            <a:endParaRPr lang="ru-RU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7B377-ACB7-44C5-AA1D-913DA1CB85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FA0A4-55C8-4CFD-8DF6-8A44ADC3F916}" type="datetimeFigureOut">
              <a:rPr lang="ru-RU"/>
              <a:pPr>
                <a:defRPr/>
              </a:pPr>
              <a:t>29.04.2019</a:t>
            </a:fld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0AB58-4BDE-464F-88C8-6F8685FB58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33E0F5-198F-486E-AE13-9AF8D0429E50}" type="datetimeFigureOut">
              <a:rPr lang="en-US"/>
              <a:pPr>
                <a:defRPr/>
              </a:pPr>
              <a:t>4/29/2019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F14F78-55C6-49E9-A368-C6939CEE08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55B47-7F05-4571-BC28-162F1E78C89C}" type="datetimeFigureOut">
              <a:rPr lang="ru-RU"/>
              <a:pPr>
                <a:defRPr/>
              </a:pPr>
              <a:t>29.04.2019</a:t>
            </a:fld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60332-4CB2-4447-9A86-CF4A2615D6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8BF64-A7DF-4FAB-81B0-118F15388E03}" type="datetimeFigureOut">
              <a:rPr lang="ru-RU"/>
              <a:pPr>
                <a:defRPr/>
              </a:pPr>
              <a:t>29.04.2019</a:t>
            </a:fld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D5C18-70DB-49BA-A8B7-0A901B630E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E2E91-BB2E-4193-AD3A-0CFF12F04E30}" type="datetimeFigureOut">
              <a:rPr lang="ru-RU"/>
              <a:pPr>
                <a:defRPr/>
              </a:pPr>
              <a:t>29.04.2019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7A90A-681D-4B94-88C4-05C7F280FC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8F1FA-07F3-41A4-8689-8AD5D86F2E8C}" type="datetimeFigureOut">
              <a:rPr lang="ru-RU"/>
              <a:pPr>
                <a:defRPr/>
              </a:pPr>
              <a:t>29.04.2019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14D8A-9D3B-415F-A2A0-D6FF558612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6"/>
          <p:cNvSpPr>
            <a:spLocks noEditPoints="1"/>
          </p:cNvSpPr>
          <p:nvPr/>
        </p:nvSpPr>
        <p:spPr bwMode="auto">
          <a:xfrm>
            <a:off x="-3573" y="285750"/>
            <a:ext cx="9145191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dirty="0">
              <a:solidFill>
                <a:schemeClr val="lt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448" y="1828800"/>
            <a:ext cx="7317105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3449" y="5029200"/>
            <a:ext cx="5887983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C976C5-9CE6-4F92-ADDD-F3A06CD34A76}" type="datetimeFigureOut">
              <a:rPr lang="ru-RU" smtClean="0"/>
              <a:pPr>
                <a:defRPr/>
              </a:pPr>
              <a:t>29.04.2019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93DF6-5D8B-4018-BC78-530936BEF63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449" y="3429001"/>
            <a:ext cx="7317105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0100" y="685802"/>
            <a:ext cx="5891331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ru-RU" noProof="0" smtClean="0"/>
              <a:pPr/>
              <a:t>29.04.2019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25200" y="1828800"/>
            <a:ext cx="353247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98083" y="1828800"/>
            <a:ext cx="353247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882DCA-45E5-40D3-9374-309574DCCB03}" type="datetimeFigureOut">
              <a:rPr lang="ru-RU" smtClean="0"/>
              <a:pPr>
                <a:defRPr/>
              </a:pPr>
              <a:t>29.04.2019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A4E687-5DD1-4D6E-94EF-DAA498091A0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449" y="274638"/>
            <a:ext cx="7317105" cy="1325562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3448" y="1828800"/>
            <a:ext cx="353279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13448" y="2743201"/>
            <a:ext cx="353279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97764" y="1828800"/>
            <a:ext cx="353279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97764" y="2743201"/>
            <a:ext cx="353279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A740FD-CE1E-4328-A336-E4F267E24FBE}" type="datetimeFigureOut">
              <a:rPr lang="ru-RU" smtClean="0"/>
              <a:pPr>
                <a:defRPr/>
              </a:pPr>
              <a:t>29.04.2019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BF13E-A354-4BF1-B0BA-09DCE278750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755FB-F93B-4F3E-84D5-35A2E2478118}" type="datetimeFigureOut">
              <a:rPr lang="ru-RU"/>
              <a:pPr>
                <a:defRPr/>
              </a:pPr>
              <a:t>29.04.2019</a:t>
            </a:fld>
            <a:endParaRPr lang="ru-RU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94AE0-D7CB-4F57-9FF8-62340E6D9D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314D19-F93A-4E67-BAFC-C57C4CA1B57A}" type="datetimeFigureOut">
              <a:rPr lang="ru-RU" smtClean="0"/>
              <a:pPr>
                <a:defRPr/>
              </a:pPr>
              <a:t>29.04.2019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7B377-ACB7-44C5-AA1D-913DA1CB85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ru-RU" noProof="0" smtClean="0"/>
              <a:pPr/>
              <a:t>29.04.2019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388602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294" y="685800"/>
            <a:ext cx="2915409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00506" y="685800"/>
            <a:ext cx="4230202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3294" y="4876800"/>
            <a:ext cx="2915409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855B47-7F05-4571-BC28-162F1E78C89C}" type="datetimeFigureOut">
              <a:rPr lang="ru-RU" smtClean="0"/>
              <a:pPr>
                <a:defRPr/>
              </a:pPr>
              <a:t>29.04.2019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760332-4CB2-4447-9A86-CF4A2615D69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388602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294" y="685800"/>
            <a:ext cx="2915409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400506" y="685800"/>
            <a:ext cx="4230202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3294" y="4876800"/>
            <a:ext cx="2915409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78BF64-A7DF-4FAB-81B0-118F15388E03}" type="datetimeFigureOut">
              <a:rPr lang="ru-RU" smtClean="0"/>
              <a:pPr>
                <a:defRPr/>
              </a:pPr>
              <a:t>29.04.2019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2D5C18-70DB-49BA-A8B7-0A901B630ED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3C5B7B-A2C6-4554-86AC-A8381AF2CD93}" type="datetimeFigureOut">
              <a:rPr lang="ru-RU" smtClean="0"/>
              <a:pPr>
                <a:defRPr/>
              </a:pPr>
              <a:t>29.04.2019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989FA4-88C9-4F8F-B801-4158EE7449D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1601153" cy="5486400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3448" y="685800"/>
            <a:ext cx="5563552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3C5B7B-A2C6-4554-86AC-A8381AF2CD93}" type="datetimeFigureOut">
              <a:rPr lang="ru-RU" smtClean="0"/>
              <a:pPr>
                <a:defRPr/>
              </a:pPr>
              <a:t>29.04.2019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989FA4-88C9-4F8F-B801-4158EE7449D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2018B-E3CC-4DC3-A051-2C34BC8B75B9}" type="datetimeFigureOut">
              <a:rPr lang="ru-RU"/>
              <a:pPr>
                <a:defRPr/>
              </a:pPr>
              <a:t>29.04.2019</a:t>
            </a:fld>
            <a:endParaRPr lang="ru-RU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B635E-482B-43C1-B159-7CCED92B14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8CF8A-D29C-4067-B667-BB7AA3322E69}" type="datetimeFigureOut">
              <a:rPr lang="ru-RU"/>
              <a:pPr>
                <a:defRPr/>
              </a:pPr>
              <a:t>29.04.2019</a:t>
            </a:fld>
            <a:endParaRPr lang="ru-RU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4F701-AF15-432A-A793-6B2F596577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E09D9-D01B-4A6D-AFB5-65DDFD9B8193}" type="datetimeFigureOut">
              <a:rPr lang="ru-RU"/>
              <a:pPr>
                <a:defRPr/>
              </a:pPr>
              <a:t>29.04.2019</a:t>
            </a:fld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6606C-BB81-45E3-99BB-895E1EE014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8C226-5E63-47E4-A8E9-D3AEE7B67A2B}" type="datetimeFigureOut">
              <a:rPr lang="ru-RU"/>
              <a:pPr>
                <a:defRPr/>
              </a:pPr>
              <a:t>29.04.2019</a:t>
            </a:fld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11C19-71CC-4731-98B9-A9598E3F12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60000"/>
            <a:lumOff val="4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43C5B7B-A2C6-4554-86AC-A8381AF2CD93}" type="datetimeFigureOut">
              <a:rPr lang="ru-RU"/>
              <a:pPr>
                <a:defRPr/>
              </a:pPr>
              <a:t>29.04.2019</a:t>
            </a:fld>
            <a:endParaRPr lang="ru-RU" dirty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0989FA4-88C9-4F8F-B801-4158EE7449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1" r:id="rId1"/>
    <p:sldLayoutId id="2147484332" r:id="rId2"/>
    <p:sldLayoutId id="2147484333" r:id="rId3"/>
    <p:sldLayoutId id="2147484334" r:id="rId4"/>
    <p:sldLayoutId id="2147484335" r:id="rId5"/>
    <p:sldLayoutId id="2147484336" r:id="rId6"/>
    <p:sldLayoutId id="2147484337" r:id="rId7"/>
    <p:sldLayoutId id="2147484338" r:id="rId8"/>
    <p:sldLayoutId id="2147484339" r:id="rId9"/>
    <p:sldLayoutId id="2147484340" r:id="rId10"/>
    <p:sldLayoutId id="2147484341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60000"/>
            <a:lumOff val="4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C036E03-3C10-4464-AED1-BBF2F9074278}" type="datetimeFigureOut">
              <a:rPr lang="ru-RU"/>
              <a:pPr>
                <a:defRPr/>
              </a:pPr>
              <a:t>29.04.2019</a:t>
            </a:fld>
            <a:endParaRPr lang="ru-RU" dirty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D992037-2B88-4388-9B86-80D3E37DFF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75" r:id="rId9"/>
    <p:sldLayoutId id="2147484350" r:id="rId10"/>
    <p:sldLayoutId id="2147484351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60000"/>
            <a:lumOff val="4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23A7768-83EF-4837-B3F1-F74CE08DC86E}" type="datetimeFigureOut">
              <a:rPr lang="ru-RU"/>
              <a:pPr>
                <a:defRPr/>
              </a:pPr>
              <a:t>29.04.2019</a:t>
            </a:fld>
            <a:endParaRPr lang="ru-RU" dirty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BDAB042-E804-499D-881E-4F635B92E9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2" r:id="rId1"/>
    <p:sldLayoutId id="2147484353" r:id="rId2"/>
    <p:sldLayoutId id="2147484376" r:id="rId3"/>
    <p:sldLayoutId id="2147484354" r:id="rId4"/>
    <p:sldLayoutId id="2147484355" r:id="rId5"/>
    <p:sldLayoutId id="2147484356" r:id="rId6"/>
    <p:sldLayoutId id="2147484377" r:id="rId7"/>
    <p:sldLayoutId id="2147484357" r:id="rId8"/>
    <p:sldLayoutId id="2147484358" r:id="rId9"/>
    <p:sldLayoutId id="2147484359" r:id="rId10"/>
    <p:sldLayoutId id="2147484360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fld id="{559C6343-6676-41EC-AE79-52C087F51403}" type="datetimeFigureOut">
              <a:rPr lang="ru-RU"/>
              <a:pPr>
                <a:defRPr/>
              </a:pPr>
              <a:t>29.04.2019</a:t>
            </a:fld>
            <a:endParaRPr lang="ru-RU" dirty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732E31F-8E8A-46B2-AA84-9C19684089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8" r:id="rId1"/>
    <p:sldLayoutId id="2147484361" r:id="rId2"/>
    <p:sldLayoutId id="2147484379" r:id="rId3"/>
    <p:sldLayoutId id="2147484362" r:id="rId4"/>
    <p:sldLayoutId id="2147484363" r:id="rId5"/>
    <p:sldLayoutId id="2147484364" r:id="rId6"/>
    <p:sldLayoutId id="2147484380" r:id="rId7"/>
    <p:sldLayoutId id="2147484365" r:id="rId8"/>
    <p:sldLayoutId id="2147484366" r:id="rId9"/>
    <p:sldLayoutId id="2147484367" r:id="rId10"/>
    <p:sldLayoutId id="2147484368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449" y="274638"/>
            <a:ext cx="7317105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3449" y="1828800"/>
            <a:ext cx="731710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15452" y="6448427"/>
            <a:ext cx="1047467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43C5B7B-A2C6-4554-86AC-A8381AF2CD93}" type="datetimeFigureOut">
              <a:rPr lang="ru-RU" smtClean="0"/>
              <a:pPr>
                <a:defRPr/>
              </a:pPr>
              <a:t>29.04.2019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906863" y="6448427"/>
            <a:ext cx="497992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373079" y="6448427"/>
            <a:ext cx="857474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0989FA4-88C9-4F8F-B801-4158EE7449D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4" r:id="rId1"/>
    <p:sldLayoutId id="2147484705" r:id="rId2"/>
    <p:sldLayoutId id="2147484706" r:id="rId3"/>
    <p:sldLayoutId id="2147484707" r:id="rId4"/>
    <p:sldLayoutId id="2147484708" r:id="rId5"/>
    <p:sldLayoutId id="2147484709" r:id="rId6"/>
    <p:sldLayoutId id="2147484710" r:id="rId7"/>
    <p:sldLayoutId id="2147484711" r:id="rId8"/>
    <p:sldLayoutId id="2147484712" r:id="rId9"/>
    <p:sldLayoutId id="2147484713" r:id="rId10"/>
    <p:sldLayoutId id="2147484714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chart" Target="../charts/chart8.xml"/><Relationship Id="rId7" Type="http://schemas.openxmlformats.org/officeDocument/2006/relationships/chart" Target="../charts/chart12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0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10" Type="http://schemas.openxmlformats.org/officeDocument/2006/relationships/chart" Target="../charts/chart15.xml"/><Relationship Id="rId4" Type="http://schemas.openxmlformats.org/officeDocument/2006/relationships/chart" Target="../charts/chart9.xml"/><Relationship Id="rId9" Type="http://schemas.openxmlformats.org/officeDocument/2006/relationships/chart" Target="../charts/char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0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5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7" Type="http://schemas.openxmlformats.org/officeDocument/2006/relationships/diagramColors" Target="../diagrams/colors2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50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5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FullSizeRender (5).jpg"/>
          <p:cNvPicPr>
            <a:picLocks noChangeAspect="1"/>
          </p:cNvPicPr>
          <p:nvPr/>
        </p:nvPicPr>
        <p:blipFill>
          <a:blip r:embed="rId2">
            <a:lum bright="12000" contrast="-34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Прямоугольник 5"/>
          <p:cNvSpPr>
            <a:spLocks noChangeArrowheads="1"/>
          </p:cNvSpPr>
          <p:nvPr/>
        </p:nvSpPr>
        <p:spPr bwMode="auto">
          <a:xfrm>
            <a:off x="0" y="5500702"/>
            <a:ext cx="91440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1619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BrowalliaUPC" pitchFamily="34" charset="-34"/>
              </a:rPr>
              <a:t>Отчет об исполнении</a:t>
            </a:r>
            <a:r>
              <a:rPr lang="en-US" sz="3600" b="1" dirty="0" smtClean="0">
                <a:solidFill>
                  <a:srgbClr val="1619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BrowalliaUPC" pitchFamily="34" charset="-34"/>
              </a:rPr>
              <a:t> </a:t>
            </a:r>
            <a:r>
              <a:rPr lang="ru-RU" sz="3600" b="1" dirty="0" smtClean="0">
                <a:solidFill>
                  <a:srgbClr val="1619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BrowalliaUPC" pitchFamily="34" charset="-34"/>
              </a:rPr>
              <a:t>бюджета </a:t>
            </a:r>
            <a:r>
              <a:rPr lang="ru-RU" sz="3200" b="1" dirty="0">
                <a:solidFill>
                  <a:srgbClr val="1619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BrowalliaUPC" pitchFamily="34" charset="-34"/>
              </a:rPr>
              <a:t/>
            </a:r>
            <a:br>
              <a:rPr lang="ru-RU" sz="3200" b="1" dirty="0">
                <a:solidFill>
                  <a:srgbClr val="1619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BrowalliaUPC" pitchFamily="34" charset="-34"/>
              </a:rPr>
            </a:br>
            <a:r>
              <a:rPr lang="ru-RU" sz="3200" b="1" dirty="0">
                <a:solidFill>
                  <a:srgbClr val="1619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BrowalliaUPC" pitchFamily="34" charset="-34"/>
              </a:rPr>
              <a:t>Лужского городского </a:t>
            </a:r>
            <a:r>
              <a:rPr lang="ru-RU" sz="3200" b="1" dirty="0" smtClean="0">
                <a:solidFill>
                  <a:srgbClr val="1619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BrowalliaUPC" pitchFamily="34" charset="-34"/>
              </a:rPr>
              <a:t>поселения за 2018 </a:t>
            </a:r>
            <a:r>
              <a:rPr lang="ru-RU" sz="3200" b="1" dirty="0">
                <a:solidFill>
                  <a:srgbClr val="1619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BrowalliaUPC" pitchFamily="34" charset="-34"/>
              </a:rPr>
              <a:t>год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5888"/>
            <a:ext cx="7992888" cy="550862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b="1" cap="none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Исполнение расходной части бюджета</a:t>
            </a:r>
            <a:endParaRPr lang="ru-RU" sz="3300" b="1" dirty="0">
              <a:solidFill>
                <a:schemeClr val="tx2">
                  <a:satMod val="130000"/>
                </a:schemeClr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/>
        </p:nvGraphicFramePr>
        <p:xfrm>
          <a:off x="2857488" y="3429000"/>
          <a:ext cx="3157522" cy="1568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/>
        </p:nvGraphicFramePr>
        <p:xfrm>
          <a:off x="2857488" y="4929198"/>
          <a:ext cx="3022626" cy="1744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5"/>
          <p:cNvGraphicFramePr>
            <a:graphicFrameLocks/>
          </p:cNvGraphicFramePr>
          <p:nvPr/>
        </p:nvGraphicFramePr>
        <p:xfrm>
          <a:off x="2857488" y="1071546"/>
          <a:ext cx="3071834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6"/>
          <p:cNvGraphicFramePr>
            <a:graphicFrameLocks/>
          </p:cNvGraphicFramePr>
          <p:nvPr/>
        </p:nvGraphicFramePr>
        <p:xfrm>
          <a:off x="6072198" y="1500174"/>
          <a:ext cx="2879725" cy="1785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Диаграмма 17"/>
          <p:cNvGraphicFramePr>
            <a:graphicFrameLocks/>
          </p:cNvGraphicFramePr>
          <p:nvPr/>
        </p:nvGraphicFramePr>
        <p:xfrm>
          <a:off x="6072198" y="3214686"/>
          <a:ext cx="2880420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Диаграмма 18"/>
          <p:cNvGraphicFramePr>
            <a:graphicFrameLocks/>
          </p:cNvGraphicFramePr>
          <p:nvPr/>
        </p:nvGraphicFramePr>
        <p:xfrm>
          <a:off x="285720" y="5072074"/>
          <a:ext cx="2555875" cy="1526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9" name="Диаграмма 19"/>
          <p:cNvGraphicFramePr>
            <a:graphicFrameLocks/>
          </p:cNvGraphicFramePr>
          <p:nvPr/>
        </p:nvGraphicFramePr>
        <p:xfrm>
          <a:off x="285720" y="3214686"/>
          <a:ext cx="2663825" cy="1798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0" name="Диаграмма 20"/>
          <p:cNvGraphicFramePr>
            <a:graphicFrameLocks/>
          </p:cNvGraphicFramePr>
          <p:nvPr/>
        </p:nvGraphicFramePr>
        <p:xfrm>
          <a:off x="6143636" y="5057775"/>
          <a:ext cx="2786082" cy="180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2" name="Диаграмма 21"/>
          <p:cNvGraphicFramePr>
            <a:graphicFrameLocks/>
          </p:cNvGraphicFramePr>
          <p:nvPr/>
        </p:nvGraphicFramePr>
        <p:xfrm>
          <a:off x="0" y="1571612"/>
          <a:ext cx="3024336" cy="1728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1" name="Скругленный прямоугольник 20"/>
          <p:cNvSpPr/>
          <p:nvPr/>
        </p:nvSpPr>
        <p:spPr>
          <a:xfrm>
            <a:off x="683568" y="764704"/>
            <a:ext cx="7776467" cy="504602"/>
          </a:xfrm>
          <a:prstGeom prst="roundRect">
            <a:avLst/>
          </a:prstGeom>
          <a:solidFill>
            <a:srgbClr val="B3CDED"/>
          </a:solidFill>
          <a:ln>
            <a:solidFill>
              <a:srgbClr val="1619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план – 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454 824,9 тыс.руб</a:t>
            </a:r>
            <a:r>
              <a:rPr lang="ru-RU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.   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 </a:t>
            </a:r>
            <a:r>
              <a:rPr lang="ru-RU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факт – 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399 029,9 тыс.руб</a:t>
            </a:r>
            <a:r>
              <a:rPr lang="ru-RU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.    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(87,7%)</a:t>
            </a:r>
            <a:endParaRPr lang="ru-RU" dirty="0">
              <a:latin typeface="Palatino Linotype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68268773"/>
              </p:ext>
            </p:extLst>
          </p:nvPr>
        </p:nvGraphicFramePr>
        <p:xfrm>
          <a:off x="428596" y="642918"/>
          <a:ext cx="8429684" cy="346037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643602"/>
                <a:gridCol w="1105450"/>
                <a:gridCol w="1027030"/>
                <a:gridCol w="653602"/>
              </a:tblGrid>
              <a:tr h="30019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alatino Linotype" pitchFamily="18" charset="0"/>
                        </a:rPr>
                        <a:t>Муниципальная программа</a:t>
                      </a:r>
                      <a:endParaRPr lang="ru-RU" sz="1300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Palatino Linotype" pitchFamily="18" charset="0"/>
                        </a:rPr>
                        <a:t>План</a:t>
                      </a:r>
                      <a:endParaRPr lang="ru-RU" sz="1000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Palatino Linotype" pitchFamily="18" charset="0"/>
                        </a:rPr>
                        <a:t>Исполнение</a:t>
                      </a:r>
                      <a:endParaRPr lang="ru-RU" sz="1000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%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224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Обеспечение жилыми помещениями граждан, состоящих на учете в качестве нуждающихся в жилых помещениях, в связи с утратой жилья в результате пожара в муниципальном жилищном фонде</a:t>
                      </a:r>
                      <a:endParaRPr lang="ru-RU" sz="1300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111,8</a:t>
                      </a:r>
                      <a:endParaRPr lang="ru-RU" sz="1300" b="1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300" b="1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300" b="1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02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Развитие и поддержка малого и среднего предпринимательства</a:t>
                      </a:r>
                      <a:endParaRPr lang="ru-RU" sz="1300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450,0</a:t>
                      </a:r>
                      <a:endParaRPr lang="ru-RU" sz="1300" b="1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450,0</a:t>
                      </a:r>
                      <a:endParaRPr lang="ru-RU" sz="1300" b="1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300" b="1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569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Развитие жилищно-коммунального и дорожного хозяйства</a:t>
                      </a:r>
                      <a:endParaRPr lang="ru-RU" sz="1300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9A1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255 240,7</a:t>
                      </a:r>
                      <a:endParaRPr lang="ru-RU" sz="1300" b="1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219 646,5</a:t>
                      </a:r>
                      <a:endParaRPr lang="ru-RU" sz="1300" b="1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86,1</a:t>
                      </a:r>
                      <a:endParaRPr lang="ru-RU" sz="1300" b="1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063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Развитие культуры</a:t>
                      </a:r>
                      <a:endParaRPr lang="ru-RU" sz="1300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109 318,5</a:t>
                      </a:r>
                      <a:endParaRPr lang="ru-RU" sz="1300" b="1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93 531,5</a:t>
                      </a:r>
                      <a:endParaRPr lang="ru-RU" sz="1300" b="1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85,6</a:t>
                      </a:r>
                      <a:endParaRPr lang="ru-RU" sz="1300" b="1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951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Молодежь Лужского городского поселения</a:t>
                      </a:r>
                      <a:endParaRPr lang="ru-RU" sz="1300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12 050,9</a:t>
                      </a:r>
                      <a:endParaRPr lang="ru-RU" sz="1300" b="1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11 972,0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99,3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951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Физическая культура в Лужском городском поселении</a:t>
                      </a:r>
                      <a:endParaRPr lang="ru-RU" sz="1300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A0D5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5 968,8</a:t>
                      </a:r>
                      <a:endParaRPr lang="ru-RU" sz="1300" b="1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5 570,4</a:t>
                      </a:r>
                      <a:endParaRPr lang="ru-RU" sz="1300" b="1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93,3</a:t>
                      </a:r>
                      <a:endParaRPr lang="ru-RU" sz="1300" b="1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951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Развитие Заречного парка</a:t>
                      </a:r>
                      <a:endParaRPr lang="ru-RU" sz="1300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056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2 325,4</a:t>
                      </a:r>
                      <a:endParaRPr lang="ru-RU" sz="1300" b="1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2 325,4</a:t>
                      </a:r>
                      <a:endParaRPr lang="ru-RU" sz="1300" b="1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300" b="1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951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Формирование комфортной городской среды</a:t>
                      </a:r>
                      <a:endParaRPr lang="ru-RU" sz="1300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29 665,4</a:t>
                      </a:r>
                      <a:endParaRPr lang="ru-RU" sz="1300" b="1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29 634,2</a:t>
                      </a:r>
                      <a:endParaRPr lang="ru-RU" sz="1300" b="1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99,9</a:t>
                      </a:r>
                      <a:endParaRPr lang="ru-RU" sz="1300" b="1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902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Муниципальная поддержка граждан, нуждающихся в улучшении жилищных условий, на приобретение (строительство) жилья</a:t>
                      </a:r>
                      <a:endParaRPr lang="ru-RU" sz="1300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22 713,8</a:t>
                      </a:r>
                      <a:endParaRPr lang="ru-RU" sz="1300" b="1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22 362,7</a:t>
                      </a:r>
                      <a:endParaRPr lang="ru-RU" sz="1300" b="1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98,5</a:t>
                      </a:r>
                      <a:endParaRPr lang="ru-RU" sz="1300" b="1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85180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Palatino Linotype" pitchFamily="18" charset="0"/>
                        </a:rPr>
                        <a:t>Итого: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437 845,3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385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 492,7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88,0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85180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Непрограммные расходы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rgbClr val="BF94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16 979,6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13 537,2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79,7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9286908" cy="576362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cap="none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Исполнение муниципальных программ, тыс. руб.</a:t>
            </a:r>
            <a:endParaRPr lang="ru-RU" sz="2800" b="1" cap="none" dirty="0">
              <a:solidFill>
                <a:schemeClr val="tx2">
                  <a:satMod val="130000"/>
                </a:schemeClr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0" y="3786190"/>
          <a:ext cx="8286808" cy="3214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6215074" y="4357694"/>
            <a:ext cx="2571768" cy="2000264"/>
          </a:xfrm>
          <a:prstGeom prst="roundRect">
            <a:avLst/>
          </a:prstGeom>
          <a:solidFill>
            <a:srgbClr val="B3CDED"/>
          </a:solidFill>
          <a:ln w="12700" cap="flat" cmpd="sng" algn="ctr">
            <a:solidFill>
              <a:srgbClr val="16190D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solidFill>
                  <a:srgbClr val="16190D"/>
                </a:solidFill>
                <a:latin typeface="Palatino Linotype" pitchFamily="18" charset="0"/>
              </a:rPr>
              <a:t>Расходы бюджета на реализацию муниципальных программ от общего объема расходов в 201</a:t>
            </a:r>
            <a:r>
              <a:rPr lang="en-US" sz="1400" dirty="0" smtClean="0">
                <a:solidFill>
                  <a:srgbClr val="16190D"/>
                </a:solidFill>
                <a:latin typeface="Palatino Linotype" pitchFamily="18" charset="0"/>
              </a:rPr>
              <a:t>8</a:t>
            </a:r>
            <a:r>
              <a:rPr lang="ru-RU" sz="1400" dirty="0" smtClean="0">
                <a:solidFill>
                  <a:srgbClr val="16190D"/>
                </a:solidFill>
                <a:latin typeface="Palatino Linotype" pitchFamily="18" charset="0"/>
              </a:rPr>
              <a:t> году составили </a:t>
            </a:r>
            <a:r>
              <a:rPr lang="ru-RU" sz="1400" b="1" dirty="0" smtClean="0">
                <a:solidFill>
                  <a:srgbClr val="16190D"/>
                </a:solidFill>
                <a:latin typeface="Palatino Linotype" pitchFamily="18" charset="0"/>
              </a:rPr>
              <a:t>96,6</a:t>
            </a:r>
            <a:r>
              <a:rPr lang="ru-RU" sz="1400" dirty="0" smtClean="0">
                <a:solidFill>
                  <a:srgbClr val="16190D"/>
                </a:solidFill>
                <a:latin typeface="Palatino Linotype" pitchFamily="18" charset="0"/>
              </a:rPr>
              <a:t>%;  </a:t>
            </a:r>
          </a:p>
          <a:p>
            <a:pPr algn="ctr"/>
            <a:r>
              <a:rPr lang="ru-RU" sz="1400" dirty="0" smtClean="0">
                <a:solidFill>
                  <a:srgbClr val="16190D"/>
                </a:solidFill>
                <a:latin typeface="Palatino Linotype" pitchFamily="18" charset="0"/>
              </a:rPr>
              <a:t>на непрограммные направления деятельности – </a:t>
            </a:r>
            <a:r>
              <a:rPr lang="ru-RU" sz="1400" b="1" dirty="0" smtClean="0">
                <a:solidFill>
                  <a:srgbClr val="16190D"/>
                </a:solidFill>
                <a:latin typeface="Palatino Linotype" pitchFamily="18" charset="0"/>
              </a:rPr>
              <a:t>3,4%</a:t>
            </a:r>
            <a:r>
              <a:rPr lang="ru-RU" sz="1400" dirty="0" smtClean="0">
                <a:solidFill>
                  <a:srgbClr val="16190D"/>
                </a:solidFill>
                <a:latin typeface="Palatino Linotype" pitchFamily="18" charset="0"/>
              </a:rPr>
              <a:t>.</a:t>
            </a:r>
            <a:endParaRPr lang="ru-RU" sz="1400" dirty="0">
              <a:solidFill>
                <a:srgbClr val="16190D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3795452129"/>
              </p:ext>
            </p:extLst>
          </p:nvPr>
        </p:nvGraphicFramePr>
        <p:xfrm>
          <a:off x="214282" y="928670"/>
          <a:ext cx="871543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5"/>
          <p:cNvSpPr>
            <a:spLocks noGrp="1"/>
          </p:cNvSpPr>
          <p:nvPr>
            <p:ph type="title"/>
          </p:nvPr>
        </p:nvSpPr>
        <p:spPr>
          <a:xfrm>
            <a:off x="0" y="260648"/>
            <a:ext cx="8892480" cy="648072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200" b="1" cap="none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2200" b="1" cap="none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</a:br>
            <a:r>
              <a:rPr lang="ru-RU" sz="2200" b="1" cap="none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«Развитие жилищно-коммунального и дорожного хозяйства» </a:t>
            </a:r>
            <a:endParaRPr lang="ru-RU" sz="2200" b="1" cap="none" dirty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5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576362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cap="none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Благоустройство Лужского городского поселения</a:t>
            </a:r>
            <a:endParaRPr lang="ru-RU" sz="2800" b="1" cap="none" dirty="0">
              <a:solidFill>
                <a:schemeClr val="tx2">
                  <a:satMod val="130000"/>
                </a:schemeClr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81821947"/>
              </p:ext>
            </p:extLst>
          </p:nvPr>
        </p:nvGraphicFramePr>
        <p:xfrm>
          <a:off x="1357290" y="857233"/>
          <a:ext cx="6429421" cy="5786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4710"/>
                <a:gridCol w="1357322"/>
                <a:gridCol w="1214446"/>
                <a:gridCol w="642943"/>
              </a:tblGrid>
              <a:tr h="521765"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haroni" pitchFamily="2" charset="-79"/>
                        </a:rPr>
                        <a:t>Основные мероприятия</a:t>
                      </a:r>
                      <a:endParaRPr lang="ru-RU" sz="1200" i="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haroni" pitchFamily="2" charset="-79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haroni" pitchFamily="2" charset="-79"/>
                        </a:rPr>
                        <a:t>План,</a:t>
                      </a:r>
                    </a:p>
                    <a:p>
                      <a:pPr algn="ctr"/>
                      <a:r>
                        <a:rPr lang="ru-RU" sz="1200" i="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haroni" pitchFamily="2" charset="-79"/>
                        </a:rPr>
                        <a:t>тыс. руб.</a:t>
                      </a:r>
                      <a:endParaRPr lang="ru-RU" sz="1200" i="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haroni" pitchFamily="2" charset="-79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haroni" pitchFamily="2" charset="-79"/>
                        </a:rPr>
                        <a:t>Исполнение, тыс. руб.</a:t>
                      </a:r>
                      <a:endParaRPr lang="ru-RU" sz="1200" i="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haroni" pitchFamily="2" charset="-79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haroni" pitchFamily="2" charset="-79"/>
                        </a:rPr>
                        <a:t>%</a:t>
                      </a:r>
                      <a:endParaRPr lang="ru-RU" sz="1200" i="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Aharoni" pitchFamily="2" charset="-79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06921"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Озеленение и благоустройство</a:t>
                      </a:r>
                      <a:endParaRPr kumimoji="0" lang="ru-RU" sz="1200" b="1" kern="1200" dirty="0">
                        <a:solidFill>
                          <a:schemeClr val="dk1"/>
                        </a:solidFill>
                        <a:latin typeface="Palatino Linotyp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B3C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alatino Linotype" pitchFamily="18" charset="0"/>
                          <a:cs typeface="Times New Roman" pitchFamily="18" charset="0"/>
                        </a:rPr>
                        <a:t>6 296,2</a:t>
                      </a:r>
                      <a:endParaRPr lang="ru-RU" sz="1200" b="1" dirty="0"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alatino Linotype" pitchFamily="18" charset="0"/>
                          <a:cs typeface="Times New Roman" pitchFamily="18" charset="0"/>
                        </a:rPr>
                        <a:t>5 845,2</a:t>
                      </a:r>
                      <a:endParaRPr lang="ru-RU" sz="1200" b="1" dirty="0"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alatino Linotype" pitchFamily="18" charset="0"/>
                          <a:cs typeface="Times New Roman" pitchFamily="18" charset="0"/>
                        </a:rPr>
                        <a:t>92,8</a:t>
                      </a:r>
                      <a:endParaRPr lang="ru-RU" sz="1200" b="1" dirty="0"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21765"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Ремонт и содержание городского фонтана в Привокзальном сквере</a:t>
                      </a:r>
                      <a:endParaRPr kumimoji="0" lang="ru-RU" sz="1200" b="1" kern="1200" dirty="0">
                        <a:solidFill>
                          <a:schemeClr val="dk1"/>
                        </a:solidFill>
                        <a:latin typeface="Palatino Linotyp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B3C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alatino Linotype" pitchFamily="18" charset="0"/>
                          <a:cs typeface="Times New Roman" pitchFamily="18" charset="0"/>
                        </a:rPr>
                        <a:t>317,0</a:t>
                      </a:r>
                      <a:endParaRPr lang="ru-RU" sz="1200" b="1" dirty="0"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alatino Linotype" pitchFamily="18" charset="0"/>
                          <a:cs typeface="Times New Roman" pitchFamily="18" charset="0"/>
                        </a:rPr>
                        <a:t>317,0</a:t>
                      </a:r>
                      <a:endParaRPr lang="ru-RU" sz="1200" b="1" dirty="0"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alatino Linotype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1" dirty="0"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9835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Обслуживание мест массового отдыха</a:t>
                      </a:r>
                      <a:endParaRPr kumimoji="0" lang="ru-RU" sz="1200" b="1" kern="1200" dirty="0">
                        <a:solidFill>
                          <a:schemeClr val="dk1"/>
                        </a:solidFill>
                        <a:latin typeface="Palatino Linotyp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B3C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alatino Linotype" pitchFamily="18" charset="0"/>
                          <a:cs typeface="Times New Roman" pitchFamily="18" charset="0"/>
                        </a:rPr>
                        <a:t>180,0</a:t>
                      </a:r>
                      <a:endParaRPr lang="ru-RU" sz="1200" b="1" dirty="0"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alatino Linotype" pitchFamily="18" charset="0"/>
                          <a:cs typeface="Times New Roman" pitchFamily="18" charset="0"/>
                        </a:rPr>
                        <a:t>180,0</a:t>
                      </a:r>
                      <a:endParaRPr lang="ru-RU" sz="1200" b="1" dirty="0"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alatino Linotype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1" dirty="0"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0692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alatino Linotype" pitchFamily="18" charset="0"/>
                          <a:cs typeface="Times New Roman" pitchFamily="18" charset="0"/>
                        </a:rPr>
                        <a:t>Организация ритуальных услуг</a:t>
                      </a:r>
                      <a:endParaRPr lang="ru-RU" sz="1200" b="1" dirty="0"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B3C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alatino Linotype" pitchFamily="18" charset="0"/>
                          <a:cs typeface="Times New Roman" pitchFamily="18" charset="0"/>
                        </a:rPr>
                        <a:t>57,4</a:t>
                      </a:r>
                      <a:endParaRPr lang="ru-RU" sz="1200" b="1" dirty="0"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alatino Linotype" pitchFamily="18" charset="0"/>
                          <a:cs typeface="Times New Roman" pitchFamily="18" charset="0"/>
                        </a:rPr>
                        <a:t>20,3</a:t>
                      </a:r>
                      <a:endParaRPr lang="ru-RU" sz="1200" b="1" dirty="0"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alatino Linotype" pitchFamily="18" charset="0"/>
                          <a:cs typeface="Times New Roman" pitchFamily="18" charset="0"/>
                        </a:rPr>
                        <a:t>35,4</a:t>
                      </a:r>
                      <a:endParaRPr lang="ru-RU" sz="1200" b="1" dirty="0"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8555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Техническое обслуживание и текущий ремонт электросетей и электроустановок (о</a:t>
                      </a:r>
                      <a:r>
                        <a:rPr lang="ru-RU" sz="1200" b="1" dirty="0" smtClean="0">
                          <a:latin typeface="Palatino Linotype" pitchFamily="18" charset="0"/>
                          <a:cs typeface="Times New Roman" pitchFamily="18" charset="0"/>
                        </a:rPr>
                        <a:t>рганизация</a:t>
                      </a:r>
                      <a:r>
                        <a:rPr lang="ru-RU" sz="1200" b="1" baseline="0" dirty="0" smtClean="0">
                          <a:latin typeface="Palatino Linotype" pitchFamily="18" charset="0"/>
                          <a:cs typeface="Times New Roman" pitchFamily="18" charset="0"/>
                        </a:rPr>
                        <a:t> уличного освещения</a:t>
                      </a:r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), в т.ч.:</a:t>
                      </a:r>
                      <a:endParaRPr lang="ru-RU" sz="1200" b="1" dirty="0"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B3C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alatino Linotype" pitchFamily="18" charset="0"/>
                          <a:cs typeface="Times New Roman" pitchFamily="18" charset="0"/>
                        </a:rPr>
                        <a:t>12 780,0</a:t>
                      </a:r>
                      <a:endParaRPr lang="ru-RU" sz="1200" b="1" dirty="0"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alatino Linotype" pitchFamily="18" charset="0"/>
                          <a:cs typeface="Times New Roman" pitchFamily="18" charset="0"/>
                        </a:rPr>
                        <a:t>12 510,0</a:t>
                      </a:r>
                      <a:endParaRPr lang="ru-RU" sz="1200" b="1" dirty="0"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alatino Linotype" pitchFamily="18" charset="0"/>
                          <a:cs typeface="Times New Roman" pitchFamily="18" charset="0"/>
                        </a:rPr>
                        <a:t>97,9</a:t>
                      </a:r>
                      <a:endParaRPr lang="ru-RU" sz="1200" b="1" dirty="0"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654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alatino Linotype" pitchFamily="18" charset="0"/>
                          <a:cs typeface="Times New Roman" pitchFamily="18" charset="0"/>
                        </a:rPr>
                        <a:t>Замена светильников</a:t>
                      </a:r>
                      <a:r>
                        <a:rPr lang="ru-RU" sz="1200" b="0" baseline="0" dirty="0" smtClean="0">
                          <a:latin typeface="Palatino Linotype" pitchFamily="18" charset="0"/>
                          <a:cs typeface="Times New Roman" pitchFamily="18" charset="0"/>
                        </a:rPr>
                        <a:t> на светодиодные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>
                          <a:latin typeface="Palatino Linotype" pitchFamily="18" charset="0"/>
                          <a:cs typeface="Times New Roman" pitchFamily="18" charset="0"/>
                        </a:rPr>
                        <a:t>(по итогам</a:t>
                      </a:r>
                      <a:r>
                        <a:rPr lang="ru-RU" sz="1200" b="0" dirty="0" smtClean="0">
                          <a:latin typeface="Palatino Linotype" pitchFamily="18" charset="0"/>
                        </a:rPr>
                        <a:t> 2018 года на территории ЛГП заменено 1960 из 2650 светильников)</a:t>
                      </a:r>
                      <a:endParaRPr lang="ru-RU" sz="1200" b="0" dirty="0"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4ED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Palatino Linotype" pitchFamily="18" charset="0"/>
                          <a:cs typeface="Times New Roman" pitchFamily="18" charset="0"/>
                        </a:rPr>
                        <a:t>9 190,0</a:t>
                      </a:r>
                      <a:endParaRPr lang="ru-RU" sz="1200" b="0" dirty="0"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Palatino Linotype" pitchFamily="18" charset="0"/>
                          <a:cs typeface="Times New Roman" pitchFamily="18" charset="0"/>
                        </a:rPr>
                        <a:t>8 920,0</a:t>
                      </a:r>
                      <a:endParaRPr lang="ru-RU" sz="1200" b="0" dirty="0"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Palatino Linotype" pitchFamily="18" charset="0"/>
                          <a:cs typeface="Times New Roman" pitchFamily="18" charset="0"/>
                        </a:rPr>
                        <a:t>97,1</a:t>
                      </a:r>
                      <a:endParaRPr lang="ru-RU" sz="1200" b="0" dirty="0"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21765"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Поставка электроэнергии на светофорные посты</a:t>
                      </a:r>
                      <a:endParaRPr lang="ru-RU" sz="1200" b="1" dirty="0"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B3C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alatino Linotype" pitchFamily="18" charset="0"/>
                          <a:cs typeface="Times New Roman" pitchFamily="18" charset="0"/>
                        </a:rPr>
                        <a:t>1 117,0</a:t>
                      </a:r>
                      <a:endParaRPr lang="ru-RU" sz="1200" b="1" dirty="0"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alatino Linotype" pitchFamily="18" charset="0"/>
                          <a:cs typeface="Times New Roman" pitchFamily="18" charset="0"/>
                        </a:rPr>
                        <a:t>1 116,3</a:t>
                      </a:r>
                      <a:endParaRPr lang="ru-RU" sz="1200" b="1" dirty="0"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alatino Linotype" pitchFamily="18" charset="0"/>
                          <a:cs typeface="Times New Roman" pitchFamily="18" charset="0"/>
                        </a:rPr>
                        <a:t>99,9</a:t>
                      </a:r>
                      <a:endParaRPr lang="ru-RU" sz="1200" b="1" dirty="0"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951456"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Содержание тротуаров, пешеходных дорожек, мостов, лестниц, остановок общественного транспорта и Привокзального сквера</a:t>
                      </a:r>
                      <a:endParaRPr lang="ru-RU" sz="1200" b="1" dirty="0"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B3C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alatino Linotype" pitchFamily="18" charset="0"/>
                          <a:cs typeface="Times New Roman" pitchFamily="18" charset="0"/>
                        </a:rPr>
                        <a:t>12 220,0</a:t>
                      </a:r>
                      <a:endParaRPr lang="ru-RU" sz="1200" b="1" dirty="0"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alatino Linotype" pitchFamily="18" charset="0"/>
                          <a:cs typeface="Times New Roman" pitchFamily="18" charset="0"/>
                        </a:rPr>
                        <a:t>12 219,9</a:t>
                      </a:r>
                      <a:endParaRPr lang="ru-RU" sz="1200" b="1" dirty="0"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alatino Linotype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736611"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Благоустройство набережной реки Луги и общественно значимых публичных пространств</a:t>
                      </a:r>
                    </a:p>
                  </a:txBody>
                  <a:tcPr anchor="ctr">
                    <a:solidFill>
                      <a:srgbClr val="B3C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alatino Linotype" pitchFamily="18" charset="0"/>
                          <a:cs typeface="Times New Roman" pitchFamily="18" charset="0"/>
                        </a:rPr>
                        <a:t>63 259,5</a:t>
                      </a:r>
                      <a:endParaRPr lang="ru-RU" sz="1200" b="1" dirty="0"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alatino Linotype" pitchFamily="18" charset="0"/>
                          <a:cs typeface="Times New Roman" pitchFamily="18" charset="0"/>
                        </a:rPr>
                        <a:t>55 387,5</a:t>
                      </a:r>
                      <a:endParaRPr lang="ru-RU" sz="1200" b="1" dirty="0"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alatino Linotype" pitchFamily="18" charset="0"/>
                          <a:cs typeface="Times New Roman" pitchFamily="18" charset="0"/>
                        </a:rPr>
                        <a:t>87,6</a:t>
                      </a:r>
                      <a:endParaRPr lang="ru-RU" sz="1200" b="1" dirty="0"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5072074"/>
            <a:ext cx="1214446" cy="1571636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22" name="Рисунок 21" descr="Fq5iSFHUGC0.jpg"/>
          <p:cNvPicPr>
            <a:picLocks noChangeAspect="1"/>
          </p:cNvPicPr>
          <p:nvPr/>
        </p:nvPicPr>
        <p:blipFill>
          <a:blip r:embed="rId3" cstate="print">
            <a:lum bright="20000" contrast="30000"/>
          </a:blip>
          <a:stretch>
            <a:fillRect/>
          </a:stretch>
        </p:blipFill>
        <p:spPr>
          <a:xfrm>
            <a:off x="142844" y="857232"/>
            <a:ext cx="1214446" cy="142876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2285992"/>
            <a:ext cx="1214446" cy="142876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710" y="2143116"/>
            <a:ext cx="1214478" cy="1571636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26" name="Рисунок 25" descr="IMG_588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3714752"/>
            <a:ext cx="1214446" cy="1357322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710" y="5143512"/>
            <a:ext cx="1214446" cy="1500198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28" name="Рисунок 27" descr="светофор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6710" y="3714752"/>
            <a:ext cx="1214446" cy="142876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710" y="857232"/>
            <a:ext cx="1214446" cy="1285883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14290"/>
            <a:ext cx="86439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Palatino Linotype" pitchFamily="18" charset="0"/>
                <a:cs typeface="Times New Roman" panose="02020603050405020304" pitchFamily="18" charset="0"/>
              </a:rPr>
              <a:t>С 2017 года Лужское городское поселение принимает участие</a:t>
            </a:r>
          </a:p>
          <a:p>
            <a:pPr algn="ctr"/>
            <a:r>
              <a:rPr lang="ru-RU" sz="2000" b="1" dirty="0" smtClean="0">
                <a:latin typeface="Palatino Linotype" pitchFamily="18" charset="0"/>
                <a:cs typeface="Times New Roman" panose="02020603050405020304" pitchFamily="18" charset="0"/>
              </a:rPr>
              <a:t> в масштабном приоритетном проекте</a:t>
            </a:r>
            <a:br>
              <a:rPr lang="ru-RU" sz="2000" b="1" dirty="0" smtClean="0">
                <a:latin typeface="Palatino Linotype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Palatino Linotype" pitchFamily="18" charset="0"/>
                <a:cs typeface="Times New Roman" panose="02020603050405020304" pitchFamily="18" charset="0"/>
              </a:rPr>
              <a:t> «Формирование комфортной городской среды».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857496"/>
            <a:ext cx="33575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Palatino Linotype" pitchFamily="18" charset="0"/>
                <a:cs typeface="Times New Roman" panose="02020603050405020304" pitchFamily="18" charset="0"/>
              </a:rPr>
              <a:t>По результатам конкурсного отбора были определены две территории общего пользования, подлежащие благоустройству:</a:t>
            </a:r>
            <a:r>
              <a:rPr lang="ru-RU" sz="1400" dirty="0">
                <a:latin typeface="Palatino Linotype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Palatino Linotype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Palatino Linotype" pitchFamily="18" charset="0"/>
                <a:cs typeface="Times New Roman" panose="02020603050405020304" pitchFamily="18" charset="0"/>
              </a:rPr>
              <a:t>Заречный парк </a:t>
            </a:r>
            <a:r>
              <a:rPr lang="ru-RU" sz="1400" b="1" dirty="0">
                <a:latin typeface="Palatino Linotype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latin typeface="Palatino Linotype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Palatino Linotype" pitchFamily="18" charset="0"/>
                <a:cs typeface="Times New Roman" panose="02020603050405020304" pitchFamily="18" charset="0"/>
              </a:rPr>
              <a:t>Центральная Набережная</a:t>
            </a:r>
            <a:endParaRPr lang="ru-RU" sz="1400" b="1" dirty="0">
              <a:latin typeface="Palatino Linotype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0" y="1428736"/>
          <a:ext cx="9144000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1934" y="2928934"/>
            <a:ext cx="2071702" cy="1428760"/>
          </a:xfrm>
          <a:prstGeom prst="rect">
            <a:avLst/>
          </a:prstGeom>
          <a:ln w="19050">
            <a:solidFill>
              <a:srgbClr val="16190D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8" y="3143248"/>
            <a:ext cx="2214578" cy="1643074"/>
          </a:xfrm>
          <a:prstGeom prst="rect">
            <a:avLst/>
          </a:prstGeom>
          <a:ln w="19050">
            <a:solidFill>
              <a:srgbClr val="16190D"/>
            </a:solidFill>
          </a:ln>
        </p:spPr>
      </p:pic>
      <p:pic>
        <p:nvPicPr>
          <p:cNvPr id="11" name="Рисунок 10" descr="3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8596" y="4500570"/>
            <a:ext cx="2143140" cy="1714512"/>
          </a:xfrm>
          <a:prstGeom prst="rect">
            <a:avLst/>
          </a:prstGeom>
          <a:ln w="19050">
            <a:solidFill>
              <a:srgbClr val="16190D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88" y="4929198"/>
            <a:ext cx="2143140" cy="1696772"/>
          </a:xfrm>
          <a:prstGeom prst="rect">
            <a:avLst/>
          </a:prstGeom>
          <a:ln w="19050">
            <a:solidFill>
              <a:srgbClr val="16190D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5357818" y="5143512"/>
            <a:ext cx="35004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Palatino Linotype" pitchFamily="18" charset="0"/>
                <a:cs typeface="Times New Roman" panose="02020603050405020304" pitchFamily="18" charset="0"/>
              </a:rPr>
              <a:t>Благоустройство </a:t>
            </a:r>
          </a:p>
          <a:p>
            <a:pPr algn="ctr"/>
            <a:r>
              <a:rPr lang="ru-RU" sz="1600" dirty="0" smtClean="0">
                <a:latin typeface="Palatino Linotype" pitchFamily="18" charset="0"/>
                <a:cs typeface="Times New Roman" panose="02020603050405020304" pitchFamily="18" charset="0"/>
              </a:rPr>
              <a:t>дворовых территорий:</a:t>
            </a:r>
            <a:br>
              <a:rPr lang="ru-RU" sz="1600" dirty="0" smtClean="0">
                <a:latin typeface="Palatino Linotype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Palatino Linotype" pitchFamily="18" charset="0"/>
                <a:cs typeface="Times New Roman" panose="02020603050405020304" pitchFamily="18" charset="0"/>
              </a:rPr>
              <a:t>пр. Урицкого, д. 66 и д. 64</a:t>
            </a:r>
            <a:br>
              <a:rPr lang="ru-RU" sz="1600" b="1" dirty="0" smtClean="0">
                <a:latin typeface="Palatino Linotype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Palatino Linotype" pitchFamily="18" charset="0"/>
                <a:cs typeface="Times New Roman" panose="02020603050405020304" pitchFamily="18" charset="0"/>
              </a:rPr>
              <a:t>пр. Володарского, д. 36</a:t>
            </a:r>
            <a:endParaRPr lang="ru-RU" sz="1600" b="1" dirty="0">
              <a:latin typeface="Palatino Linotype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576362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600" b="1" cap="none" dirty="0" smtClean="0">
                <a:solidFill>
                  <a:schemeClr val="tx2"/>
                </a:solidFill>
                <a:latin typeface="Palatino Linotype" pitchFamily="18" charset="0"/>
                <a:cs typeface="Times New Roman" pitchFamily="18" charset="0"/>
              </a:rPr>
              <a:t>Дорожный фонд Лужского городского поселения</a:t>
            </a:r>
            <a:endParaRPr lang="ru-RU" sz="2600" b="1" cap="none" dirty="0">
              <a:solidFill>
                <a:schemeClr val="tx2"/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42844" y="428604"/>
          <a:ext cx="5256584" cy="6220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5004048" y="908720"/>
            <a:ext cx="3672408" cy="2663156"/>
          </a:xfrm>
          <a:prstGeom prst="roundRect">
            <a:avLst/>
          </a:prstGeom>
          <a:solidFill>
            <a:srgbClr val="B3CD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Всего произведено расходов на сумму </a:t>
            </a:r>
            <a:r>
              <a:rPr lang="ru-RU" sz="1400" b="1" dirty="0" smtClean="0">
                <a:solidFill>
                  <a:schemeClr val="tx1"/>
                </a:solidFill>
                <a:latin typeface="Palatino Linotype" pitchFamily="18" charset="0"/>
              </a:rPr>
              <a:t>61 913,6 тыс. руб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.</a:t>
            </a:r>
          </a:p>
          <a:p>
            <a:pPr algn="ctr"/>
            <a:endParaRPr lang="ru-RU" sz="1400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Объем дорожного фонда Лужского городского поселения на 2019 год утвержден с учетом неисполненных ассигнований за 2018 год.</a:t>
            </a:r>
          </a:p>
          <a:p>
            <a:pPr algn="ctr"/>
            <a:endParaRPr lang="ru-RU" sz="1400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Неисполнение ассигнований дорожного фонда за 2018 год составило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Palatino Linotype" pitchFamily="18" charset="0"/>
              </a:rPr>
              <a:t>1 728,0 тыс. руб.  </a:t>
            </a:r>
          </a:p>
          <a:p>
            <a:pPr algn="ctr"/>
            <a:endParaRPr lang="ru-RU" sz="1400" b="1" dirty="0" smtClean="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282" y="4929198"/>
            <a:ext cx="3000396" cy="153955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Объем муниципального дорожного фонда Лужского городского поселения на 2018 год утвержден в сумме 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Palatino Linotype" pitchFamily="18" charset="0"/>
              </a:rPr>
              <a:t>63 641,6 тыс. руб.</a:t>
            </a:r>
            <a:endParaRPr lang="ru-RU" sz="1600" b="1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3703332850"/>
              </p:ext>
            </p:extLst>
          </p:nvPr>
        </p:nvGraphicFramePr>
        <p:xfrm>
          <a:off x="785786" y="3643314"/>
          <a:ext cx="8215370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>
            <a:spLocks noGrp="1"/>
          </p:cNvSpPr>
          <p:nvPr>
            <p:ph type="title"/>
          </p:nvPr>
        </p:nvSpPr>
        <p:spPr>
          <a:xfrm>
            <a:off x="323850" y="260648"/>
            <a:ext cx="8568630" cy="936104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b="1" cap="none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Основные расходы в рамках мероприятий по ремонту автомобильных дорог, искусственных сооружений, содержанию и ремонту дворовых территорий</a:t>
            </a:r>
            <a:endParaRPr lang="ru-RU" sz="1800" b="1" cap="none" dirty="0">
              <a:solidFill>
                <a:schemeClr val="tx2">
                  <a:satMod val="130000"/>
                </a:schemeClr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14565735"/>
              </p:ext>
            </p:extLst>
          </p:nvPr>
        </p:nvGraphicFramePr>
        <p:xfrm>
          <a:off x="1285852" y="1268763"/>
          <a:ext cx="7643866" cy="5174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43866"/>
              </a:tblGrid>
              <a:tr h="21602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Ремонт автомобильных дорог и искусственных сооружений на сумму 25 135,6 тыс. руб.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(ремонт на участках автомобильных дорог общего пользования местного значения по маршруту Ленинградское шоссе – железнодорожный мост – ул. Генерала Мухина до ул. Горной (устройство асфальтового покрытия); устройство дворовых  проездов по адресу: пр. Володарского, д. 37 корп. 1,2,3,4,5; ремонт асфальтобетонного покрытия участка уличной сети по ул. Красной Артиллерии (от ул. Победы до ж.д.№12 по ул. Победы); выполнение  ремонта дворовых проездов по ул. Красной Артиллерии; ямочный ремонт асфальтобетонного покрытия  на территории ЛГП; ремонт участка автомобильной дороги по адресу: пер. Переездный; ремонт участка тротуара по пер. Связи от  дома № 1 до стелы «200-летия города Луги»; восстановление асфальтового покрытия по пер. Связи; планировка обочины автомобильной дороги по ул. Гагарина и ул. Свободы;  ремонт дворового проезда у дома № 22 корп. 2 по пр. Кирова и др.).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B3CDED"/>
                    </a:solidFill>
                  </a:tcPr>
                </a:tc>
              </a:tr>
              <a:tr h="1097253"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Ремонт автомобильных дорог общего пользования местного значения, в т.ч.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 имеющих приоритетный социально-значимый характер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 на сумму 10 125,9 тыс. руб. </a:t>
                      </a:r>
                    </a:p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(ремонт участка автомобильной дороги по пр. Урицкого от  ул. Ленинградской до пер. Толмачева, площадь участка 5933,8 м.кв.,  протяженность 528 м.п.; по ул. Алексея Васильева, площадь 1806,0 кв. м., протяженность 218,2 м.п.; по ул. Госпитальная от ул. Маршала Одинцова до ФГКУ "442 Военный клинический госпиталь" Министерства обороны России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протяженностью 318,5 м.п., площадью 2419,12 м.кв.).</a:t>
                      </a:r>
                      <a:endParaRPr lang="ru-RU" sz="1200" b="1" dirty="0"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622913"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Содержание проезжих частей улиц и Привокзальной площади на сумму 19 369,6 тыс. руб.</a:t>
                      </a:r>
                    </a:p>
                    <a:p>
                      <a:pPr algn="ctr"/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(выполнение работ по содержанию автомобильных дорог, в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 т.ч.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 с грунтовым покрытием (дороги 4-й очереди),  тротуаров, площадей, мест массового отдыха населения расположенных на территории ЛГП).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Palatino Linotyp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8201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Ремонт дворовых территорий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пр. Кирова, д. 37; ул. Красной Артиллерии, д. 26; пр. Володарского, д. 13б; пр. Кирова, д. 22/2)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 на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сумму 845,7 тыс. руб.</a:t>
                      </a:r>
                      <a:endParaRPr lang="ru-RU" b="1" dirty="0"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20" y="1285860"/>
            <a:ext cx="1000132" cy="1000132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2285992"/>
            <a:ext cx="1000132" cy="1000132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5429264"/>
            <a:ext cx="1000132" cy="1000132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7" name="Рисунок 6" descr="дороги 201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4357694"/>
            <a:ext cx="1000132" cy="107157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3286124"/>
            <a:ext cx="1000132" cy="107157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142844" y="928670"/>
          <a:ext cx="5429256" cy="550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5"/>
          <p:cNvSpPr>
            <a:spLocks noGrp="1"/>
          </p:cNvSpPr>
          <p:nvPr>
            <p:ph type="title"/>
          </p:nvPr>
        </p:nvSpPr>
        <p:spPr>
          <a:xfrm>
            <a:off x="323850" y="260648"/>
            <a:ext cx="8568630" cy="648072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cap="none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2400" b="1" cap="none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</a:br>
            <a:r>
              <a:rPr lang="ru-RU" sz="2400" b="1" cap="none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«Развитие культуры в Лужском городском поселении» </a:t>
            </a:r>
            <a:endParaRPr lang="ru-RU" sz="2400" b="1" cap="none" dirty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72000" y="1124744"/>
            <a:ext cx="4214842" cy="3240360"/>
          </a:xfrm>
          <a:prstGeom prst="roundRect">
            <a:avLst/>
          </a:prstGeom>
          <a:solidFill>
            <a:srgbClr val="B3C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1196752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Расходы на оплату труда работников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учреждений культуры, тыс. руб. </a:t>
            </a:r>
            <a:endParaRPr lang="ru-RU" sz="1400" dirty="0"/>
          </a:p>
        </p:txBody>
      </p:sp>
      <p:graphicFrame>
        <p:nvGraphicFramePr>
          <p:cNvPr id="14" name="Диаграмма 14"/>
          <p:cNvGraphicFramePr>
            <a:graphicFrameLocks/>
          </p:cNvGraphicFramePr>
          <p:nvPr/>
        </p:nvGraphicFramePr>
        <p:xfrm>
          <a:off x="4427984" y="1357298"/>
          <a:ext cx="4430296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572000" y="4653136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Средняя заработная плата,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тыс. руб.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92568938"/>
              </p:ext>
            </p:extLst>
          </p:nvPr>
        </p:nvGraphicFramePr>
        <p:xfrm>
          <a:off x="4500562" y="4786322"/>
          <a:ext cx="4248472" cy="1772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505172" y="6332673"/>
            <a:ext cx="25562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без учета внешних совместителей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571604" y="3000372"/>
            <a:ext cx="1928826" cy="1857388"/>
          </a:xfrm>
          <a:prstGeom prst="ellipse">
            <a:avLst/>
          </a:prstGeom>
          <a:solidFill>
            <a:srgbClr val="B3CDED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Исполнение за 2018 год составило</a:t>
            </a:r>
          </a:p>
          <a:p>
            <a:pPr algn="ctr"/>
            <a:r>
              <a:rPr lang="ru-RU" sz="1300" b="1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93 531,5</a:t>
            </a:r>
          </a:p>
          <a:p>
            <a:pPr algn="ctr"/>
            <a:r>
              <a:rPr lang="ru-RU" sz="1300" b="1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тыс. руб.</a:t>
            </a:r>
            <a:endParaRPr lang="ru-RU" sz="1300" b="1" dirty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7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000" b="1" cap="none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Бюджет Лужского городского поселения за 2018 год, тыс. руб.</a:t>
            </a:r>
            <a:endParaRPr lang="ru-RU" sz="3000" b="1" cap="none" dirty="0">
              <a:solidFill>
                <a:schemeClr val="tx2">
                  <a:satMod val="130000"/>
                </a:schemeClr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/>
          </p:cNvGraphicFramePr>
          <p:nvPr/>
        </p:nvGraphicFramePr>
        <p:xfrm>
          <a:off x="142844" y="1142984"/>
          <a:ext cx="5786478" cy="278213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57388"/>
                <a:gridCol w="1643074"/>
                <a:gridCol w="1428760"/>
                <a:gridCol w="857256"/>
              </a:tblGrid>
              <a:tr h="8294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latin typeface="Palatino Linotype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B3C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первоначальный бюджет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B3C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latin typeface="Palatino Linotype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с учетом изменений и дополнений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B3C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latin typeface="Palatino Linotype" pitchFamily="18" charset="0"/>
                          <a:cs typeface="Times New Roman" pitchFamily="18" charset="0"/>
                        </a:rPr>
                        <a:t>Темп роста</a:t>
                      </a:r>
                      <a:r>
                        <a:rPr lang="ru-RU" sz="1400" b="1" u="none" strike="noStrike" dirty="0">
                          <a:latin typeface="Palatino Linotype" pitchFamily="18" charset="0"/>
                          <a:cs typeface="Times New Roman" pitchFamily="18" charset="0"/>
                        </a:rPr>
                        <a:t>, </a:t>
                      </a:r>
                      <a:endParaRPr lang="ru-RU" sz="1400" b="1" u="none" strike="noStrike" dirty="0" smtClean="0">
                        <a:latin typeface="Palatino Linotype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latin typeface="Palatino Linotype" pitchFamily="18" charset="0"/>
                          <a:cs typeface="Times New Roman" pitchFamily="18" charset="0"/>
                        </a:rPr>
                        <a:t>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B3CDED"/>
                    </a:solidFill>
                  </a:tcPr>
                </a:tc>
              </a:tr>
              <a:tr h="419280">
                <a:tc>
                  <a:txBody>
                    <a:bodyPr/>
                    <a:lstStyle/>
                    <a:p>
                      <a:pPr marL="342900" indent="-342900" algn="ctr" fontAlgn="ctr">
                        <a:buNone/>
                      </a:pPr>
                      <a:r>
                        <a:rPr lang="ru-RU" sz="1400" b="1" u="none" strike="noStrike" dirty="0" smtClean="0">
                          <a:latin typeface="Palatino Linotype" pitchFamily="18" charset="0"/>
                          <a:cs typeface="Times New Roman" pitchFamily="18" charset="0"/>
                        </a:rPr>
                        <a:t>   ДОХОДЫ, </a:t>
                      </a:r>
                    </a:p>
                    <a:p>
                      <a:pPr marL="342900" indent="-342900" algn="ctr" fontAlgn="ctr">
                        <a:buNone/>
                      </a:pPr>
                      <a:r>
                        <a:rPr lang="ru-RU" sz="1400" b="1" u="none" strike="noStrike" dirty="0" smtClean="0">
                          <a:latin typeface="Palatino Linotype" pitchFamily="18" charset="0"/>
                          <a:cs typeface="Times New Roman" pitchFamily="18" charset="0"/>
                        </a:rPr>
                        <a:t>     в </a:t>
                      </a:r>
                      <a:r>
                        <a:rPr lang="ru-RU" sz="1400" b="1" u="none" strike="noStrike" dirty="0">
                          <a:latin typeface="Palatino Linotype" pitchFamily="18" charset="0"/>
                          <a:cs typeface="Times New Roman" pitchFamily="18" charset="0"/>
                        </a:rPr>
                        <a:t>том числе: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alatino Linotype" pitchFamily="18" charset="0"/>
                          <a:cs typeface="Times New Roman" pitchFamily="18" charset="0"/>
                        </a:rPr>
                        <a:t>300 549,6</a:t>
                      </a:r>
                      <a:endParaRPr lang="ru-RU" sz="1400" b="1" dirty="0"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401 431,9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33,6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310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latin typeface="Palatino Linotype" pitchFamily="18" charset="0"/>
                          <a:cs typeface="Times New Roman" pitchFamily="18" charset="0"/>
                        </a:rPr>
                        <a:t>собственные доходы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alatino Linotype" pitchFamily="18" charset="0"/>
                          <a:cs typeface="Times New Roman" pitchFamily="18" charset="0"/>
                        </a:rPr>
                        <a:t>209 254,0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209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 624,5</a:t>
                      </a:r>
                      <a:endParaRPr lang="ru-RU" sz="1400" b="0" i="0" u="none" strike="noStrike" dirty="0" smtClean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0,2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192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Palatino Linotype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alatino Linotype" pitchFamily="18" charset="0"/>
                          <a:cs typeface="Times New Roman" pitchFamily="18" charset="0"/>
                        </a:rPr>
                        <a:t>91 295,6</a:t>
                      </a:r>
                      <a:endParaRPr lang="ru-RU" sz="1400" dirty="0"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191 807,4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110,1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758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latin typeface="Palatino Linotype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alatino Linotype" pitchFamily="18" charset="0"/>
                          <a:cs typeface="Times New Roman" pitchFamily="18" charset="0"/>
                        </a:rPr>
                        <a:t>305 443,4</a:t>
                      </a:r>
                      <a:endParaRPr lang="ru-RU" sz="1400" b="1" dirty="0"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454 824,9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48,9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3980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Дефицит (-), профицит (+):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alatino Linotype" pitchFamily="18" charset="0"/>
                          <a:cs typeface="Times New Roman" pitchFamily="18" charset="0"/>
                        </a:rPr>
                        <a:t>-4 893,8</a:t>
                      </a:r>
                      <a:endParaRPr lang="ru-RU" sz="1400" b="1" dirty="0"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- 53 393,0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215074" y="1142984"/>
          <a:ext cx="2643206" cy="277703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428760"/>
                <a:gridCol w="1214446"/>
              </a:tblGrid>
              <a:tr h="8891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latin typeface="Palatino Linotype" pitchFamily="18" charset="0"/>
                          <a:cs typeface="Times New Roman" pitchFamily="18" charset="0"/>
                        </a:rPr>
                        <a:t>Исполнение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latin typeface="Palatino Linotype" pitchFamily="18" charset="0"/>
                          <a:cs typeface="Times New Roman" pitchFamily="18" charset="0"/>
                        </a:rPr>
                        <a:t> 2018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B3C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latin typeface="Palatino Linotype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B3CDED"/>
                    </a:solidFill>
                  </a:tcPr>
                </a:tc>
              </a:tr>
              <a:tr h="4445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334 231,6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83,3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093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215 342,5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102,7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52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118 889,1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62,0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963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399 029,9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87,7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123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-64 798,3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Заголовок 5"/>
          <p:cNvSpPr txBox="1">
            <a:spLocks/>
          </p:cNvSpPr>
          <p:nvPr/>
        </p:nvSpPr>
        <p:spPr>
          <a:xfrm>
            <a:off x="142844" y="3929066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atin typeface="Palatino Linotype" pitchFamily="18" charset="0"/>
                <a:ea typeface="+mj-ea"/>
                <a:cs typeface="Times New Roman" pitchFamily="18" charset="0"/>
              </a:rPr>
              <a:t>Муниципальный долг Лужского городского поселения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/>
              <a:uLnTx/>
              <a:uFillTx/>
              <a:latin typeface="Palatino Linotype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1" name="Содержимое 3"/>
          <p:cNvGraphicFramePr>
            <a:graphicFrameLocks noGrp="1"/>
          </p:cNvGraphicFramePr>
          <p:nvPr/>
        </p:nvGraphicFramePr>
        <p:xfrm>
          <a:off x="0" y="4714884"/>
          <a:ext cx="5715008" cy="2000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Содержимое 5"/>
          <p:cNvGraphicFramePr>
            <a:graphicFrameLocks/>
          </p:cNvGraphicFramePr>
          <p:nvPr/>
        </p:nvGraphicFramePr>
        <p:xfrm>
          <a:off x="5929322" y="4714883"/>
          <a:ext cx="3000396" cy="185738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14380"/>
                <a:gridCol w="1343034"/>
                <a:gridCol w="942982"/>
              </a:tblGrid>
              <a:tr h="236183">
                <a:tc rowSpan="2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16190D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B3C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smtClean="0">
                          <a:solidFill>
                            <a:srgbClr val="16190D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График погашения, </a:t>
                      </a:r>
                      <a:r>
                        <a:rPr lang="ru-RU" sz="1200" b="1" i="0" u="none" strike="noStrike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200" b="1" i="0" u="none" strike="noStrike" dirty="0">
                        <a:solidFill>
                          <a:srgbClr val="16190D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B3CDE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16190D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B3CDED"/>
                    </a:solidFill>
                  </a:tcPr>
                </a:tc>
              </a:tr>
              <a:tr h="2542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Основной долг</a:t>
                      </a:r>
                      <a:endParaRPr lang="ru-RU" sz="1200" b="1" i="0" u="none" strike="noStrike" dirty="0">
                        <a:solidFill>
                          <a:srgbClr val="16190D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B3C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Проценты</a:t>
                      </a:r>
                      <a:endParaRPr lang="ru-RU" sz="1200" b="1" i="0" u="none" strike="noStrike" dirty="0">
                        <a:solidFill>
                          <a:srgbClr val="16190D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B3CDED"/>
                    </a:solidFill>
                  </a:tcPr>
                </a:tc>
              </a:tr>
              <a:tr h="264969">
                <a:tc>
                  <a:txBody>
                    <a:bodyPr/>
                    <a:lstStyle/>
                    <a:p>
                      <a:pPr marL="342900" indent="-342900" algn="ctr" fontAlgn="ctr">
                        <a:buNone/>
                      </a:pPr>
                      <a:r>
                        <a:rPr lang="ru-RU" sz="1400" b="1" i="0" u="none" strike="noStrike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2014 </a:t>
                      </a:r>
                      <a:endParaRPr lang="ru-RU" sz="1400" b="1" i="0" u="none" strike="noStrike" dirty="0">
                        <a:solidFill>
                          <a:srgbClr val="16190D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5 438,1</a:t>
                      </a:r>
                      <a:endParaRPr lang="ru-RU" sz="1400" b="0" dirty="0">
                        <a:solidFill>
                          <a:srgbClr val="16190D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376,1</a:t>
                      </a:r>
                      <a:endParaRPr lang="ru-RU" sz="1400" b="0" i="0" u="none" strike="noStrike" dirty="0">
                        <a:solidFill>
                          <a:srgbClr val="16190D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82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5 438,1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321,8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649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5 438,1</a:t>
                      </a:r>
                      <a:endParaRPr lang="ru-RU" sz="1400" b="0" dirty="0">
                        <a:solidFill>
                          <a:srgbClr val="16190D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267,4</a:t>
                      </a:r>
                      <a:endParaRPr lang="ru-RU" sz="1400" b="0" i="0" u="none" strike="noStrike" dirty="0">
                        <a:solidFill>
                          <a:srgbClr val="16190D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07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2017</a:t>
                      </a:r>
                      <a:endParaRPr lang="ru-RU" sz="1400" b="1" i="0" u="none" strike="noStrike" dirty="0">
                        <a:solidFill>
                          <a:srgbClr val="16190D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0" dirty="0">
                        <a:solidFill>
                          <a:srgbClr val="16190D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119,8</a:t>
                      </a:r>
                      <a:endParaRPr lang="ru-RU" sz="1400" b="0" i="0" u="none" strike="noStrike" dirty="0">
                        <a:solidFill>
                          <a:srgbClr val="16190D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79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2018</a:t>
                      </a:r>
                      <a:endParaRPr lang="ru-RU" sz="1400" b="1" dirty="0">
                        <a:solidFill>
                          <a:srgbClr val="16190D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2 719,1</a:t>
                      </a:r>
                      <a:endParaRPr lang="ru-RU" sz="1400" b="0" dirty="0">
                        <a:solidFill>
                          <a:srgbClr val="16190D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16,3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41547" y="2907422"/>
            <a:ext cx="3930853" cy="260980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6" name="Рисунок 5" descr="карта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2428868"/>
            <a:ext cx="9144000" cy="8817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9078" tIns="0" rIns="0" bIns="0" numCol="1" spcCol="1270" anchor="t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4400" b="1" kern="1200" baseline="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СПАСИБО</a:t>
            </a:r>
            <a:r>
              <a:rPr lang="ru-RU" sz="4400" b="1" kern="12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ЗА ВНИМАНИЕ!</a:t>
            </a:r>
            <a:endParaRPr lang="ru-RU" sz="4400" b="1" kern="1200" baseline="0" dirty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58252274"/>
              </p:ext>
            </p:extLst>
          </p:nvPr>
        </p:nvGraphicFramePr>
        <p:xfrm>
          <a:off x="107502" y="1124744"/>
          <a:ext cx="8856986" cy="362914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035738"/>
                <a:gridCol w="1214446"/>
                <a:gridCol w="1285884"/>
                <a:gridCol w="1214446"/>
                <a:gridCol w="1285884"/>
                <a:gridCol w="820588"/>
              </a:tblGrid>
              <a:tr h="495435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rgbClr val="16190D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C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Факт 2017 г., </a:t>
                      </a:r>
                    </a:p>
                    <a:p>
                      <a:pPr algn="ctr"/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C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План 2018 г.*, тыс. руб.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C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Факт 2018 г., тыс. руб.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C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%  исполнения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C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Темп к 2017 г.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CDED"/>
                    </a:solidFill>
                  </a:tcPr>
                </a:tc>
              </a:tr>
              <a:tr h="320575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Доходы: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476 269,5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401 431,9</a:t>
                      </a:r>
                      <a:endParaRPr lang="ru-RU" sz="1500" b="1" dirty="0">
                        <a:solidFill>
                          <a:srgbClr val="16190D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334 231,6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83,3%</a:t>
                      </a:r>
                      <a:endParaRPr lang="ru-RU" sz="1500" b="1" dirty="0">
                        <a:solidFill>
                          <a:srgbClr val="16190D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↓29,8%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20575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Налоговые и неналоговые</a:t>
                      </a:r>
                      <a:endParaRPr lang="ru-RU" sz="1300" dirty="0">
                        <a:solidFill>
                          <a:srgbClr val="16190D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215 366,1</a:t>
                      </a:r>
                      <a:endParaRPr lang="ru-RU" sz="1500" dirty="0">
                        <a:solidFill>
                          <a:srgbClr val="16190D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209 624,5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215</a:t>
                      </a:r>
                      <a:r>
                        <a:rPr lang="ru-RU" sz="1500" baseline="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 342,5</a:t>
                      </a:r>
                      <a:endParaRPr lang="ru-RU" sz="1500" dirty="0">
                        <a:solidFill>
                          <a:srgbClr val="16190D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102,7%</a:t>
                      </a:r>
                      <a:endParaRPr lang="ru-RU" sz="1500" dirty="0">
                        <a:solidFill>
                          <a:srgbClr val="16190D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↓0,01%</a:t>
                      </a:r>
                      <a:endParaRPr lang="ru-RU" sz="1500" dirty="0">
                        <a:solidFill>
                          <a:srgbClr val="16190D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0575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r>
                        <a:rPr lang="ru-RU" sz="1300" baseline="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 , в т.ч.:</a:t>
                      </a:r>
                      <a:endParaRPr lang="ru-RU" sz="1300" dirty="0">
                        <a:solidFill>
                          <a:srgbClr val="16190D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260 903,4</a:t>
                      </a:r>
                      <a:endParaRPr lang="ru-RU" sz="1500" dirty="0">
                        <a:solidFill>
                          <a:srgbClr val="16190D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191 807,4</a:t>
                      </a:r>
                      <a:endParaRPr lang="ru-RU" sz="1500" dirty="0">
                        <a:solidFill>
                          <a:srgbClr val="16190D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118</a:t>
                      </a:r>
                      <a:r>
                        <a:rPr lang="ru-RU" sz="1500" baseline="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 889,1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62,0%</a:t>
                      </a:r>
                      <a:endParaRPr lang="ru-RU" sz="1500" dirty="0">
                        <a:solidFill>
                          <a:srgbClr val="16190D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↓54,4%</a:t>
                      </a:r>
                      <a:endParaRPr lang="ru-RU" sz="1500" dirty="0">
                        <a:solidFill>
                          <a:srgbClr val="16190D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0575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поступления</a:t>
                      </a:r>
                      <a:r>
                        <a:rPr lang="ru-RU" sz="1300" baseline="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 от других бюджетов</a:t>
                      </a:r>
                      <a:endParaRPr lang="ru-RU" sz="1300" dirty="0">
                        <a:solidFill>
                          <a:srgbClr val="16190D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272 336,2</a:t>
                      </a:r>
                      <a:endParaRPr lang="ru-RU" sz="1200" dirty="0">
                        <a:solidFill>
                          <a:srgbClr val="16190D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191 797,4</a:t>
                      </a:r>
                      <a:endParaRPr lang="ru-RU" sz="1200" dirty="0">
                        <a:solidFill>
                          <a:srgbClr val="16190D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184 762,0</a:t>
                      </a:r>
                      <a:endParaRPr lang="ru-RU" sz="1200" dirty="0">
                        <a:solidFill>
                          <a:srgbClr val="16190D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96,3%</a:t>
                      </a:r>
                      <a:endParaRPr lang="ru-RU" sz="1200" dirty="0">
                        <a:solidFill>
                          <a:srgbClr val="16190D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↓32,2%</a:t>
                      </a:r>
                      <a:endParaRPr lang="ru-RU" sz="1200" dirty="0">
                        <a:solidFill>
                          <a:srgbClr val="16190D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34353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возврат остатков субсидий, субвенций</a:t>
                      </a:r>
                      <a:r>
                        <a:rPr lang="ru-RU" sz="1300" baseline="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 и иных межбюджетных трансфертов, имеющих целевое назначение,</a:t>
                      </a:r>
                      <a:r>
                        <a:rPr lang="ru-RU" sz="130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 прошлых лет </a:t>
                      </a:r>
                      <a:endParaRPr lang="ru-RU" sz="1300" dirty="0">
                        <a:solidFill>
                          <a:srgbClr val="16190D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-11 452,3</a:t>
                      </a:r>
                      <a:endParaRPr lang="ru-RU" sz="1200" dirty="0">
                        <a:solidFill>
                          <a:srgbClr val="16190D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rgbClr val="16190D"/>
                        </a:solidFill>
                        <a:latin typeface="Palatino Linotyp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- 65 882,9</a:t>
                      </a:r>
                      <a:endParaRPr lang="ru-RU" sz="1200" dirty="0">
                        <a:solidFill>
                          <a:srgbClr val="16190D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16190D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rgbClr val="16190D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2785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прочие безвозмездные поступления</a:t>
                      </a:r>
                      <a:endParaRPr lang="ru-RU" sz="1300" dirty="0">
                        <a:solidFill>
                          <a:srgbClr val="16190D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19,5</a:t>
                      </a:r>
                      <a:endParaRPr lang="ru-RU" sz="1200" dirty="0">
                        <a:solidFill>
                          <a:srgbClr val="16190D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</a:rPr>
                        <a:t>10,0</a:t>
                      </a:r>
                      <a:endParaRPr lang="ru-RU" sz="1200" dirty="0">
                        <a:solidFill>
                          <a:srgbClr val="16190D"/>
                        </a:solidFill>
                        <a:latin typeface="Palatino Linotyp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10,0</a:t>
                      </a:r>
                      <a:endParaRPr lang="ru-RU" sz="1200" dirty="0">
                        <a:solidFill>
                          <a:srgbClr val="16190D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100,0%</a:t>
                      </a:r>
                      <a:endParaRPr lang="ru-RU" sz="1200" dirty="0">
                        <a:solidFill>
                          <a:srgbClr val="16190D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↓48,7</a:t>
                      </a:r>
                      <a:endParaRPr lang="ru-RU" sz="1200" dirty="0">
                        <a:solidFill>
                          <a:srgbClr val="16190D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0575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Расходы: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425 504,3</a:t>
                      </a:r>
                      <a:endParaRPr lang="ru-RU" sz="1500" b="1" dirty="0">
                        <a:solidFill>
                          <a:srgbClr val="16190D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454 824,9</a:t>
                      </a:r>
                      <a:endParaRPr lang="ru-RU" sz="1500" b="1" dirty="0">
                        <a:solidFill>
                          <a:srgbClr val="16190D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399 029,9</a:t>
                      </a:r>
                      <a:endParaRPr lang="ru-RU" sz="1500" b="1" dirty="0">
                        <a:solidFill>
                          <a:srgbClr val="16190D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87,7%</a:t>
                      </a:r>
                      <a:endParaRPr lang="ru-RU" sz="1500" b="1" dirty="0">
                        <a:solidFill>
                          <a:srgbClr val="16190D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↓6,2%</a:t>
                      </a:r>
                      <a:endParaRPr lang="ru-RU" sz="1500" b="1" dirty="0">
                        <a:solidFill>
                          <a:srgbClr val="16190D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57352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Дефицит (-), профицит (+):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50 765,2</a:t>
                      </a:r>
                      <a:endParaRPr lang="ru-RU" sz="1500" b="1" dirty="0">
                        <a:solidFill>
                          <a:srgbClr val="16190D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- 53 393,0</a:t>
                      </a:r>
                      <a:endParaRPr lang="ru-RU" sz="1500" b="1" dirty="0">
                        <a:solidFill>
                          <a:srgbClr val="16190D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- 64 798,3</a:t>
                      </a:r>
                      <a:endParaRPr lang="ru-RU" sz="1500" b="1" dirty="0">
                        <a:solidFill>
                          <a:srgbClr val="16190D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 dirty="0">
                        <a:solidFill>
                          <a:srgbClr val="16190D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>
                        <a:solidFill>
                          <a:srgbClr val="16190D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444" name="TextBox 46"/>
          <p:cNvSpPr txBox="1">
            <a:spLocks noChangeArrowheads="1"/>
          </p:cNvSpPr>
          <p:nvPr/>
        </p:nvSpPr>
        <p:spPr bwMode="auto">
          <a:xfrm>
            <a:off x="142844" y="142852"/>
            <a:ext cx="88566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16190D"/>
                </a:solidFill>
                <a:latin typeface="Palatino Linotype" pitchFamily="18" charset="0"/>
                <a:cs typeface="Times New Roman" pitchFamily="18" charset="0"/>
              </a:rPr>
              <a:t>Основные параметры </a:t>
            </a:r>
            <a:r>
              <a:rPr lang="ru-RU" altLang="ru-RU" sz="2800" b="1" dirty="0" smtClean="0">
                <a:solidFill>
                  <a:srgbClr val="16190D"/>
                </a:solidFill>
                <a:latin typeface="Palatino Linotype" pitchFamily="18" charset="0"/>
                <a:cs typeface="Times New Roman" pitchFamily="18" charset="0"/>
              </a:rPr>
              <a:t>исполнения бюджета</a:t>
            </a:r>
            <a:endParaRPr lang="ru-RU" altLang="ru-RU" sz="2800" b="1" dirty="0">
              <a:solidFill>
                <a:srgbClr val="16190D"/>
              </a:solidFill>
              <a:latin typeface="Palatino Linotype" pitchFamily="18" charset="0"/>
              <a:cs typeface="Times New Roman" pitchFamily="18" charset="0"/>
            </a:endParaRPr>
          </a:p>
          <a:p>
            <a:pPr algn="ctr"/>
            <a:r>
              <a:rPr lang="ru-RU" altLang="ru-RU" sz="2800" b="1" dirty="0">
                <a:solidFill>
                  <a:srgbClr val="16190D"/>
                </a:solidFill>
                <a:latin typeface="Palatino Linotype" pitchFamily="18" charset="0"/>
                <a:cs typeface="Times New Roman" pitchFamily="18" charset="0"/>
              </a:rPr>
              <a:t> Лужского городского поселения</a:t>
            </a:r>
          </a:p>
        </p:txBody>
      </p:sp>
      <p:sp>
        <p:nvSpPr>
          <p:cNvPr id="16445" name="Прямоугольник 4"/>
          <p:cNvSpPr>
            <a:spLocks noChangeArrowheads="1"/>
          </p:cNvSpPr>
          <p:nvPr/>
        </p:nvSpPr>
        <p:spPr bwMode="auto">
          <a:xfrm>
            <a:off x="357158" y="5143512"/>
            <a:ext cx="8567737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1400" b="1" i="1" dirty="0" smtClean="0"/>
          </a:p>
          <a:p>
            <a:pPr algn="ctr"/>
            <a:r>
              <a:rPr lang="ru-RU" sz="1400" b="1" i="1" dirty="0" smtClean="0">
                <a:solidFill>
                  <a:srgbClr val="C00000"/>
                </a:solidFill>
              </a:rPr>
              <a:t>Доходы</a:t>
            </a:r>
            <a:r>
              <a:rPr lang="ru-RU" sz="1400" i="1" dirty="0" smtClean="0"/>
              <a:t> </a:t>
            </a:r>
            <a:r>
              <a:rPr lang="ru-RU" sz="1400" i="1" dirty="0"/>
              <a:t>– поступающие в бюджет денежные средства.</a:t>
            </a:r>
          </a:p>
          <a:p>
            <a:pPr algn="ctr"/>
            <a:r>
              <a:rPr lang="ru-RU" sz="1400" b="1" i="1" dirty="0" smtClean="0">
                <a:solidFill>
                  <a:srgbClr val="C00000"/>
                </a:solidFill>
              </a:rPr>
              <a:t>Расходы</a:t>
            </a:r>
            <a:r>
              <a:rPr lang="ru-RU" sz="1400" i="1" dirty="0" smtClean="0"/>
              <a:t> </a:t>
            </a:r>
            <a:r>
              <a:rPr lang="ru-RU" sz="1400" i="1" dirty="0"/>
              <a:t>– выплачиваемые из бюджета денежные средства, которые направляются на финансовое обеспечение задач и функций органов местного самоуправления</a:t>
            </a:r>
            <a:r>
              <a:rPr lang="ru-RU" sz="1400" i="1" dirty="0" smtClean="0"/>
              <a:t>.</a:t>
            </a:r>
          </a:p>
          <a:p>
            <a:pPr algn="ctr"/>
            <a:endParaRPr lang="ru-RU" sz="1400" i="1" dirty="0"/>
          </a:p>
          <a:p>
            <a:pPr algn="ctr"/>
            <a:r>
              <a:rPr lang="ru-RU" sz="1400" b="1" i="1" dirty="0" smtClean="0">
                <a:solidFill>
                  <a:srgbClr val="C00000"/>
                </a:solidFill>
              </a:rPr>
              <a:t>Дефицит </a:t>
            </a:r>
            <a:r>
              <a:rPr lang="ru-RU" sz="1400" b="1" i="1" dirty="0">
                <a:solidFill>
                  <a:srgbClr val="C00000"/>
                </a:solidFill>
              </a:rPr>
              <a:t>бюджета</a:t>
            </a:r>
            <a:r>
              <a:rPr lang="ru-RU" sz="1400" i="1" dirty="0">
                <a:solidFill>
                  <a:srgbClr val="C00000"/>
                </a:solidFill>
              </a:rPr>
              <a:t> </a:t>
            </a:r>
            <a:r>
              <a:rPr lang="ru-RU" sz="1400" i="1" dirty="0"/>
              <a:t>–ситуация, при которой расходы бюджета превышают его доходы.</a:t>
            </a:r>
          </a:p>
          <a:p>
            <a:pPr algn="ctr"/>
            <a:r>
              <a:rPr lang="ru-RU" sz="1400" b="1" i="1" dirty="0" smtClean="0">
                <a:solidFill>
                  <a:srgbClr val="C00000"/>
                </a:solidFill>
              </a:rPr>
              <a:t>Профицит </a:t>
            </a:r>
            <a:r>
              <a:rPr lang="ru-RU" sz="1400" b="1" i="1" dirty="0">
                <a:solidFill>
                  <a:srgbClr val="C00000"/>
                </a:solidFill>
              </a:rPr>
              <a:t>бюджета</a:t>
            </a:r>
            <a:r>
              <a:rPr lang="ru-RU" sz="1400" i="1" dirty="0">
                <a:solidFill>
                  <a:srgbClr val="C00000"/>
                </a:solidFill>
              </a:rPr>
              <a:t> </a:t>
            </a:r>
            <a:r>
              <a:rPr lang="ru-RU" sz="1400" i="1" dirty="0"/>
              <a:t>– превышение доходов бюджета над его расходами. </a:t>
            </a:r>
            <a:endParaRPr lang="ru-RU" sz="1400" dirty="0"/>
          </a:p>
        </p:txBody>
      </p:sp>
      <p:sp>
        <p:nvSpPr>
          <p:cNvPr id="5" name="TextBox 1"/>
          <p:cNvSpPr txBox="1"/>
          <p:nvPr/>
        </p:nvSpPr>
        <p:spPr>
          <a:xfrm>
            <a:off x="2214546" y="4857760"/>
            <a:ext cx="6697314" cy="43147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rgbClr val="16190D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200" dirty="0" smtClean="0">
                <a:solidFill>
                  <a:srgbClr val="16190D"/>
                </a:solidFill>
                <a:latin typeface="Times New Roman" pitchFamily="18" charset="0"/>
                <a:cs typeface="Times New Roman" pitchFamily="18" charset="0"/>
              </a:rPr>
              <a:t>Решение Совета </a:t>
            </a:r>
            <a:r>
              <a:rPr lang="ru-RU" sz="1200" dirty="0">
                <a:solidFill>
                  <a:srgbClr val="16190D"/>
                </a:solidFill>
                <a:latin typeface="Times New Roman" pitchFamily="18" charset="0"/>
                <a:cs typeface="Times New Roman" pitchFamily="18" charset="0"/>
              </a:rPr>
              <a:t>депутатов ЛГП </a:t>
            </a:r>
            <a:r>
              <a:rPr lang="ru-RU" sz="1200" dirty="0" smtClean="0">
                <a:solidFill>
                  <a:srgbClr val="16190D"/>
                </a:solidFill>
                <a:latin typeface="Times New Roman" pitchFamily="18" charset="0"/>
                <a:cs typeface="Times New Roman" pitchFamily="18" charset="0"/>
              </a:rPr>
              <a:t> от  20.12.2017 г. </a:t>
            </a:r>
            <a:r>
              <a:rPr lang="ru-RU" sz="1200" dirty="0">
                <a:solidFill>
                  <a:srgbClr val="16190D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200" dirty="0" smtClean="0">
                <a:solidFill>
                  <a:srgbClr val="16190D"/>
                </a:solidFill>
                <a:latin typeface="Times New Roman" pitchFamily="18" charset="0"/>
                <a:cs typeface="Times New Roman" pitchFamily="18" charset="0"/>
              </a:rPr>
              <a:t> 178 (в редакции решения от 18.12.2018 г. № 221)</a:t>
            </a:r>
            <a:endParaRPr lang="ru-RU" sz="1200" dirty="0">
              <a:solidFill>
                <a:srgbClr val="16190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39"/>
          <p:cNvSpPr txBox="1">
            <a:spLocks noChangeArrowheads="1"/>
          </p:cNvSpPr>
          <p:nvPr/>
        </p:nvSpPr>
        <p:spPr bwMode="auto">
          <a:xfrm>
            <a:off x="4357688" y="5286375"/>
            <a:ext cx="1071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7412" name="TextBox 46"/>
          <p:cNvSpPr txBox="1">
            <a:spLocks noChangeArrowheads="1"/>
          </p:cNvSpPr>
          <p:nvPr/>
        </p:nvSpPr>
        <p:spPr bwMode="auto">
          <a:xfrm>
            <a:off x="107950" y="188913"/>
            <a:ext cx="88566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600" b="1" dirty="0" smtClean="0">
                <a:solidFill>
                  <a:srgbClr val="16190D"/>
                </a:solidFill>
                <a:latin typeface="Palatino Linotype" pitchFamily="18" charset="0"/>
                <a:cs typeface="Times New Roman" pitchFamily="18" charset="0"/>
              </a:rPr>
              <a:t>Исполнение доходной части, </a:t>
            </a:r>
            <a:r>
              <a:rPr lang="ru-RU" altLang="ru-RU" sz="2800" b="1" dirty="0">
                <a:solidFill>
                  <a:srgbClr val="16190D"/>
                </a:solidFill>
                <a:latin typeface="Palatino Linotype" pitchFamily="18" charset="0"/>
                <a:cs typeface="Times New Roman" pitchFamily="18" charset="0"/>
              </a:rPr>
              <a:t>тыс.руб.</a:t>
            </a:r>
          </a:p>
        </p:txBody>
      </p:sp>
      <p:graphicFrame>
        <p:nvGraphicFramePr>
          <p:cNvPr id="7" name="Диаграмма 4" descr="Водяные капли"/>
          <p:cNvGraphicFramePr>
            <a:graphicFrameLocks/>
          </p:cNvGraphicFramePr>
          <p:nvPr/>
        </p:nvGraphicFramePr>
        <p:xfrm>
          <a:off x="142844" y="836613"/>
          <a:ext cx="8461406" cy="3168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1729033"/>
              </p:ext>
            </p:extLst>
          </p:nvPr>
        </p:nvGraphicFramePr>
        <p:xfrm>
          <a:off x="714348" y="4000504"/>
          <a:ext cx="6678628" cy="2857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569076" cy="693738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cap="none" dirty="0" smtClean="0">
                <a:solidFill>
                  <a:srgbClr val="16190D"/>
                </a:solidFill>
                <a:latin typeface="Palatino Linotype" pitchFamily="18" charset="0"/>
                <a:cs typeface="Times New Roman" pitchFamily="18" charset="0"/>
              </a:rPr>
              <a:t>Исполнение налоговых доходов</a:t>
            </a:r>
            <a:endParaRPr lang="ru-RU" sz="3600" b="1" cap="none" dirty="0">
              <a:solidFill>
                <a:srgbClr val="16190D"/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596" y="1000108"/>
            <a:ext cx="8215370" cy="714380"/>
          </a:xfrm>
          <a:prstGeom prst="roundRect">
            <a:avLst/>
          </a:prstGeom>
          <a:solidFill>
            <a:srgbClr val="B3CDED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16190D"/>
                </a:solidFill>
                <a:latin typeface="Palatino Linotype" pitchFamily="18" charset="0"/>
                <a:cs typeface="Times New Roman" pitchFamily="18" charset="0"/>
              </a:rPr>
              <a:t>план – </a:t>
            </a:r>
            <a:r>
              <a:rPr lang="ru-RU" b="1" dirty="0" smtClean="0">
                <a:solidFill>
                  <a:srgbClr val="16190D"/>
                </a:solidFill>
                <a:latin typeface="Palatino Linotype" pitchFamily="18" charset="0"/>
                <a:cs typeface="Times New Roman" pitchFamily="18" charset="0"/>
              </a:rPr>
              <a:t>167 932,0 </a:t>
            </a:r>
            <a:r>
              <a:rPr lang="ru-RU" b="1" dirty="0">
                <a:solidFill>
                  <a:srgbClr val="16190D"/>
                </a:solidFill>
                <a:latin typeface="Palatino Linotype" pitchFamily="18" charset="0"/>
                <a:cs typeface="Times New Roman" pitchFamily="18" charset="0"/>
              </a:rPr>
              <a:t>тыс.руб.  </a:t>
            </a:r>
            <a:r>
              <a:rPr lang="ru-RU" b="1" dirty="0" smtClean="0">
                <a:solidFill>
                  <a:srgbClr val="16190D"/>
                </a:solidFill>
                <a:latin typeface="Palatino Linotype" pitchFamily="18" charset="0"/>
                <a:cs typeface="Times New Roman" pitchFamily="18" charset="0"/>
              </a:rPr>
              <a:t>  факт </a:t>
            </a:r>
            <a:r>
              <a:rPr lang="ru-RU" b="1" dirty="0">
                <a:solidFill>
                  <a:srgbClr val="16190D"/>
                </a:solidFill>
                <a:latin typeface="Palatino Linotype" pitchFamily="18" charset="0"/>
                <a:cs typeface="Times New Roman" pitchFamily="18" charset="0"/>
              </a:rPr>
              <a:t>– </a:t>
            </a:r>
            <a:r>
              <a:rPr lang="ru-RU" b="1" dirty="0" smtClean="0">
                <a:solidFill>
                  <a:srgbClr val="16190D"/>
                </a:solidFill>
                <a:latin typeface="Palatino Linotype" pitchFamily="18" charset="0"/>
                <a:cs typeface="Times New Roman" pitchFamily="18" charset="0"/>
              </a:rPr>
              <a:t>177 143,8 тыс.руб.  (105,5%)</a:t>
            </a:r>
            <a:endParaRPr lang="ru-RU" b="1" dirty="0">
              <a:solidFill>
                <a:srgbClr val="16190D"/>
              </a:solidFill>
              <a:latin typeface="Palatino Linotype" pitchFamily="18" charset="0"/>
            </a:endParaRPr>
          </a:p>
        </p:txBody>
      </p:sp>
      <p:graphicFrame>
        <p:nvGraphicFramePr>
          <p:cNvPr id="7" name="Диаграмма 4" descr="Водяные капли"/>
          <p:cNvGraphicFramePr>
            <a:graphicFrameLocks/>
          </p:cNvGraphicFramePr>
          <p:nvPr/>
        </p:nvGraphicFramePr>
        <p:xfrm>
          <a:off x="0" y="1643050"/>
          <a:ext cx="9144000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6"/>
          <p:cNvSpPr>
            <a:spLocks noChangeArrowheads="1"/>
          </p:cNvSpPr>
          <p:nvPr/>
        </p:nvSpPr>
        <p:spPr bwMode="auto">
          <a:xfrm>
            <a:off x="4214810" y="2214554"/>
            <a:ext cx="442915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C00000"/>
                </a:solidFill>
                <a:latin typeface="Palatino Linotype" pitchFamily="18" charset="0"/>
                <a:cs typeface="Times New Roman" pitchFamily="18" charset="0"/>
              </a:rPr>
              <a:t>Налоговые доходы </a:t>
            </a:r>
            <a:endParaRPr lang="ru-RU" sz="1600" b="1" i="1" dirty="0" smtClean="0">
              <a:solidFill>
                <a:srgbClr val="C00000"/>
              </a:solidFill>
              <a:latin typeface="Palatino Linotype" pitchFamily="18" charset="0"/>
              <a:cs typeface="Times New Roman" pitchFamily="18" charset="0"/>
            </a:endParaRPr>
          </a:p>
          <a:p>
            <a:pPr algn="ctr"/>
            <a:r>
              <a:rPr lang="ru-RU" sz="1400" b="1" i="1" dirty="0" smtClean="0">
                <a:solidFill>
                  <a:srgbClr val="16190D"/>
                </a:solidFill>
                <a:latin typeface="Palatino Linotype" pitchFamily="18" charset="0"/>
                <a:cs typeface="Times New Roman" pitchFamily="18" charset="0"/>
              </a:rPr>
              <a:t>доходы </a:t>
            </a:r>
            <a:r>
              <a:rPr lang="ru-RU" sz="1400" b="1" i="1" dirty="0">
                <a:solidFill>
                  <a:srgbClr val="16190D"/>
                </a:solidFill>
                <a:latin typeface="Palatino Linotype" pitchFamily="18" charset="0"/>
                <a:cs typeface="Times New Roman" pitchFamily="18" charset="0"/>
              </a:rPr>
              <a:t>от предусмотренных законодательством Российской Федерации о налогах и сборах федеральных налогов и сборов, в т.ч. от налогов,  предусмотренных специальными налоговыми режимами, региональных и местных налогов, а также пеней и штрафов по ним.</a:t>
            </a:r>
            <a:endParaRPr lang="ru-RU" sz="1400" b="1" i="1" dirty="0">
              <a:solidFill>
                <a:srgbClr val="16190D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55374300"/>
              </p:ext>
            </p:extLst>
          </p:nvPr>
        </p:nvGraphicFramePr>
        <p:xfrm>
          <a:off x="142844" y="642918"/>
          <a:ext cx="8858310" cy="362413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357981"/>
                <a:gridCol w="1214446"/>
                <a:gridCol w="1285883"/>
              </a:tblGrid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</a:rPr>
                        <a:t>Неналоговые доходы</a:t>
                      </a:r>
                    </a:p>
                    <a:p>
                      <a:pPr algn="ctr"/>
                      <a:r>
                        <a:rPr lang="ru-RU" sz="130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</a:rPr>
                        <a:t>(исполнение</a:t>
                      </a:r>
                      <a:r>
                        <a:rPr lang="ru-RU" sz="1300" baseline="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</a:rPr>
                        <a:t> 91,6%)</a:t>
                      </a:r>
                      <a:endParaRPr lang="ru-RU" sz="1300" dirty="0">
                        <a:solidFill>
                          <a:srgbClr val="16190D"/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</a:rPr>
                        <a:t>План,</a:t>
                      </a:r>
                    </a:p>
                    <a:p>
                      <a:pPr algn="ctr"/>
                      <a:r>
                        <a:rPr lang="ru-RU" sz="130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</a:rPr>
                        <a:t> тыс.</a:t>
                      </a:r>
                      <a:r>
                        <a:rPr lang="ru-RU" sz="1300" baseline="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</a:rPr>
                        <a:t> руб.</a:t>
                      </a:r>
                      <a:endParaRPr lang="ru-RU" sz="1300" dirty="0">
                        <a:solidFill>
                          <a:srgbClr val="16190D"/>
                        </a:solidFill>
                        <a:latin typeface="Palatino Linotype" pitchFamily="18" charset="0"/>
                      </a:endParaRPr>
                    </a:p>
                  </a:txBody>
                  <a:tcPr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</a:rPr>
                        <a:t>Исполнение,</a:t>
                      </a:r>
                    </a:p>
                    <a:p>
                      <a:pPr algn="ctr"/>
                      <a:r>
                        <a:rPr lang="ru-RU" sz="130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</a:rPr>
                        <a:t>тыс. руб.</a:t>
                      </a:r>
                      <a:endParaRPr lang="ru-RU" sz="1300" dirty="0">
                        <a:solidFill>
                          <a:srgbClr val="16190D"/>
                        </a:solidFill>
                        <a:latin typeface="Palatino Linotype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824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Доходы, получаемые в виде арендной платы за земельные участки, государственная собственность на которые не разграничена и которые расположены в границах городских поселений</a:t>
                      </a:r>
                      <a:endParaRPr lang="ru-RU" sz="1100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</a:rPr>
                        <a:t>9 800,0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</a:rPr>
                        <a:t>4 488,5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900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Доходы от сдачи в аренду имущества, находящегося в оперативном управлении</a:t>
                      </a:r>
                      <a:endParaRPr lang="ru-RU" sz="1100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168,9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900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Доходы от сдачи в аренду имущества, составляющего казну городских поселений</a:t>
                      </a:r>
                      <a:endParaRPr lang="ru-RU" sz="1100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1 500,0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3 210,9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900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Доходы от муниципальных унитарных предприятий</a:t>
                      </a:r>
                      <a:endParaRPr lang="ru-RU" sz="1100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50,2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216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Прочие поступления от использования имущества, находящегося в собственности городских поселений</a:t>
                      </a:r>
                      <a:endParaRPr lang="ru-RU" sz="1100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4 000,0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2 518,4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900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Прочие доходы от оказания платных услуг (работ)</a:t>
                      </a:r>
                      <a:endParaRPr lang="ru-RU" sz="1100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18 292,5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18 637,6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900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Прочие доходы от компенсации затрат бюджетов городских поселений</a:t>
                      </a:r>
                      <a:endParaRPr lang="ru-RU" sz="1100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10,3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900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Доходы от продажи квартир, находящихся в собственности городских поселений</a:t>
                      </a:r>
                      <a:endParaRPr lang="ru-RU" sz="1100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111,3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286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Доходы от реализации иного имущества, находящегося в собственности городских поселений</a:t>
                      </a:r>
                      <a:endParaRPr lang="ru-RU" sz="1100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3 500,0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4 028,8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16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Доходы от продажи земельных участков, находящихся в собственности городских поселений</a:t>
                      </a:r>
                      <a:endParaRPr lang="ru-RU" sz="1100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4 300,0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4 714,9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900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Штрафы</a:t>
                      </a:r>
                      <a:endParaRPr lang="ru-RU" sz="1100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200,0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214,8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900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Прочие неналоговые доходы</a:t>
                      </a:r>
                      <a:endParaRPr lang="ru-RU" sz="1100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44,1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98940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</a:rPr>
                        <a:t>Итого: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</a:rPr>
                        <a:t>41 692,5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</a:rPr>
                        <a:t>38 198,7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4365010"/>
            <a:ext cx="91440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Неналоговые доходы </a:t>
            </a:r>
          </a:p>
          <a:p>
            <a:pPr algn="ctr"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- доходы от использования имущества, находящегося в государственной или муниципальной собственности, </a:t>
            </a:r>
          </a:p>
          <a:p>
            <a:pPr algn="ctr"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за исключением </a:t>
            </a:r>
            <a:r>
              <a:rPr lang="ru-RU" sz="1200" i="1" dirty="0" smtClean="0">
                <a:solidFill>
                  <a:srgbClr val="16190D"/>
                </a:solidFill>
                <a:latin typeface="Times New Roman" pitchFamily="18" charset="0"/>
                <a:cs typeface="Times New Roman" pitchFamily="18" charset="0"/>
              </a:rPr>
              <a:t>имущества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бюджетных и автономных учреждений, а также имущества государственных и муниципальных унитарных предприятий, в т.ч. казенных; </a:t>
            </a:r>
          </a:p>
          <a:p>
            <a:pPr algn="ctr"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-доходы от продажи имущества, находящегося в государственной или муниципальной собственности, за исключением движимого имущества бюджетных и автономных учреждений, а также имущества государственных и муниципальных унитарных предприятий, в т.ч. казенных; </a:t>
            </a:r>
          </a:p>
          <a:p>
            <a:pPr algn="ctr"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-доходы от платных услуг, оказываемых казенными учреждениями;</a:t>
            </a:r>
          </a:p>
          <a:p>
            <a:pPr algn="ctr"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-средства, полученные в результате применения мер гражданско-правовой, административной и уголовной ответственности, в т.ч. штрафы, конфискации, компенсации, а также средства, полученные в возмещение вреда, причиненного РФ, субъектам РФ, муниципальным образованиям, и иные суммы принудительного изъятия;</a:t>
            </a:r>
          </a:p>
          <a:p>
            <a:pPr algn="ctr"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-средства самообложения граждан;</a:t>
            </a:r>
          </a:p>
          <a:p>
            <a:pPr algn="ctr"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-иные неналоговые доходы.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576064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000" b="1" cap="none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Структура исполнения неналоговых доходов </a:t>
            </a:r>
            <a:endParaRPr lang="ru-RU" sz="3000" b="1" cap="none" dirty="0">
              <a:solidFill>
                <a:schemeClr val="tx2">
                  <a:satMod val="130000"/>
                </a:schemeClr>
              </a:solidFill>
              <a:latin typeface="Palatino Linotyp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01156" cy="1008112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sz="3000" b="1" cap="none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Межбюджетные трансферты от других бюджетов бюджетной системы РФ, тыс. руб. </a:t>
            </a:r>
            <a:endParaRPr lang="ru-RU" sz="3000" b="1" cap="none" dirty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graphicFrame>
        <p:nvGraphicFramePr>
          <p:cNvPr id="12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36077665"/>
              </p:ext>
            </p:extLst>
          </p:nvPr>
        </p:nvGraphicFramePr>
        <p:xfrm>
          <a:off x="-214346" y="1071546"/>
          <a:ext cx="9358346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539552" y="3833664"/>
          <a:ext cx="860444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3071802" y="3071810"/>
            <a:ext cx="2520280" cy="1080120"/>
          </a:xfrm>
          <a:prstGeom prst="roundRect">
            <a:avLst/>
          </a:prstGeom>
          <a:solidFill>
            <a:srgbClr val="B3CD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i="1" kern="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Межбюджетные трансферты</a:t>
            </a:r>
          </a:p>
          <a:p>
            <a:pPr algn="ctr"/>
            <a:r>
              <a:rPr lang="ru-RU" sz="1100" kern="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средства, предоставляемые одним бюджетом бюджетной системы Российской Федерации другому бюджету бюджетной системы Российской Федерации.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215206" y="2786058"/>
            <a:ext cx="1656184" cy="3857652"/>
          </a:xfrm>
          <a:prstGeom prst="roundRect">
            <a:avLst/>
          </a:prstGeom>
          <a:solidFill>
            <a:srgbClr val="B3CD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100" b="1" i="1" kern="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Субсидии</a:t>
            </a:r>
            <a:r>
              <a:rPr lang="ru-RU" sz="1100" i="1" kern="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1100" kern="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средства, передаваемые бюджету другого уровня бюджетной системы на условиях софинансирования расходных обязательств муниципальных образований. </a:t>
            </a:r>
          </a:p>
          <a:p>
            <a:pPr algn="ctr">
              <a:defRPr/>
            </a:pPr>
            <a:endParaRPr lang="ru-RU" sz="1100" i="1" kern="0" dirty="0" smtClean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b="1" i="1" kern="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Аналогия в семейном бюджете: Вы «добавляете» деньги для того, чтобы ваш ребенок купил себе книгу.</a:t>
            </a:r>
            <a:endParaRPr lang="ru-RU" sz="1100" b="1" i="1" kern="0" dirty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42844" y="3500438"/>
            <a:ext cx="2428892" cy="2714644"/>
          </a:xfrm>
          <a:prstGeom prst="roundRect">
            <a:avLst/>
          </a:prstGeom>
          <a:solidFill>
            <a:srgbClr val="B3CD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b="1" kern="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Дотации</a:t>
            </a:r>
            <a:r>
              <a:rPr lang="ru-RU" sz="1200" kern="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1200" kern="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средства, предоставляемые бюджету другого уровня бюджетной системы на безвозмездной  и безвозвратной основе без установления направлений и (или) условий их использования.</a:t>
            </a:r>
          </a:p>
          <a:p>
            <a:pPr algn="ctr">
              <a:defRPr/>
            </a:pPr>
            <a:endParaRPr lang="ru-RU" sz="1200" i="1" kern="0" dirty="0" smtClean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b="1" i="1" kern="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Аналогия в семейном бюджете: Вы даете своему ребенку карманные деньги.</a:t>
            </a:r>
            <a:endParaRPr lang="ru-RU" sz="1200" b="1" i="1" kern="0" dirty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80571605"/>
              </p:ext>
            </p:extLst>
          </p:nvPr>
        </p:nvGraphicFramePr>
        <p:xfrm>
          <a:off x="1285853" y="188641"/>
          <a:ext cx="7715304" cy="6547364"/>
        </p:xfrm>
        <a:graphic>
          <a:graphicData uri="http://schemas.openxmlformats.org/drawingml/2006/table">
            <a:tbl>
              <a:tblPr/>
              <a:tblGrid>
                <a:gridCol w="6858047"/>
                <a:gridCol w="857257"/>
              </a:tblGrid>
              <a:tr h="197401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Palatino Linotype" pitchFamily="18" charset="0"/>
                          <a:cs typeface="Times New Roman" pitchFamily="18" charset="0"/>
                        </a:rPr>
                        <a:t>Межбюджетные трансферты из бюджета Ленинградской области, тыс. руб.</a:t>
                      </a:r>
                      <a:endParaRPr lang="ru-RU" sz="1300" dirty="0"/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99 686,5</a:t>
                      </a:r>
                      <a:endParaRPr lang="ru-RU" sz="1300" b="1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922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Субсидии на бюджетные инвестиции в объекты капитального строительства объектов газификации (в том числе проектно-изыскательские работы) собственности муниципальных образований</a:t>
                      </a: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8 718,4</a:t>
                      </a:r>
                      <a:endParaRPr lang="ru-RU" sz="1300" b="1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4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Субсидии на переселение граждан из аварийного жилищного фонда</a:t>
                      </a:r>
                      <a:endParaRPr lang="ru-RU" sz="1300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11 336,0</a:t>
                      </a:r>
                      <a:endParaRPr lang="ru-RU" sz="1300" b="1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7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Субсидии на реализацию мероприятий по обеспечению жильем молодых семей</a:t>
                      </a:r>
                      <a:endParaRPr lang="ru-RU" sz="1300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2 333,5</a:t>
                      </a:r>
                      <a:endParaRPr lang="ru-RU" sz="1300" b="1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7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Субсидии на жилье для молодежи</a:t>
                      </a:r>
                      <a:endParaRPr lang="ru-RU" sz="1300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7 222,5</a:t>
                      </a:r>
                      <a:endParaRPr lang="ru-RU" sz="1300" b="1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2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Субсидии на поддержку граждан, нуждающихся в улучшении жилищных условий, путем предоставления социальных выплат и компенсаций расходов, связанных с уплатой процентов по ипотечным жилищным кредитам</a:t>
                      </a:r>
                      <a:endParaRPr lang="ru-RU" sz="1300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810,7</a:t>
                      </a:r>
                      <a:endParaRPr lang="ru-RU" sz="1300" b="1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8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Субсидии на капитальный ремонт и ремонт автомобильных дорог общего пользования местного значения</a:t>
                      </a:r>
                      <a:endParaRPr lang="ru-RU" sz="1300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3 035,4</a:t>
                      </a:r>
                      <a:endParaRPr lang="ru-RU" sz="1300" b="1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8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Субсидии на обеспечение выплат стимулирующего характера работникам муниципальных учреждений культуры Ленинградской области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18 191,0</a:t>
                      </a: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2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Средства депутатов на поддержку муниципальных образований Ленинградской области по развитию общественной инфраструктуры муниципального значения в Ленинградской области</a:t>
                      </a:r>
                      <a:endParaRPr lang="ru-RU" sz="1300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5 181,7</a:t>
                      </a:r>
                      <a:endParaRPr lang="ru-RU" sz="1300" b="1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8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Субсидии на поддержку государственных программ субъектов Российской Федерации и муниципальных программ формирования современной городской среды </a:t>
                      </a:r>
                      <a:endParaRPr lang="ru-RU" sz="1300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27 000,0</a:t>
                      </a:r>
                      <a:endParaRPr lang="ru-RU" sz="1300" b="1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8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Субсидии на реализацию мероприятий по повышению надежности и энергетической эффективности в системах теплоснабжения </a:t>
                      </a:r>
                      <a:endParaRPr lang="ru-RU" sz="1300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1 478,7</a:t>
                      </a:r>
                      <a:endParaRPr lang="ru-RU" sz="1300" b="1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8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Субсидии на реализацию мероприятий по обеспечению устойчивого функционирования объектов теплоснабжения на территории Ленинградской области</a:t>
                      </a:r>
                      <a:endParaRPr lang="ru-RU" sz="1300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484,7</a:t>
                      </a:r>
                      <a:endParaRPr lang="ru-RU" sz="1300" b="1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96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Субсидии на реализацию областного закона от 15 января 2018 года № 3-оз "О содействии участию населения в осуществлении местного самоуправления в иных формах на территориях административных центров муниципальных образований Ленинградской области"</a:t>
                      </a:r>
                      <a:endParaRPr lang="ru-RU" sz="1300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3 190,0</a:t>
                      </a:r>
                      <a:endParaRPr lang="ru-RU" sz="1300" b="1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70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Межбюджетные трансферты за счет резервных фондов Правительства Ленинградской области (на проведение непредвиденных и неотложных аварийно-восстановительных работ на участках автомобильных дорог общего пользования местного значения по маршруту Ленинградское шоссе - железнодорожный мост - ул. Генерала Мухина до ул. Горной)</a:t>
                      </a:r>
                      <a:endParaRPr lang="ru-RU" sz="1300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10 703,9</a:t>
                      </a:r>
                      <a:endParaRPr lang="ru-RU" sz="1300" b="1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" name="Рисунок 11" descr="жилье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14290"/>
            <a:ext cx="1143008" cy="1285884"/>
          </a:xfrm>
          <a:prstGeom prst="rect">
            <a:avLst/>
          </a:prstGeom>
          <a:ln w="19050">
            <a:solidFill>
              <a:srgbClr val="16190D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44" y="2786058"/>
            <a:ext cx="1143008" cy="1285884"/>
          </a:xfrm>
          <a:prstGeom prst="rect">
            <a:avLst/>
          </a:prstGeom>
          <a:solidFill>
            <a:srgbClr val="16190D"/>
          </a:solidFill>
          <a:ln w="19050">
            <a:solidFill>
              <a:srgbClr val="16190D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44" y="4071942"/>
            <a:ext cx="1143008" cy="1367012"/>
          </a:xfrm>
          <a:prstGeom prst="rect">
            <a:avLst/>
          </a:prstGeom>
          <a:ln w="19050">
            <a:solidFill>
              <a:srgbClr val="16190D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5429264"/>
            <a:ext cx="1142976" cy="1285884"/>
          </a:xfrm>
          <a:prstGeom prst="rect">
            <a:avLst/>
          </a:prstGeom>
          <a:ln w="19050">
            <a:solidFill>
              <a:srgbClr val="16190D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5" y="1500174"/>
            <a:ext cx="1143008" cy="1285884"/>
          </a:xfrm>
          <a:prstGeom prst="rect">
            <a:avLst/>
          </a:prstGeom>
          <a:ln w="19050">
            <a:solidFill>
              <a:srgbClr val="16190D"/>
            </a:solidFill>
          </a:ln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80571605"/>
              </p:ext>
            </p:extLst>
          </p:nvPr>
        </p:nvGraphicFramePr>
        <p:xfrm>
          <a:off x="1357290" y="571480"/>
          <a:ext cx="7429552" cy="5357848"/>
        </p:xfrm>
        <a:graphic>
          <a:graphicData uri="http://schemas.openxmlformats.org/drawingml/2006/table">
            <a:tbl>
              <a:tblPr/>
              <a:tblGrid>
                <a:gridCol w="6357982"/>
                <a:gridCol w="1071570"/>
              </a:tblGrid>
              <a:tr h="4509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latin typeface="Palatino Linotype" pitchFamily="18" charset="0"/>
                          <a:cs typeface="Times New Roman" pitchFamily="18" charset="0"/>
                        </a:rPr>
                        <a:t>Межбюджетные трансферты из бюджета Лужского муниципального района, тыс. руб.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55 989,0</a:t>
                      </a:r>
                      <a:endParaRPr lang="ru-RU" sz="1300" b="1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DED"/>
                    </a:solidFill>
                  </a:tcPr>
                </a:tc>
              </a:tr>
              <a:tr h="12098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На финансовое обеспечение расходных обязательств, в целях софинансирования субсидий, предоставленных на реализацию мероприятий муниципальной программы «Формирование комфортной городской среды в территории Лужского городского поселения Лужского муниципального района на 2018-2020 годы»</a:t>
                      </a:r>
                      <a:endParaRPr lang="ru-RU" sz="1300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634,2</a:t>
                      </a:r>
                      <a:endParaRPr lang="ru-RU" sz="1300" b="1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9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На приобретение и установку уличного термоблока на природном газе для теплоснабжения домов 165 и 128 по ул. Нижегородская, г. Луги </a:t>
                      </a:r>
                      <a:endParaRPr lang="ru-RU" sz="1300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792,5</a:t>
                      </a:r>
                      <a:endParaRPr lang="ru-RU" sz="1300" b="1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04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На приобретение и установку индивидуального теплового пункта в многоквартирном жилом доме по адресу: г. Луга, пр. Володарского д. 37, корпус 5</a:t>
                      </a:r>
                      <a:endParaRPr lang="ru-RU" sz="1300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2 500,0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9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На выполнение мероприятий по благоустройству общественно значимых публичных  пространств общегородского значения в г. Луге</a:t>
                      </a:r>
                      <a:endParaRPr lang="ru-RU" sz="1300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30 300,0</a:t>
                      </a:r>
                      <a:endParaRPr lang="ru-RU" sz="1300" b="1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9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На мероприятия по замене светильников уличного освещения на светодиодные в г. Луге</a:t>
                      </a:r>
                      <a:endParaRPr lang="ru-RU" sz="1300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7 940,0</a:t>
                      </a:r>
                      <a:endParaRPr lang="ru-RU" sz="1300" b="1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9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На проведение капитального ремонта МКУ «Лужский городской Дом культуры» (софинансирование) </a:t>
                      </a:r>
                      <a:endParaRPr lang="ru-RU" sz="1300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12 688,0</a:t>
                      </a:r>
                      <a:endParaRPr lang="ru-RU" sz="1300" b="1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9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На проведение непредвиденных и неотложных работ по замене котла КВр-1,2 в котельной № 4/150 в г. Луге, Луга-3</a:t>
                      </a:r>
                      <a:endParaRPr lang="ru-RU" sz="1300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1 134,3</a:t>
                      </a:r>
                      <a:endParaRPr lang="ru-RU" sz="1300" b="1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44" y="571480"/>
            <a:ext cx="1214446" cy="1428760"/>
          </a:xfrm>
          <a:prstGeom prst="rect">
            <a:avLst/>
          </a:prstGeom>
          <a:solidFill>
            <a:srgbClr val="16190D"/>
          </a:solidFill>
          <a:ln w="19050">
            <a:solidFill>
              <a:srgbClr val="16190D"/>
            </a:solidFill>
          </a:ln>
        </p:spPr>
      </p:pic>
      <p:pic>
        <p:nvPicPr>
          <p:cNvPr id="12" name="Рисунок 11" descr="д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4643446"/>
            <a:ext cx="1214446" cy="1285884"/>
          </a:xfrm>
          <a:prstGeom prst="rect">
            <a:avLst/>
          </a:prstGeom>
          <a:ln w="19050">
            <a:solidFill>
              <a:srgbClr val="16190D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44" y="3357562"/>
            <a:ext cx="1214446" cy="128588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5" name="Рисунок 14" descr="корп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2000240"/>
            <a:ext cx="1214446" cy="1357322"/>
          </a:xfrm>
          <a:prstGeom prst="rect">
            <a:avLst/>
          </a:prstGeom>
          <a:ln w="19050">
            <a:solidFill>
              <a:srgbClr val="16190D"/>
            </a:solidFill>
          </a:ln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3850" y="142852"/>
            <a:ext cx="8820150" cy="792386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000" b="1" cap="none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Структура исполнения расходной части бюджета по разделам</a:t>
            </a:r>
            <a:endParaRPr lang="ru-RU" sz="3000" b="1" cap="none" dirty="0">
              <a:solidFill>
                <a:schemeClr val="tx2">
                  <a:satMod val="130000"/>
                </a:schemeClr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1472" y="928670"/>
            <a:ext cx="8064896" cy="433388"/>
          </a:xfrm>
          <a:prstGeom prst="roundRect">
            <a:avLst/>
          </a:prstGeom>
          <a:solidFill>
            <a:srgbClr val="B3CDED"/>
          </a:solidFill>
          <a:ln>
            <a:solidFill>
              <a:srgbClr val="1619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план – 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454 824,9 тыс.руб</a:t>
            </a:r>
            <a:r>
              <a:rPr lang="ru-RU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.    факт – 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399 029,9 тыс.руб</a:t>
            </a:r>
            <a:r>
              <a:rPr lang="ru-RU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.    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(87,7%)</a:t>
            </a:r>
            <a:endParaRPr lang="ru-RU" dirty="0">
              <a:latin typeface="Palatino Linotype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="" xmlns:p14="http://schemas.microsoft.com/office/powerpoint/2010/main" val="4046843971"/>
              </p:ext>
            </p:extLst>
          </p:nvPr>
        </p:nvGraphicFramePr>
        <p:xfrm>
          <a:off x="0" y="1500174"/>
          <a:ext cx="9144000" cy="5500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 rot="16200000" flipH="1">
            <a:off x="4893471" y="4464851"/>
            <a:ext cx="1500198" cy="1428760"/>
          </a:xfrm>
          <a:prstGeom prst="line">
            <a:avLst/>
          </a:prstGeom>
          <a:ln w="31750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6200000" flipH="1">
            <a:off x="3750463" y="3107529"/>
            <a:ext cx="1357322" cy="285752"/>
          </a:xfrm>
          <a:prstGeom prst="line">
            <a:avLst/>
          </a:prstGeom>
          <a:ln w="22225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6200000" flipH="1">
            <a:off x="3071802" y="2857496"/>
            <a:ext cx="1214446" cy="1214446"/>
          </a:xfrm>
          <a:prstGeom prst="line">
            <a:avLst/>
          </a:prstGeom>
          <a:ln w="3175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ritingDesignTemplate">
  <a:themeElements>
    <a:clrScheme name="WritingDesignTemplat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WritingDesign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ritingDesign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WritingDesignTemplate">
  <a:themeElements>
    <a:clrScheme name="WritingDesignTemplat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WritingDesign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ritingDesign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WritingDesignTemplate">
  <a:themeElements>
    <a:clrScheme name="Другая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WritingDesign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ritingDesign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WritingDesignTemplate">
  <a:themeElements>
    <a:clrScheme name="Другая 22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D1E8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C1E0FF"/>
      </a:hlink>
      <a:folHlink>
        <a:srgbClr val="C1E0FF"/>
      </a:folHlink>
    </a:clrScheme>
    <a:fontScheme name="WritingDesign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ritingDesign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ontinental_World_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</Template>
  <TotalTime>9793</TotalTime>
  <Words>2620</Words>
  <Application>Microsoft Office PowerPoint</Application>
  <PresentationFormat>Экран (4:3)</PresentationFormat>
  <Paragraphs>491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WritingDesignTemplate</vt:lpstr>
      <vt:lpstr>1_WritingDesignTemplate</vt:lpstr>
      <vt:lpstr>2_WritingDesignTemplate</vt:lpstr>
      <vt:lpstr>3_WritingDesignTemplate</vt:lpstr>
      <vt:lpstr>Continental_World_16x9</vt:lpstr>
      <vt:lpstr>Слайд 1</vt:lpstr>
      <vt:lpstr>Слайд 2</vt:lpstr>
      <vt:lpstr>Слайд 3</vt:lpstr>
      <vt:lpstr>Исполнение налоговых доходов</vt:lpstr>
      <vt:lpstr>Структура исполнения неналоговых доходов </vt:lpstr>
      <vt:lpstr>Межбюджетные трансферты от других бюджетов бюджетной системы РФ, тыс. руб. </vt:lpstr>
      <vt:lpstr>Слайд 7</vt:lpstr>
      <vt:lpstr>Слайд 8</vt:lpstr>
      <vt:lpstr>Структура исполнения расходной части бюджета по разделам</vt:lpstr>
      <vt:lpstr>  Исполнение расходной части бюджета</vt:lpstr>
      <vt:lpstr>Исполнение муниципальных программ, тыс. руб.</vt:lpstr>
      <vt:lpstr>Муниципальная программа  «Развитие жилищно-коммунального и дорожного хозяйства» </vt:lpstr>
      <vt:lpstr>Благоустройство Лужского городского поселения</vt:lpstr>
      <vt:lpstr>Слайд 14</vt:lpstr>
      <vt:lpstr>Дорожный фонд Лужского городского поселения</vt:lpstr>
      <vt:lpstr>Основные расходы в рамках мероприятий по ремонту автомобильных дорог, искусственных сооружений, содержанию и ремонту дворовых территорий</vt:lpstr>
      <vt:lpstr>Муниципальная программа  «Развитие культуры в Лужском городском поселении» </vt:lpstr>
      <vt:lpstr>Бюджет Лужского городского поселения за 2018 год, тыс. руб.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Masic</dc:creator>
  <cp:lastModifiedBy>Ольга Прохорова</cp:lastModifiedBy>
  <cp:revision>944</cp:revision>
  <dcterms:created xsi:type="dcterms:W3CDTF">2016-02-25T17:24:11Z</dcterms:created>
  <dcterms:modified xsi:type="dcterms:W3CDTF">2019-04-29T12:19:20Z</dcterms:modified>
</cp:coreProperties>
</file>