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4" r:id="rId5"/>
    <p:sldId id="284" r:id="rId6"/>
    <p:sldId id="281" r:id="rId7"/>
    <p:sldId id="283" r:id="rId8"/>
    <p:sldId id="287" r:id="rId9"/>
    <p:sldId id="303" r:id="rId10"/>
    <p:sldId id="288" r:id="rId11"/>
    <p:sldId id="295" r:id="rId12"/>
    <p:sldId id="296" r:id="rId13"/>
    <p:sldId id="292" r:id="rId14"/>
    <p:sldId id="310" r:id="rId15"/>
    <p:sldId id="309" r:id="rId16"/>
    <p:sldId id="308" r:id="rId17"/>
    <p:sldId id="306" r:id="rId18"/>
    <p:sldId id="312" r:id="rId19"/>
    <p:sldId id="304" r:id="rId20"/>
    <p:sldId id="298" r:id="rId21"/>
    <p:sldId id="311" r:id="rId22"/>
    <p:sldId id="302" r:id="rId2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05DB"/>
    <a:srgbClr val="2A8E5A"/>
    <a:srgbClr val="FF3300"/>
    <a:srgbClr val="E66ABD"/>
    <a:srgbClr val="AB0D76"/>
    <a:srgbClr val="008000"/>
    <a:srgbClr val="2E0BC5"/>
    <a:srgbClr val="3D496F"/>
    <a:srgbClr val="8E32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 autoAdjust="0"/>
  </p:normalViewPr>
  <p:slideViewPr>
    <p:cSldViewPr showGuides="1">
      <p:cViewPr varScale="1">
        <p:scale>
          <a:sx n="116" d="100"/>
          <a:sy n="116" d="100"/>
        </p:scale>
        <p:origin x="-348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158747468604853"/>
          <c:y val="2.3706896551724199E-2"/>
          <c:w val="0.71997056369955204"/>
          <c:h val="0.497338786315506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</c:v>
                </c:pt>
              </c:strCache>
            </c:strRef>
          </c:tx>
          <c:spPr>
            <a:solidFill>
              <a:srgbClr val="FF0000"/>
            </a:solidFill>
            <a:ln w="12700" cmpd="sng"/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нефтепрод.</c:v>
                </c:pt>
                <c:pt idx="2">
                  <c:v>Налог на имущество физ.лиц</c:v>
                </c:pt>
                <c:pt idx="3">
                  <c:v>Земельный налог</c:v>
                </c:pt>
                <c:pt idx="4">
                  <c:v>Задолж.и перерасчеты по отмен.налогам, сборам и иным плат.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94084.9</c:v>
                </c:pt>
                <c:pt idx="1">
                  <c:v>5784.5</c:v>
                </c:pt>
                <c:pt idx="2">
                  <c:v>3870</c:v>
                </c:pt>
                <c:pt idx="3">
                  <c:v>46700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6626843386161026E-2"/>
                  <c:y val="8.315839513464594E-3"/>
                </c:manualLayout>
              </c:layout>
              <c:showVal val="1"/>
            </c:dLbl>
            <c:dLbl>
              <c:idx val="1"/>
              <c:layout>
                <c:manualLayout>
                  <c:x val="3.7845453818971518E-3"/>
                  <c:y val="-1.6631679026928928E-2"/>
                </c:manualLayout>
              </c:layout>
              <c:showVal val="1"/>
            </c:dLbl>
            <c:dLbl>
              <c:idx val="2"/>
              <c:layout>
                <c:manualLayout>
                  <c:x val="9.0949933438195022E-4"/>
                  <c:y val="-1.6631679026928928E-2"/>
                </c:manualLayout>
              </c:layout>
              <c:showVal val="1"/>
            </c:dLbl>
            <c:dLbl>
              <c:idx val="3"/>
              <c:layout>
                <c:manualLayout>
                  <c:x val="2.9967417315949808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5091271202277655E-2"/>
                  <c:y val="2.07895987836612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нефтепрод.</c:v>
                </c:pt>
                <c:pt idx="2">
                  <c:v>Налог на имущество физ.лиц</c:v>
                </c:pt>
                <c:pt idx="3">
                  <c:v>Земельный налог</c:v>
                </c:pt>
                <c:pt idx="4">
                  <c:v>Задолж.и перерасчеты по отмен.налогам, сборам и иным плат.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94904.7</c:v>
                </c:pt>
                <c:pt idx="1">
                  <c:v>5744.3</c:v>
                </c:pt>
                <c:pt idx="2">
                  <c:v>5186.5</c:v>
                </c:pt>
                <c:pt idx="3">
                  <c:v>52959.9</c:v>
                </c:pt>
                <c:pt idx="4">
                  <c:v>21.3</c:v>
                </c:pt>
              </c:numCache>
            </c:numRef>
          </c:val>
        </c:ser>
        <c:dLbls>
          <c:showVal val="1"/>
        </c:dLbls>
        <c:gapWidth val="0"/>
        <c:axId val="89639552"/>
        <c:axId val="88301952"/>
      </c:barChart>
      <c:catAx>
        <c:axId val="89639552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301952"/>
        <c:crossesAt val="10"/>
        <c:auto val="1"/>
        <c:lblAlgn val="ctr"/>
        <c:lblOffset val="100"/>
      </c:catAx>
      <c:valAx>
        <c:axId val="88301952"/>
        <c:scaling>
          <c:orientation val="minMax"/>
          <c:min val="10"/>
        </c:scaling>
        <c:axPos val="l"/>
        <c:numFmt formatCode="#,##0.0" sourceLinked="1"/>
        <c:tickLblPos val="none"/>
        <c:crossAx val="89639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469301169265793"/>
          <c:y val="0.89518784630233261"/>
          <c:w val="0.53425118943899019"/>
          <c:h val="7.2139580384047733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494229998909468"/>
          <c:y val="2.3706896551724192E-2"/>
          <c:w val="0.78868160928092601"/>
          <c:h val="0.5306021257119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5.6605121596793956E-2"/>
                  <c:y val="8.0871539268441844E-3"/>
                </c:manualLayout>
              </c:layout>
              <c:showVal val="1"/>
            </c:dLbl>
            <c:dLbl>
              <c:idx val="1"/>
              <c:layout>
                <c:manualLayout>
                  <c:x val="-2.6637704280844443E-2"/>
                  <c:y val="1.0394799391830583E-2"/>
                </c:manualLayout>
              </c:layout>
              <c:showVal val="1"/>
            </c:dLbl>
            <c:dLbl>
              <c:idx val="2"/>
              <c:layout>
                <c:manualLayout>
                  <c:x val="-1.4983708657974893E-2"/>
                  <c:y val="2.0789598783661212E-3"/>
                </c:manualLayout>
              </c:layout>
              <c:showVal val="1"/>
            </c:dLbl>
            <c:dLbl>
              <c:idx val="3"/>
              <c:layout>
                <c:manualLayout>
                  <c:x val="-2.164313472818601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Арендная плата за землю</c:v>
                </c:pt>
                <c:pt idx="1">
                  <c:v>Арендная плата за имущество</c:v>
                </c:pt>
                <c:pt idx="2">
                  <c:v>Доходы от оказания платных услуг </c:v>
                </c:pt>
                <c:pt idx="3">
                  <c:v>Доходы от продажи земли</c:v>
                </c:pt>
                <c:pt idx="4">
                  <c:v>Доходы от реализации имущества</c:v>
                </c:pt>
                <c:pt idx="5">
                  <c:v>Доходы от социального найма</c:v>
                </c:pt>
                <c:pt idx="6">
                  <c:v>Доходы от МУП</c:v>
                </c:pt>
                <c:pt idx="7">
                  <c:v>Штрафы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9600</c:v>
                </c:pt>
                <c:pt idx="1">
                  <c:v>2500</c:v>
                </c:pt>
                <c:pt idx="2">
                  <c:v>15322</c:v>
                </c:pt>
                <c:pt idx="3">
                  <c:v>4500</c:v>
                </c:pt>
                <c:pt idx="4">
                  <c:v>5000</c:v>
                </c:pt>
                <c:pt idx="5">
                  <c:v>2500</c:v>
                </c:pt>
                <c:pt idx="6">
                  <c:v>500</c:v>
                </c:pt>
                <c:pt idx="7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3"/>
              <c:layout>
                <c:manualLayout>
                  <c:x val="-8.0903345092135249E-3"/>
                  <c:y val="-4.5737117324054517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2944535214741733E-2"/>
                  <c:y val="9.9790074161573879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2.5889070429483536E-2"/>
                  <c:y val="-4.1579197567322287E-4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3.2361338036854294E-3"/>
                  <c:y val="4.1635182156172755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"/>
                  <c:y val="-1.068470789140430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Лист1!$A$2:$A$10</c:f>
              <c:strCache>
                <c:ptCount val="9"/>
                <c:pt idx="0">
                  <c:v>Арендная плата за землю</c:v>
                </c:pt>
                <c:pt idx="1">
                  <c:v>Арендная плата за имущество</c:v>
                </c:pt>
                <c:pt idx="2">
                  <c:v>Доходы от оказания платных услуг </c:v>
                </c:pt>
                <c:pt idx="3">
                  <c:v>Доходы от продажи земли</c:v>
                </c:pt>
                <c:pt idx="4">
                  <c:v>Доходы от реализации имущества</c:v>
                </c:pt>
                <c:pt idx="5">
                  <c:v>Доходы от социального найма</c:v>
                </c:pt>
                <c:pt idx="6">
                  <c:v>Доходы от МУП</c:v>
                </c:pt>
                <c:pt idx="7">
                  <c:v>Штрафы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14943.4</c:v>
                </c:pt>
                <c:pt idx="1">
                  <c:v>11777.5</c:v>
                </c:pt>
                <c:pt idx="2">
                  <c:v>15781.4</c:v>
                </c:pt>
                <c:pt idx="3">
                  <c:v>6401.6</c:v>
                </c:pt>
                <c:pt idx="4">
                  <c:v>4131.6000000000004</c:v>
                </c:pt>
                <c:pt idx="5">
                  <c:v>2987.8</c:v>
                </c:pt>
                <c:pt idx="6">
                  <c:v>8.1</c:v>
                </c:pt>
                <c:pt idx="7">
                  <c:v>634.9</c:v>
                </c:pt>
                <c:pt idx="8">
                  <c:v>36.5</c:v>
                </c:pt>
              </c:numCache>
            </c:numRef>
          </c:val>
        </c:ser>
        <c:dLbls>
          <c:showVal val="1"/>
        </c:dLbls>
        <c:gapWidth val="11"/>
        <c:axId val="95749632"/>
        <c:axId val="95751168"/>
      </c:barChart>
      <c:catAx>
        <c:axId val="95749632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751168"/>
        <c:crossesAt val="10"/>
        <c:auto val="1"/>
        <c:lblAlgn val="ctr"/>
        <c:lblOffset val="100"/>
      </c:catAx>
      <c:valAx>
        <c:axId val="95751168"/>
        <c:scaling>
          <c:orientation val="minMax"/>
          <c:min val="1"/>
        </c:scaling>
        <c:delete val="1"/>
        <c:axPos val="l"/>
        <c:numFmt formatCode="#,##0.0" sourceLinked="1"/>
        <c:tickLblPos val="none"/>
        <c:crossAx val="95749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6609143326582481"/>
          <c:y val="0.87855620418137392"/>
          <c:w val="0.50887872805162326"/>
          <c:h val="8.8771259410976647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843641135583457"/>
          <c:y val="2.4583367354695997E-2"/>
          <c:w val="0.62821732414347164"/>
          <c:h val="0.9508332652906081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2015 - 152415,4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2075495885072691E-2"/>
                  <c:y val="2.6698557588077853E-3"/>
                </c:manualLayout>
              </c:layout>
              <c:showVal val="1"/>
            </c:dLbl>
            <c:dLbl>
              <c:idx val="1"/>
              <c:layout>
                <c:manualLayout>
                  <c:x val="3.0525454436686465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 на выравнивание бюджетной обеспеченности</c:v>
                </c:pt>
                <c:pt idx="1">
                  <c:v>Дотации на сбалансированность</c:v>
                </c:pt>
                <c:pt idx="2">
                  <c:v>Иные межбюджетные трансферты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5880.9</c:v>
                </c:pt>
                <c:pt idx="2" formatCode="#,##0.0">
                  <c:v>25270.5</c:v>
                </c:pt>
                <c:pt idx="3" formatCode="#,##0.0">
                  <c:v>128944.5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2016 - 108028,2 тыс. 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4.1830555151991702E-2"/>
                  <c:y val="-1.16092620696063E-2"/>
                </c:manualLayout>
              </c:layout>
              <c:showVal val="1"/>
            </c:dLbl>
            <c:dLbl>
              <c:idx val="2"/>
              <c:layout>
                <c:manualLayout>
                  <c:x val="3.2221313016502495E-2"/>
                  <c:y val="6.7045547330988912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 на выравнивание бюджетной обеспеченности</c:v>
                </c:pt>
                <c:pt idx="1">
                  <c:v>Дотации на сбалансированность</c:v>
                </c:pt>
                <c:pt idx="2">
                  <c:v>Иные межбюджетные трансферты</c:v>
                </c:pt>
                <c:pt idx="3">
                  <c:v>Субсидии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26320.6</c:v>
                </c:pt>
                <c:pt idx="1">
                  <c:v>5188.5</c:v>
                </c:pt>
                <c:pt idx="2">
                  <c:v>56731.199999999997</c:v>
                </c:pt>
                <c:pt idx="3">
                  <c:v>23568.1</c:v>
                </c:pt>
              </c:numCache>
            </c:numRef>
          </c:val>
        </c:ser>
        <c:shape val="cylinder"/>
        <c:axId val="95845376"/>
        <c:axId val="95851264"/>
        <c:axId val="0"/>
      </c:bar3DChart>
      <c:catAx>
        <c:axId val="95845376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851264"/>
        <c:crosses val="autoZero"/>
        <c:auto val="1"/>
        <c:lblAlgn val="ctr"/>
        <c:lblOffset val="100"/>
      </c:catAx>
      <c:valAx>
        <c:axId val="95851264"/>
        <c:scaling>
          <c:orientation val="minMax"/>
          <c:max val="129000"/>
          <c:min val="9"/>
        </c:scaling>
        <c:axPos val="b"/>
        <c:numFmt formatCode="#,##0.0" sourceLinked="1"/>
        <c:tickLblPos val="none"/>
        <c:crossAx val="95845376"/>
        <c:crosses val="autoZero"/>
        <c:crossBetween val="between"/>
        <c:majorUnit val="30000"/>
      </c:valAx>
    </c:plotArea>
    <c:legend>
      <c:legendPos val="r"/>
      <c:layout>
        <c:manualLayout>
          <c:xMode val="edge"/>
          <c:yMode val="edge"/>
          <c:x val="0.79986533399479265"/>
          <c:y val="0.45228609478867832"/>
          <c:w val="0.18965728230416687"/>
          <c:h val="0.283155342949412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8894670503670892"/>
          <c:y val="0.51479241653138452"/>
        </c:manualLayout>
      </c:layout>
    </c:title>
    <c:plotArea>
      <c:layout>
        <c:manualLayout>
          <c:layoutTarget val="inner"/>
          <c:xMode val="edge"/>
          <c:yMode val="edge"/>
          <c:x val="0.22891630526795054"/>
          <c:y val="0.2526018859208799"/>
          <c:w val="0.48715761141843777"/>
          <c:h val="0.631007330980183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ln>
              <a:noFill/>
            </a:ln>
          </c:spPr>
          <c:explosion val="16"/>
          <c:dPt>
            <c:idx val="0"/>
            <c:explosion val="30"/>
            <c:spPr>
              <a:solidFill>
                <a:srgbClr val="EB05DB"/>
              </a:solidFill>
              <a:ln>
                <a:noFill/>
              </a:ln>
            </c:spPr>
          </c:dPt>
          <c:dPt>
            <c:idx val="1"/>
            <c:spPr>
              <a:solidFill>
                <a:srgbClr val="7030A0"/>
              </a:solidFill>
              <a:ln>
                <a:noFill/>
              </a:ln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</c:spPr>
          </c:dPt>
          <c:dPt>
            <c:idx val="4"/>
            <c:spPr>
              <a:solidFill>
                <a:srgbClr val="00B0F0"/>
              </a:solidFill>
              <a:ln>
                <a:noFill/>
              </a:ln>
            </c:spPr>
          </c:dPt>
          <c:dPt>
            <c:idx val="5"/>
            <c:spPr>
              <a:solidFill>
                <a:srgbClr val="FF3300"/>
              </a:solidFill>
              <a:ln>
                <a:noFill/>
              </a:ln>
            </c:spPr>
          </c:dPt>
          <c:dPt>
            <c:idx val="6"/>
            <c:explosion val="12"/>
            <c:spPr>
              <a:solidFill>
                <a:srgbClr val="008000"/>
              </a:solidFill>
              <a:ln>
                <a:noFill/>
              </a:ln>
            </c:spPr>
          </c:dPt>
          <c:dPt>
            <c:idx val="7"/>
            <c:explosion val="24"/>
            <c:spPr>
              <a:solidFill>
                <a:srgbClr val="FF0000"/>
              </a:solidFill>
              <a:ln>
                <a:noFill/>
              </a:ln>
            </c:spPr>
          </c:dPt>
          <c:dPt>
            <c:idx val="8"/>
            <c:spPr>
              <a:solidFill>
                <a:srgbClr val="2E0BC5"/>
              </a:solidFill>
              <a:ln w="31750">
                <a:solidFill>
                  <a:schemeClr val="tx1"/>
                </a:solidFill>
              </a:ln>
            </c:spPr>
          </c:dPt>
          <c:dPt>
            <c:idx val="9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8.5463643452614285E-2"/>
                  <c:y val="-0.17019748365873474"/>
                </c:manualLayout>
              </c:layout>
              <c:showLegendKey val="1"/>
              <c:showCatName val="1"/>
              <c:showPercent val="1"/>
            </c:dLbl>
            <c:dLbl>
              <c:idx val="1"/>
              <c:layout>
                <c:manualLayout>
                  <c:x val="0.2744138254185749"/>
                  <c:y val="-9.9612963002520663E-2"/>
                </c:manualLayout>
              </c:layout>
              <c:showLegendKey val="1"/>
              <c:showCatName val="1"/>
              <c:showPercent val="1"/>
            </c:dLbl>
            <c:dLbl>
              <c:idx val="2"/>
              <c:layout>
                <c:manualLayout>
                  <c:x val="0.27744653886193715"/>
                  <c:y val="3.0228337142735082E-2"/>
                </c:manualLayout>
              </c:layout>
              <c:showLegendKey val="1"/>
              <c:showCatName val="1"/>
              <c:showPercent val="1"/>
            </c:dLbl>
            <c:dLbl>
              <c:idx val="3"/>
              <c:layout>
                <c:manualLayout>
                  <c:x val="0.15046467583266529"/>
                  <c:y val="0.10744765855299697"/>
                </c:manualLayout>
              </c:layout>
              <c:showLegendKey val="1"/>
              <c:showCatName val="1"/>
              <c:showPercent val="1"/>
            </c:dLbl>
            <c:dLbl>
              <c:idx val="4"/>
              <c:layout>
                <c:manualLayout>
                  <c:x val="-0.13129784989475121"/>
                  <c:y val="9.7386398833682247E-2"/>
                </c:manualLayout>
              </c:layout>
              <c:showLegendKey val="1"/>
              <c:showCatName val="1"/>
              <c:showPercent val="1"/>
            </c:dLbl>
            <c:dLbl>
              <c:idx val="5"/>
              <c:layout>
                <c:manualLayout>
                  <c:x val="-0.1733258743128836"/>
                  <c:y val="6.3922851604220954E-2"/>
                </c:manualLayout>
              </c:layout>
              <c:showLegendKey val="1"/>
              <c:showCatName val="1"/>
              <c:showPercent val="1"/>
            </c:dLbl>
            <c:dLbl>
              <c:idx val="6"/>
              <c:layout>
                <c:manualLayout>
                  <c:x val="-0.26626195909402395"/>
                  <c:y val="-2.8668807675054492E-2"/>
                </c:manualLayout>
              </c:layout>
              <c:showLegendKey val="1"/>
              <c:showCatName val="1"/>
              <c:showPercent val="1"/>
            </c:dLbl>
            <c:dLbl>
              <c:idx val="7"/>
              <c:layout>
                <c:manualLayout>
                  <c:x val="-0.30340397281324766"/>
                  <c:y val="-0.15271456588840973"/>
                </c:manualLayout>
              </c:layout>
              <c:showLegendKey val="1"/>
              <c:showCatName val="1"/>
              <c:showPercent val="1"/>
            </c:dLbl>
            <c:dLbl>
              <c:idx val="8"/>
              <c:layout>
                <c:manualLayout>
                  <c:x val="-0.10350607552946428"/>
                  <c:y val="-0.17781923543170888"/>
                </c:manualLayout>
              </c:layout>
              <c:showLegendKey val="1"/>
              <c:showCatName val="1"/>
              <c:showPercent val="1"/>
            </c:dLbl>
            <c:dLbl>
              <c:idx val="9"/>
              <c:layout>
                <c:manualLayout>
                  <c:x val="-5.052255724206741E-2"/>
                  <c:y val="-0.1828235810868544"/>
                </c:manualLayout>
              </c:layout>
              <c:showLegendKey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</c:v>
                </c:pt>
                <c:pt idx="4">
                  <c:v>Молодежная политика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мунципального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9494.5</c:v>
                </c:pt>
                <c:pt idx="1">
                  <c:v>1828.3</c:v>
                </c:pt>
                <c:pt idx="2">
                  <c:v>44721.2</c:v>
                </c:pt>
                <c:pt idx="3">
                  <c:v>176207.6</c:v>
                </c:pt>
                <c:pt idx="4">
                  <c:v>10518.7</c:v>
                </c:pt>
                <c:pt idx="5">
                  <c:v>70410.5</c:v>
                </c:pt>
                <c:pt idx="6">
                  <c:v>1674</c:v>
                </c:pt>
                <c:pt idx="7">
                  <c:v>2352</c:v>
                </c:pt>
                <c:pt idx="8">
                  <c:v>267.39999999999969</c:v>
                </c:pt>
              </c:numCache>
            </c:numRef>
          </c:val>
        </c:ser>
        <c:firstSliceAng val="0"/>
        <c:holeSize val="48"/>
      </c:doughnutChart>
      <c:spPr>
        <a:noFill/>
        <a:ln w="15875" cmpd="sng"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6350">
          <a:noFill/>
        </a:ln>
      </c:spPr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5827554378459808"/>
          <c:y val="2.4842091785927691E-2"/>
          <c:w val="0.5044224985429735"/>
          <c:h val="0.95031581642814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Ассигнования - 321 885,9 тыс. руб.</c:v>
                </c:pt>
              </c:strCache>
            </c:strRef>
          </c:tx>
          <c:spPr>
            <a:solidFill>
              <a:srgbClr val="FF0000"/>
            </a:solidFill>
            <a:ln w="6350"/>
          </c:spPr>
          <c:dLbls>
            <c:dLbl>
              <c:idx val="0"/>
              <c:layout>
                <c:manualLayout>
                  <c:x val="7.5023444826508813E-3"/>
                  <c:y val="1.12918599026944E-2"/>
                </c:manualLayout>
              </c:layout>
              <c:showVal val="1"/>
            </c:dLbl>
            <c:dLbl>
              <c:idx val="1"/>
              <c:layout>
                <c:manualLayout>
                  <c:x val="7.502246026686490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2583719805388796E-3"/>
                </c:manualLayout>
              </c:layout>
              <c:showVal val="1"/>
            </c:dLbl>
            <c:dLbl>
              <c:idx val="4"/>
              <c:layout>
                <c:manualLayout>
                  <c:x val="7.5023444826508813E-3"/>
                  <c:y val="4.5167439610777592E-3"/>
                </c:manualLayout>
              </c:layout>
              <c:showVal val="1"/>
            </c:dLbl>
            <c:dLbl>
              <c:idx val="6"/>
              <c:layout>
                <c:manualLayout>
                  <c:x val="-5.7356796560452073E-3"/>
                  <c:y val="2.7771389781325571E-2"/>
                </c:manualLayout>
              </c:layout>
              <c:showVal val="1"/>
            </c:dLbl>
            <c:dLbl>
              <c:idx val="7"/>
              <c:layout>
                <c:manualLayout>
                  <c:x val="5.6208775451677656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7.5023444826508813E-3"/>
                  <c:y val="-4.0650695649699808E-2"/>
                </c:manualLayout>
              </c:layout>
              <c:showVal val="1"/>
            </c:dLbl>
            <c:dLbl>
              <c:idx val="9"/>
              <c:layout>
                <c:manualLayout>
                  <c:x val="3.7511722413254419E-3"/>
                  <c:y val="1.129168207812899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Развитие и поддержка малого предпринимательства</c:v>
                </c:pt>
                <c:pt idx="1">
                  <c:v>Развитие Заречного парка</c:v>
                </c:pt>
                <c:pt idx="2">
                  <c:v>Физическая культура</c:v>
                </c:pt>
                <c:pt idx="3">
                  <c:v>Развитие частей территории города Луга, являющегося административным центром МО </c:v>
                </c:pt>
                <c:pt idx="4">
                  <c:v>Молодежь Лужского городского поселения</c:v>
                </c:pt>
                <c:pt idx="5">
                  <c:v>Развитие культуры</c:v>
                </c:pt>
                <c:pt idx="6">
                  <c:v>Переселение граждан из аварийного жилого фонда </c:v>
                </c:pt>
                <c:pt idx="7">
                  <c:v>Развитие жилищно-коммунального и дорожного хозяйства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450</c:v>
                </c:pt>
                <c:pt idx="1">
                  <c:v>1532.3</c:v>
                </c:pt>
                <c:pt idx="2">
                  <c:v>2352</c:v>
                </c:pt>
                <c:pt idx="3">
                  <c:v>3767.6</c:v>
                </c:pt>
                <c:pt idx="4">
                  <c:v>10521.7</c:v>
                </c:pt>
                <c:pt idx="5">
                  <c:v>68525.2</c:v>
                </c:pt>
                <c:pt idx="6">
                  <c:v>85649.3</c:v>
                </c:pt>
                <c:pt idx="7">
                  <c:v>149087.79999999999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- 281 540,6 тыс. 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7527352297593931E-3"/>
                  <c:y val="2.4379747915896291E-4"/>
                </c:manualLayout>
              </c:layout>
              <c:showVal val="1"/>
            </c:dLbl>
            <c:dLbl>
              <c:idx val="1"/>
              <c:layout>
                <c:manualLayout>
                  <c:x val="3.7510737853610684E-3"/>
                  <c:y val="-4.5167439610777592E-3"/>
                </c:manualLayout>
              </c:layout>
              <c:showVal val="1"/>
            </c:dLbl>
            <c:dLbl>
              <c:idx val="3"/>
              <c:layout>
                <c:manualLayout>
                  <c:x val="1.0003125976867843E-2"/>
                  <c:y val="-6.7751159416166414E-3"/>
                </c:manualLayout>
              </c:layout>
              <c:showVal val="1"/>
            </c:dLbl>
            <c:dLbl>
              <c:idx val="4"/>
              <c:layout>
                <c:manualLayout>
                  <c:x val="8.7527352297593931E-3"/>
                  <c:y val="-6.7751159416166414E-3"/>
                </c:manualLayout>
              </c:layout>
              <c:showVal val="1"/>
            </c:dLbl>
            <c:dLbl>
              <c:idx val="5"/>
              <c:layout>
                <c:manualLayout>
                  <c:x val="2.5007814942169596E-3"/>
                  <c:y val="-6.7751159416166414E-3"/>
                </c:manualLayout>
              </c:layout>
              <c:showVal val="1"/>
            </c:dLbl>
            <c:dLbl>
              <c:idx val="6"/>
              <c:layout>
                <c:manualLayout>
                  <c:x val="3.7511722413254419E-3"/>
                  <c:y val="-4.5167439610777592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1.5808603863772155E-2"/>
                </c:manualLayout>
              </c:layout>
              <c:showVal val="1"/>
            </c:dLbl>
            <c:dLbl>
              <c:idx val="8"/>
              <c:layout>
                <c:manualLayout>
                  <c:x val="8.7527352297593931E-3"/>
                  <c:y val="2.4842091785927691E-2"/>
                </c:manualLayout>
              </c:layout>
              <c:showVal val="1"/>
            </c:dLbl>
            <c:dLbl>
              <c:idx val="9"/>
              <c:layout>
                <c:manualLayout>
                  <c:x val="5.001562988433841E-3"/>
                  <c:y val="-1.3550231883233281E-2"/>
                </c:manualLayout>
              </c:layout>
              <c:showVal val="1"/>
            </c:dLbl>
            <c:txPr>
              <a:bodyPr anchor="ctr" anchorCtr="0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Развитие и поддержка малого предпринимательства</c:v>
                </c:pt>
                <c:pt idx="1">
                  <c:v>Развитие Заречного парка</c:v>
                </c:pt>
                <c:pt idx="2">
                  <c:v>Физическая культура</c:v>
                </c:pt>
                <c:pt idx="3">
                  <c:v>Развитие частей территории города Луга, являющегося административным центром МО </c:v>
                </c:pt>
                <c:pt idx="4">
                  <c:v>Молодежь Лужского городского поселения</c:v>
                </c:pt>
                <c:pt idx="5">
                  <c:v>Развитие культуры</c:v>
                </c:pt>
                <c:pt idx="6">
                  <c:v>Переселение граждан из аварийного жилого фонда </c:v>
                </c:pt>
                <c:pt idx="7">
                  <c:v>Развитие жилищно-коммунального и дорожного хозяйства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450</c:v>
                </c:pt>
                <c:pt idx="1">
                  <c:v>1532.3</c:v>
                </c:pt>
                <c:pt idx="2">
                  <c:v>2352</c:v>
                </c:pt>
                <c:pt idx="3">
                  <c:v>3692.4</c:v>
                </c:pt>
                <c:pt idx="4">
                  <c:v>10518.7</c:v>
                </c:pt>
                <c:pt idx="5">
                  <c:v>67578.2</c:v>
                </c:pt>
                <c:pt idx="6">
                  <c:v>75070.600000000006</c:v>
                </c:pt>
                <c:pt idx="7">
                  <c:v>120346.4</c:v>
                </c:pt>
              </c:numCache>
            </c:numRef>
          </c:val>
        </c:ser>
        <c:shape val="cylinder"/>
        <c:axId val="53686656"/>
        <c:axId val="53688192"/>
        <c:axId val="0"/>
      </c:bar3DChart>
      <c:catAx>
        <c:axId val="53686656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688192"/>
        <c:crosses val="autoZero"/>
        <c:auto val="1"/>
        <c:lblAlgn val="ctr"/>
        <c:lblOffset val="100"/>
      </c:catAx>
      <c:valAx>
        <c:axId val="53688192"/>
        <c:scaling>
          <c:orientation val="minMax"/>
        </c:scaling>
        <c:delete val="1"/>
        <c:axPos val="b"/>
        <c:numFmt formatCode="#,##0.0" sourceLinked="1"/>
        <c:tickLblPos val="none"/>
        <c:crossAx val="5368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77578587735328"/>
          <c:y val="0.77436332708457822"/>
          <c:w val="0.15059435608977337"/>
          <c:h val="0.213124337561094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46360,0</a:t>
            </a:r>
          </a:p>
        </c:rich>
      </c:tx>
      <c:layout>
        <c:manualLayout>
          <c:xMode val="edge"/>
          <c:yMode val="edge"/>
          <c:x val="4.0451501141197374E-2"/>
          <c:y val="1.6394861699979835E-2"/>
        </c:manualLayout>
      </c:layout>
    </c:title>
    <c:plotArea>
      <c:layout>
        <c:manualLayout>
          <c:layoutTarget val="inner"/>
          <c:xMode val="edge"/>
          <c:yMode val="edge"/>
          <c:x val="0.21952416894590521"/>
          <c:y val="6.283363618009298E-2"/>
          <c:w val="0.62850675835923697"/>
          <c:h val="0.879474056127600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Формирование дорожного фонда,всего 46360,0</c:v>
                </c:pt>
              </c:strCache>
            </c:strRef>
          </c:tx>
          <c:explosion val="11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5892329765006272"/>
                  <c:y val="-9.4041237633757199E-2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7.4384362646303839E-2"/>
                  <c:y val="8.4835862119399405E-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0.1940253741693517"/>
                  <c:y val="0.26153719967696343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уплаты акцизов </c:v>
                </c:pt>
                <c:pt idx="1">
                  <c:v>Субсидии</c:v>
                </c:pt>
                <c:pt idx="2">
                  <c:v>Собственные средства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5744.3</c:v>
                </c:pt>
                <c:pt idx="1">
                  <c:v>12991.3</c:v>
                </c:pt>
                <c:pt idx="2">
                  <c:v>27624.400000000001</c:v>
                </c:pt>
              </c:numCache>
            </c:numRef>
          </c:val>
        </c:ser>
        <c:firstSliceAng val="0"/>
        <c:holeSize val="14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Всего </a:t>
            </a:r>
            <a:r>
              <a:rPr lang="ru-RU" dirty="0"/>
              <a:t>36510,9</a:t>
            </a:r>
          </a:p>
        </c:rich>
      </c:tx>
      <c:layout>
        <c:manualLayout>
          <c:xMode val="edge"/>
          <c:yMode val="edge"/>
          <c:x val="0.71393469158814571"/>
          <c:y val="1.686726447914463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134990004536948"/>
          <c:y val="9.0210985044827108E-2"/>
          <c:w val="0.73058538157203357"/>
          <c:h val="0.865246168909130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Исполнение,всего 36510,9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AB0D76"/>
              </a:solidFill>
            </c:spPr>
          </c:dPt>
          <c:dPt>
            <c:idx val="2"/>
            <c:spPr>
              <a:solidFill>
                <a:srgbClr val="E66ABD"/>
              </a:solidFill>
            </c:spPr>
          </c:dPt>
          <c:dLbls>
            <c:dLbl>
              <c:idx val="0"/>
              <c:layout>
                <c:manualLayout>
                  <c:x val="-0.17253517725083686"/>
                  <c:y val="0.1969262667298720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0"/>
                  <c:y val="0.3141442826405103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-0.12062708844316461"/>
                  <c:y val="9.167777780019053E-3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Ремонт автомобильных дорог общего пользования </c:v>
                </c:pt>
                <c:pt idx="1">
                  <c:v>Содержание автомобильных дорог и искусственных сооружений </c:v>
                </c:pt>
                <c:pt idx="2">
                  <c:v>Повышение безопасности дорожного движения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23234.6</c:v>
                </c:pt>
                <c:pt idx="1">
                  <c:v>9327.2000000000007</c:v>
                </c:pt>
                <c:pt idx="2">
                  <c:v>3949.1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1118974956095193"/>
          <c:y val="1.613188812354182E-3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1877830250001411E-2"/>
          <c:y val="1.3509025249394595E-3"/>
          <c:w val="0.81938914680928199"/>
          <c:h val="0.72741154131228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-85 649,3 тыс.руб.; Исполнение -75 070,6 тыс.руб.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3479989594851853E-3"/>
                  <c:y val="0.10333803298236365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5.1655977108674075E-2"/>
                  <c:y val="0.18084155771913654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-0.14291049446454651"/>
                  <c:y val="3.7478474613931792E-2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Средства областного бюджета</c:v>
                </c:pt>
                <c:pt idx="1">
                  <c:v>Средства бюджета района</c:v>
                </c:pt>
                <c:pt idx="2">
                  <c:v>Средства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41347.5</c:v>
                </c:pt>
                <c:pt idx="1">
                  <c:v>29577.4</c:v>
                </c:pt>
                <c:pt idx="2">
                  <c:v>4145.6000000000004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Сумма,тыс.руб.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numFmt formatCode="#,##0.0" sourceLinked="0"/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Лист1!$A$2:$A$4</c:f>
              <c:strCache>
                <c:ptCount val="3"/>
                <c:pt idx="0">
                  <c:v>На 1 января 2015 года</c:v>
                </c:pt>
                <c:pt idx="1">
                  <c:v>На 1 января 2016 года</c:v>
                </c:pt>
                <c:pt idx="2">
                  <c:v>На 1 января 2017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990.6</c:v>
                </c:pt>
                <c:pt idx="1">
                  <c:v>913.7</c:v>
                </c:pt>
                <c:pt idx="2">
                  <c:v>0</c:v>
                </c:pt>
              </c:numCache>
            </c:numRef>
          </c:val>
        </c:ser>
        <c:marker val="1"/>
        <c:axId val="115238016"/>
        <c:axId val="115239552"/>
      </c:lineChart>
      <c:catAx>
        <c:axId val="1152380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239552"/>
        <c:crosses val="autoZero"/>
        <c:auto val="1"/>
        <c:lblAlgn val="ctr"/>
        <c:lblOffset val="100"/>
      </c:catAx>
      <c:valAx>
        <c:axId val="115239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238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C320E-7B59-4E13-B2F3-FD90D778CB4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3FB37-9350-404F-8B4A-CA9E72102713}">
      <dgm:prSet phldrT="[Текст]" custT="1"/>
      <dgm:spPr>
        <a:solidFill>
          <a:srgbClr val="FF3300"/>
        </a:solidFill>
      </dgm:spPr>
      <dgm:t>
        <a:bodyPr/>
        <a:lstStyle/>
        <a:p>
          <a:r>
            <a:rPr lang="ru-RU" sz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2017 план -29,9 тыс.руб.</a:t>
          </a:r>
          <a:endParaRPr lang="ru-RU" sz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CC4D82-8C59-4237-B5BD-9442433C9731}" type="parTrans" cxnId="{ED96FDEE-5F79-422D-9B21-0FA4E4C0BDF5}">
      <dgm:prSet/>
      <dgm:spPr/>
      <dgm:t>
        <a:bodyPr/>
        <a:lstStyle/>
        <a:p>
          <a:endParaRPr lang="ru-RU"/>
        </a:p>
      </dgm:t>
    </dgm:pt>
    <dgm:pt modelId="{BBDFE527-A968-4C2D-8EE5-1D513EAF39E6}" type="sibTrans" cxnId="{ED96FDEE-5F79-422D-9B21-0FA4E4C0BDF5}">
      <dgm:prSet/>
      <dgm:spPr/>
      <dgm:t>
        <a:bodyPr/>
        <a:lstStyle/>
        <a:p>
          <a:endParaRPr lang="ru-RU"/>
        </a:p>
      </dgm:t>
    </dgm:pt>
    <dgm:pt modelId="{D1FF3E33-4BDA-47FC-8049-DCA6A1A3BC69}">
      <dgm:prSet phldrT="[Текст]" custT="1"/>
      <dgm:spPr>
        <a:solidFill>
          <a:srgbClr val="E66ABD"/>
        </a:solidFill>
      </dgm:spPr>
      <dgm:t>
        <a:bodyPr/>
        <a:lstStyle/>
        <a:p>
          <a:r>
            <a:rPr lang="ru-RU" sz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2016 году -26,2 тыс.руб.</a:t>
          </a:r>
          <a:endParaRPr lang="ru-RU" sz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720EA3-709B-42F8-B6DB-EB09C7C8FD3D}" type="parTrans" cxnId="{DD94306D-3C47-46C8-904B-7B83BB224517}">
      <dgm:prSet/>
      <dgm:spPr/>
      <dgm:t>
        <a:bodyPr/>
        <a:lstStyle/>
        <a:p>
          <a:endParaRPr lang="ru-RU"/>
        </a:p>
      </dgm:t>
    </dgm:pt>
    <dgm:pt modelId="{F79FE591-C089-499F-86DE-6DE72EEFA4FC}" type="sibTrans" cxnId="{DD94306D-3C47-46C8-904B-7B83BB224517}">
      <dgm:prSet/>
      <dgm:spPr/>
      <dgm:t>
        <a:bodyPr/>
        <a:lstStyle/>
        <a:p>
          <a:endParaRPr lang="ru-RU"/>
        </a:p>
      </dgm:t>
    </dgm:pt>
    <dgm:pt modelId="{1EE7429D-01DC-4FAF-9693-12EF0D504F6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2015 году -25,5 тыс.руб.</a:t>
          </a:r>
          <a:endParaRPr lang="ru-RU" sz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D52AC5-561A-4532-A3B7-9A97A48F888C}" type="parTrans" cxnId="{27FB4C59-FE55-44F7-B74B-ABC5CD5F2CFA}">
      <dgm:prSet/>
      <dgm:spPr/>
      <dgm:t>
        <a:bodyPr/>
        <a:lstStyle/>
        <a:p>
          <a:endParaRPr lang="ru-RU"/>
        </a:p>
      </dgm:t>
    </dgm:pt>
    <dgm:pt modelId="{2C8AD8D9-F82D-41F5-AC19-FA45D98D5CC1}" type="sibTrans" cxnId="{27FB4C59-FE55-44F7-B74B-ABC5CD5F2CFA}">
      <dgm:prSet/>
      <dgm:spPr/>
      <dgm:t>
        <a:bodyPr/>
        <a:lstStyle/>
        <a:p>
          <a:endParaRPr lang="ru-RU"/>
        </a:p>
      </dgm:t>
    </dgm:pt>
    <dgm:pt modelId="{4336ED50-F154-440C-A081-B4B932ABB40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2014 г. среднемесячная зарплата составила  21,9 тыс.руб.</a:t>
          </a:r>
          <a:endParaRPr lang="ru-RU" sz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AA15F0-022B-4B4C-9335-0981D520A91A}" type="parTrans" cxnId="{664870FD-AB39-4786-BCF4-AC1A6B8C6201}">
      <dgm:prSet/>
      <dgm:spPr/>
      <dgm:t>
        <a:bodyPr/>
        <a:lstStyle/>
        <a:p>
          <a:endParaRPr lang="ru-RU"/>
        </a:p>
      </dgm:t>
    </dgm:pt>
    <dgm:pt modelId="{B35D44E7-DFD9-4C3F-A9AD-3D6776FB48A9}" type="sibTrans" cxnId="{664870FD-AB39-4786-BCF4-AC1A6B8C6201}">
      <dgm:prSet/>
      <dgm:spPr/>
      <dgm:t>
        <a:bodyPr/>
        <a:lstStyle/>
        <a:p>
          <a:endParaRPr lang="ru-RU"/>
        </a:p>
      </dgm:t>
    </dgm:pt>
    <dgm:pt modelId="{39203BE8-7D9B-464C-8B49-530A1A189126}" type="pres">
      <dgm:prSet presAssocID="{3F4C320E-7B59-4E13-B2F3-FD90D778CB4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FAC59-57E4-45B1-868C-D64D87EDC638}" type="pres">
      <dgm:prSet presAssocID="{3F4C320E-7B59-4E13-B2F3-FD90D778CB4D}" presName="comp1" presStyleCnt="0"/>
      <dgm:spPr/>
    </dgm:pt>
    <dgm:pt modelId="{0C45128B-E3E2-4576-ABD4-94F7BCAB3942}" type="pres">
      <dgm:prSet presAssocID="{3F4C320E-7B59-4E13-B2F3-FD90D778CB4D}" presName="circle1" presStyleLbl="node1" presStyleIdx="0" presStyleCnt="4" custScaleX="106682"/>
      <dgm:spPr/>
      <dgm:t>
        <a:bodyPr/>
        <a:lstStyle/>
        <a:p>
          <a:endParaRPr lang="ru-RU"/>
        </a:p>
      </dgm:t>
    </dgm:pt>
    <dgm:pt modelId="{5FA7574D-8540-4C69-A184-61FA3D907F0D}" type="pres">
      <dgm:prSet presAssocID="{3F4C320E-7B59-4E13-B2F3-FD90D778CB4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866A5-DAF3-4069-A591-3EFDE9D1192A}" type="pres">
      <dgm:prSet presAssocID="{3F4C320E-7B59-4E13-B2F3-FD90D778CB4D}" presName="comp2" presStyleCnt="0"/>
      <dgm:spPr/>
    </dgm:pt>
    <dgm:pt modelId="{66F747DE-47E4-4E77-B182-62BED73924D4}" type="pres">
      <dgm:prSet presAssocID="{3F4C320E-7B59-4E13-B2F3-FD90D778CB4D}" presName="circle2" presStyleLbl="node1" presStyleIdx="1" presStyleCnt="4"/>
      <dgm:spPr/>
      <dgm:t>
        <a:bodyPr/>
        <a:lstStyle/>
        <a:p>
          <a:endParaRPr lang="ru-RU"/>
        </a:p>
      </dgm:t>
    </dgm:pt>
    <dgm:pt modelId="{D1728BFF-393C-4CA8-9F29-41D04B8EC8FD}" type="pres">
      <dgm:prSet presAssocID="{3F4C320E-7B59-4E13-B2F3-FD90D778CB4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0F0D5-AA8F-4F5C-A300-0E7160DF4250}" type="pres">
      <dgm:prSet presAssocID="{3F4C320E-7B59-4E13-B2F3-FD90D778CB4D}" presName="comp3" presStyleCnt="0"/>
      <dgm:spPr/>
    </dgm:pt>
    <dgm:pt modelId="{127B8174-4FCB-4627-AB8A-8B4554A484A6}" type="pres">
      <dgm:prSet presAssocID="{3F4C320E-7B59-4E13-B2F3-FD90D778CB4D}" presName="circle3" presStyleLbl="node1" presStyleIdx="2" presStyleCnt="4"/>
      <dgm:spPr/>
      <dgm:t>
        <a:bodyPr/>
        <a:lstStyle/>
        <a:p>
          <a:endParaRPr lang="ru-RU"/>
        </a:p>
      </dgm:t>
    </dgm:pt>
    <dgm:pt modelId="{DB5FD242-E264-4A42-A811-45B38619F7C7}" type="pres">
      <dgm:prSet presAssocID="{3F4C320E-7B59-4E13-B2F3-FD90D778CB4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32FA5-898E-4C58-ADDA-97888A1B3239}" type="pres">
      <dgm:prSet presAssocID="{3F4C320E-7B59-4E13-B2F3-FD90D778CB4D}" presName="comp4" presStyleCnt="0"/>
      <dgm:spPr/>
    </dgm:pt>
    <dgm:pt modelId="{09E4D43E-5C61-44F1-AEAD-7CBBB6535D74}" type="pres">
      <dgm:prSet presAssocID="{3F4C320E-7B59-4E13-B2F3-FD90D778CB4D}" presName="circle4" presStyleLbl="node1" presStyleIdx="3" presStyleCnt="4"/>
      <dgm:spPr/>
      <dgm:t>
        <a:bodyPr/>
        <a:lstStyle/>
        <a:p>
          <a:endParaRPr lang="ru-RU"/>
        </a:p>
      </dgm:t>
    </dgm:pt>
    <dgm:pt modelId="{13BFC6C1-070C-45A4-97DE-AFB0B841C0B3}" type="pres">
      <dgm:prSet presAssocID="{3F4C320E-7B59-4E13-B2F3-FD90D778CB4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801E-06BB-47BD-ABA5-446A5E741AAC}" type="presOf" srcId="{D1FF3E33-4BDA-47FC-8049-DCA6A1A3BC69}" destId="{66F747DE-47E4-4E77-B182-62BED73924D4}" srcOrd="0" destOrd="0" presId="urn:microsoft.com/office/officeart/2005/8/layout/venn2"/>
    <dgm:cxn modelId="{FD4A0ACB-BB41-439F-AEE8-BFFC96FD9B07}" type="presOf" srcId="{1EE7429D-01DC-4FAF-9693-12EF0D504F6F}" destId="{127B8174-4FCB-4627-AB8A-8B4554A484A6}" srcOrd="0" destOrd="0" presId="urn:microsoft.com/office/officeart/2005/8/layout/venn2"/>
    <dgm:cxn modelId="{F33852A7-5E93-49D2-894B-46D3AC933B33}" type="presOf" srcId="{71E3FB37-9350-404F-8B4A-CA9E72102713}" destId="{5FA7574D-8540-4C69-A184-61FA3D907F0D}" srcOrd="1" destOrd="0" presId="urn:microsoft.com/office/officeart/2005/8/layout/venn2"/>
    <dgm:cxn modelId="{4AED2891-C688-46E9-81AC-35F7E5157439}" type="presOf" srcId="{D1FF3E33-4BDA-47FC-8049-DCA6A1A3BC69}" destId="{D1728BFF-393C-4CA8-9F29-41D04B8EC8FD}" srcOrd="1" destOrd="0" presId="urn:microsoft.com/office/officeart/2005/8/layout/venn2"/>
    <dgm:cxn modelId="{1A21A577-8E33-4FEF-9008-5785FB6B4950}" type="presOf" srcId="{1EE7429D-01DC-4FAF-9693-12EF0D504F6F}" destId="{DB5FD242-E264-4A42-A811-45B38619F7C7}" srcOrd="1" destOrd="0" presId="urn:microsoft.com/office/officeart/2005/8/layout/venn2"/>
    <dgm:cxn modelId="{ED96FDEE-5F79-422D-9B21-0FA4E4C0BDF5}" srcId="{3F4C320E-7B59-4E13-B2F3-FD90D778CB4D}" destId="{71E3FB37-9350-404F-8B4A-CA9E72102713}" srcOrd="0" destOrd="0" parTransId="{00CC4D82-8C59-4237-B5BD-9442433C9731}" sibTransId="{BBDFE527-A968-4C2D-8EE5-1D513EAF39E6}"/>
    <dgm:cxn modelId="{24D359CB-16C7-4C50-893E-119DE0835725}" type="presOf" srcId="{4336ED50-F154-440C-A081-B4B932ABB403}" destId="{09E4D43E-5C61-44F1-AEAD-7CBBB6535D74}" srcOrd="0" destOrd="0" presId="urn:microsoft.com/office/officeart/2005/8/layout/venn2"/>
    <dgm:cxn modelId="{DD94306D-3C47-46C8-904B-7B83BB224517}" srcId="{3F4C320E-7B59-4E13-B2F3-FD90D778CB4D}" destId="{D1FF3E33-4BDA-47FC-8049-DCA6A1A3BC69}" srcOrd="1" destOrd="0" parTransId="{78720EA3-709B-42F8-B6DB-EB09C7C8FD3D}" sibTransId="{F79FE591-C089-499F-86DE-6DE72EEFA4FC}"/>
    <dgm:cxn modelId="{51338D72-2BD7-4734-BDE9-7E54FD1F97CA}" type="presOf" srcId="{3F4C320E-7B59-4E13-B2F3-FD90D778CB4D}" destId="{39203BE8-7D9B-464C-8B49-530A1A189126}" srcOrd="0" destOrd="0" presId="urn:microsoft.com/office/officeart/2005/8/layout/venn2"/>
    <dgm:cxn modelId="{664870FD-AB39-4786-BCF4-AC1A6B8C6201}" srcId="{3F4C320E-7B59-4E13-B2F3-FD90D778CB4D}" destId="{4336ED50-F154-440C-A081-B4B932ABB403}" srcOrd="3" destOrd="0" parTransId="{D3AA15F0-022B-4B4C-9335-0981D520A91A}" sibTransId="{B35D44E7-DFD9-4C3F-A9AD-3D6776FB48A9}"/>
    <dgm:cxn modelId="{27FB4C59-FE55-44F7-B74B-ABC5CD5F2CFA}" srcId="{3F4C320E-7B59-4E13-B2F3-FD90D778CB4D}" destId="{1EE7429D-01DC-4FAF-9693-12EF0D504F6F}" srcOrd="2" destOrd="0" parTransId="{B4D52AC5-561A-4532-A3B7-9A97A48F888C}" sibTransId="{2C8AD8D9-F82D-41F5-AC19-FA45D98D5CC1}"/>
    <dgm:cxn modelId="{57A87834-AECE-4E6A-8B33-3FF1F04B7BFE}" type="presOf" srcId="{71E3FB37-9350-404F-8B4A-CA9E72102713}" destId="{0C45128B-E3E2-4576-ABD4-94F7BCAB3942}" srcOrd="0" destOrd="0" presId="urn:microsoft.com/office/officeart/2005/8/layout/venn2"/>
    <dgm:cxn modelId="{49941FBF-E08F-4CB9-9960-5C1018C1DD6E}" type="presOf" srcId="{4336ED50-F154-440C-A081-B4B932ABB403}" destId="{13BFC6C1-070C-45A4-97DE-AFB0B841C0B3}" srcOrd="1" destOrd="0" presId="urn:microsoft.com/office/officeart/2005/8/layout/venn2"/>
    <dgm:cxn modelId="{862CEB6F-B138-408D-B622-453B9B555D35}" type="presParOf" srcId="{39203BE8-7D9B-464C-8B49-530A1A189126}" destId="{468FAC59-57E4-45B1-868C-D64D87EDC638}" srcOrd="0" destOrd="0" presId="urn:microsoft.com/office/officeart/2005/8/layout/venn2"/>
    <dgm:cxn modelId="{F6E34CA2-DBE6-4BE6-AF6A-D3BA132D5F7A}" type="presParOf" srcId="{468FAC59-57E4-45B1-868C-D64D87EDC638}" destId="{0C45128B-E3E2-4576-ABD4-94F7BCAB3942}" srcOrd="0" destOrd="0" presId="urn:microsoft.com/office/officeart/2005/8/layout/venn2"/>
    <dgm:cxn modelId="{FEF5C8DD-B9E2-4F38-8F68-4234FA83041A}" type="presParOf" srcId="{468FAC59-57E4-45B1-868C-D64D87EDC638}" destId="{5FA7574D-8540-4C69-A184-61FA3D907F0D}" srcOrd="1" destOrd="0" presId="urn:microsoft.com/office/officeart/2005/8/layout/venn2"/>
    <dgm:cxn modelId="{5DD9EBF1-B654-43E6-9FFF-6D3C14AE5E00}" type="presParOf" srcId="{39203BE8-7D9B-464C-8B49-530A1A189126}" destId="{633866A5-DAF3-4069-A591-3EFDE9D1192A}" srcOrd="1" destOrd="0" presId="urn:microsoft.com/office/officeart/2005/8/layout/venn2"/>
    <dgm:cxn modelId="{31C64FB8-6819-4D0E-B434-E6EEF9F6C8F0}" type="presParOf" srcId="{633866A5-DAF3-4069-A591-3EFDE9D1192A}" destId="{66F747DE-47E4-4E77-B182-62BED73924D4}" srcOrd="0" destOrd="0" presId="urn:microsoft.com/office/officeart/2005/8/layout/venn2"/>
    <dgm:cxn modelId="{0BCD18A8-5CB3-4498-8E2D-C829DC5B66D7}" type="presParOf" srcId="{633866A5-DAF3-4069-A591-3EFDE9D1192A}" destId="{D1728BFF-393C-4CA8-9F29-41D04B8EC8FD}" srcOrd="1" destOrd="0" presId="urn:microsoft.com/office/officeart/2005/8/layout/venn2"/>
    <dgm:cxn modelId="{2D2E7B57-B8A8-4778-9012-587C8988CC45}" type="presParOf" srcId="{39203BE8-7D9B-464C-8B49-530A1A189126}" destId="{C190F0D5-AA8F-4F5C-A300-0E7160DF4250}" srcOrd="2" destOrd="0" presId="urn:microsoft.com/office/officeart/2005/8/layout/venn2"/>
    <dgm:cxn modelId="{10D87F0C-C429-492B-836A-18C32246FC3B}" type="presParOf" srcId="{C190F0D5-AA8F-4F5C-A300-0E7160DF4250}" destId="{127B8174-4FCB-4627-AB8A-8B4554A484A6}" srcOrd="0" destOrd="0" presId="urn:microsoft.com/office/officeart/2005/8/layout/venn2"/>
    <dgm:cxn modelId="{BE65A528-2007-43CA-B7F6-4B2DA2DFF918}" type="presParOf" srcId="{C190F0D5-AA8F-4F5C-A300-0E7160DF4250}" destId="{DB5FD242-E264-4A42-A811-45B38619F7C7}" srcOrd="1" destOrd="0" presId="urn:microsoft.com/office/officeart/2005/8/layout/venn2"/>
    <dgm:cxn modelId="{8D4A7175-A963-45B2-A384-32E26E183979}" type="presParOf" srcId="{39203BE8-7D9B-464C-8B49-530A1A189126}" destId="{06632FA5-898E-4C58-ADDA-97888A1B3239}" srcOrd="3" destOrd="0" presId="urn:microsoft.com/office/officeart/2005/8/layout/venn2"/>
    <dgm:cxn modelId="{C3A2B60A-48C0-40F7-B584-1D3D839BE30E}" type="presParOf" srcId="{06632FA5-898E-4C58-ADDA-97888A1B3239}" destId="{09E4D43E-5C61-44F1-AEAD-7CBBB6535D74}" srcOrd="0" destOrd="0" presId="urn:microsoft.com/office/officeart/2005/8/layout/venn2"/>
    <dgm:cxn modelId="{6E4CECBD-148D-41A9-9B8D-8171A6229CCE}" type="presParOf" srcId="{06632FA5-898E-4C58-ADDA-97888A1B3239}" destId="{13BFC6C1-070C-45A4-97DE-AFB0B841C0B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C8523-1152-4F9E-8D20-088429F37C3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E107B27-896F-408D-B65B-38339CA66DB0}">
      <dgm:prSet phldrT="[Текст]" custT="1"/>
      <dgm:spPr/>
      <dgm:t>
        <a:bodyPr/>
        <a:lstStyle/>
        <a:p>
          <a:r>
            <a:rPr lang="ru-RU" sz="1200" b="1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2014 году направлено на оплату труда 42569,9 тыс.руб.</a:t>
          </a:r>
          <a:endParaRPr lang="ru-RU" sz="1200" b="1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6600BE-0BF0-47D0-8EF0-6025D0102F14}" type="parTrans" cxnId="{854030CB-798F-4CB2-82BD-D3DCF2EA8C52}">
      <dgm:prSet/>
      <dgm:spPr/>
      <dgm:t>
        <a:bodyPr/>
        <a:lstStyle/>
        <a:p>
          <a:endParaRPr lang="ru-RU"/>
        </a:p>
      </dgm:t>
    </dgm:pt>
    <dgm:pt modelId="{92BB492F-4AB7-481A-9FF7-73E2D977C9E1}" type="sibTrans" cxnId="{854030CB-798F-4CB2-82BD-D3DCF2EA8C52}">
      <dgm:prSet/>
      <dgm:spPr/>
      <dgm:t>
        <a:bodyPr/>
        <a:lstStyle/>
        <a:p>
          <a:endParaRPr lang="ru-RU"/>
        </a:p>
      </dgm:t>
    </dgm:pt>
    <dgm:pt modelId="{D439C2AF-92DA-4299-AE28-AC085007F304}">
      <dgm:prSet phldrT="[Текст]" custT="1"/>
      <dgm:spPr/>
      <dgm:t>
        <a:bodyPr/>
        <a:lstStyle/>
        <a:p>
          <a:r>
            <a:rPr lang="ru-RU" sz="1200" b="1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2015 году направлено на оплату труда 47517,0 тыс.руб.</a:t>
          </a:r>
          <a:endParaRPr lang="ru-RU" sz="1200" b="1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A8FD7F-3A8C-437B-98CB-39C2B4537D2D}" type="parTrans" cxnId="{36EA7B28-6E7D-416D-95D5-D670C181DD87}">
      <dgm:prSet/>
      <dgm:spPr/>
      <dgm:t>
        <a:bodyPr/>
        <a:lstStyle/>
        <a:p>
          <a:endParaRPr lang="ru-RU"/>
        </a:p>
      </dgm:t>
    </dgm:pt>
    <dgm:pt modelId="{E413BC18-2703-45C7-99FA-2C271C6FAED8}" type="sibTrans" cxnId="{36EA7B28-6E7D-416D-95D5-D670C181DD87}">
      <dgm:prSet/>
      <dgm:spPr/>
      <dgm:t>
        <a:bodyPr/>
        <a:lstStyle/>
        <a:p>
          <a:endParaRPr lang="ru-RU"/>
        </a:p>
      </dgm:t>
    </dgm:pt>
    <dgm:pt modelId="{CD83A9FD-4046-4249-B177-9A5AD5CE8F3D}">
      <dgm:prSet phldrT="[Текст]" custT="1"/>
      <dgm:spPr/>
      <dgm:t>
        <a:bodyPr/>
        <a:lstStyle/>
        <a:p>
          <a:r>
            <a:rPr lang="ru-RU" sz="1200" b="1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2016 году направлено на оплату труда 47554,1 тыс.руб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FAD64AD-4165-439E-9337-0B760E491F04}" type="parTrans" cxnId="{5E159106-E4B0-418B-933A-74396A45794B}">
      <dgm:prSet/>
      <dgm:spPr/>
      <dgm:t>
        <a:bodyPr/>
        <a:lstStyle/>
        <a:p>
          <a:endParaRPr lang="ru-RU"/>
        </a:p>
      </dgm:t>
    </dgm:pt>
    <dgm:pt modelId="{7BA5D362-AB3D-41C0-B6A2-75886C635E05}" type="sibTrans" cxnId="{5E159106-E4B0-418B-933A-74396A45794B}">
      <dgm:prSet/>
      <dgm:spPr/>
      <dgm:t>
        <a:bodyPr/>
        <a:lstStyle/>
        <a:p>
          <a:endParaRPr lang="ru-RU"/>
        </a:p>
      </dgm:t>
    </dgm:pt>
    <dgm:pt modelId="{D3D84127-21C3-40CE-8414-6B42DC444EC9}" type="pres">
      <dgm:prSet presAssocID="{BEEC8523-1152-4F9E-8D20-088429F37C3B}" presName="arrowDiagram" presStyleCnt="0">
        <dgm:presLayoutVars>
          <dgm:chMax val="5"/>
          <dgm:dir/>
          <dgm:resizeHandles val="exact"/>
        </dgm:presLayoutVars>
      </dgm:prSet>
      <dgm:spPr/>
    </dgm:pt>
    <dgm:pt modelId="{DCC50CDC-257C-44F9-A0D0-42462B44092B}" type="pres">
      <dgm:prSet presAssocID="{BEEC8523-1152-4F9E-8D20-088429F37C3B}" presName="arrow" presStyleLbl="bgShp" presStyleIdx="0" presStyleCnt="1" custLinFactNeighborX="-987"/>
      <dgm:spPr>
        <a:solidFill>
          <a:srgbClr val="AB0D76"/>
        </a:solidFill>
      </dgm:spPr>
    </dgm:pt>
    <dgm:pt modelId="{A5054227-94B1-4998-AA5B-18A2EE7262AD}" type="pres">
      <dgm:prSet presAssocID="{BEEC8523-1152-4F9E-8D20-088429F37C3B}" presName="arrowDiagram3" presStyleCnt="0"/>
      <dgm:spPr/>
    </dgm:pt>
    <dgm:pt modelId="{9FAB74A8-3181-4366-968A-B4A6203EAA13}" type="pres">
      <dgm:prSet presAssocID="{2E107B27-896F-408D-B65B-38339CA66DB0}" presName="bullet3a" presStyleLbl="node1" presStyleIdx="0" presStyleCnt="3"/>
      <dgm:spPr/>
    </dgm:pt>
    <dgm:pt modelId="{DF5CB085-52E1-4140-87C1-54D08DEC4092}" type="pres">
      <dgm:prSet presAssocID="{2E107B27-896F-408D-B65B-38339CA66DB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C975A-D463-4DE2-A823-96094B6AB3D3}" type="pres">
      <dgm:prSet presAssocID="{D439C2AF-92DA-4299-AE28-AC085007F304}" presName="bullet3b" presStyleLbl="node1" presStyleIdx="1" presStyleCnt="3"/>
      <dgm:spPr/>
    </dgm:pt>
    <dgm:pt modelId="{60380C32-8978-416A-BD2E-9414F647FBC9}" type="pres">
      <dgm:prSet presAssocID="{D439C2AF-92DA-4299-AE28-AC085007F30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40C66-EAAC-4E47-9287-62279EA71E4B}" type="pres">
      <dgm:prSet presAssocID="{CD83A9FD-4046-4249-B177-9A5AD5CE8F3D}" presName="bullet3c" presStyleLbl="node1" presStyleIdx="2" presStyleCnt="3"/>
      <dgm:spPr/>
    </dgm:pt>
    <dgm:pt modelId="{90D9A9D1-10A0-4EC6-9B8B-966A231208BC}" type="pres">
      <dgm:prSet presAssocID="{CD83A9FD-4046-4249-B177-9A5AD5CE8F3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913FA-3593-44FD-8253-2D6E4FBE12C0}" type="presOf" srcId="{D439C2AF-92DA-4299-AE28-AC085007F304}" destId="{60380C32-8978-416A-BD2E-9414F647FBC9}" srcOrd="0" destOrd="0" presId="urn:microsoft.com/office/officeart/2005/8/layout/arrow2"/>
    <dgm:cxn modelId="{C7259A5D-BA36-4F37-B97A-B87E620AD550}" type="presOf" srcId="{BEEC8523-1152-4F9E-8D20-088429F37C3B}" destId="{D3D84127-21C3-40CE-8414-6B42DC444EC9}" srcOrd="0" destOrd="0" presId="urn:microsoft.com/office/officeart/2005/8/layout/arrow2"/>
    <dgm:cxn modelId="{854030CB-798F-4CB2-82BD-D3DCF2EA8C52}" srcId="{BEEC8523-1152-4F9E-8D20-088429F37C3B}" destId="{2E107B27-896F-408D-B65B-38339CA66DB0}" srcOrd="0" destOrd="0" parTransId="{856600BE-0BF0-47D0-8EF0-6025D0102F14}" sibTransId="{92BB492F-4AB7-481A-9FF7-73E2D977C9E1}"/>
    <dgm:cxn modelId="{4593AB28-0C84-4C8B-9A41-6973AC0D6CB2}" type="presOf" srcId="{2E107B27-896F-408D-B65B-38339CA66DB0}" destId="{DF5CB085-52E1-4140-87C1-54D08DEC4092}" srcOrd="0" destOrd="0" presId="urn:microsoft.com/office/officeart/2005/8/layout/arrow2"/>
    <dgm:cxn modelId="{5E159106-E4B0-418B-933A-74396A45794B}" srcId="{BEEC8523-1152-4F9E-8D20-088429F37C3B}" destId="{CD83A9FD-4046-4249-B177-9A5AD5CE8F3D}" srcOrd="2" destOrd="0" parTransId="{CFAD64AD-4165-439E-9337-0B760E491F04}" sibTransId="{7BA5D362-AB3D-41C0-B6A2-75886C635E05}"/>
    <dgm:cxn modelId="{36EA7B28-6E7D-416D-95D5-D670C181DD87}" srcId="{BEEC8523-1152-4F9E-8D20-088429F37C3B}" destId="{D439C2AF-92DA-4299-AE28-AC085007F304}" srcOrd="1" destOrd="0" parTransId="{FAA8FD7F-3A8C-437B-98CB-39C2B4537D2D}" sibTransId="{E413BC18-2703-45C7-99FA-2C271C6FAED8}"/>
    <dgm:cxn modelId="{B72C155C-4922-4A94-9A1D-63EE7E3EC1D0}" type="presOf" srcId="{CD83A9FD-4046-4249-B177-9A5AD5CE8F3D}" destId="{90D9A9D1-10A0-4EC6-9B8B-966A231208BC}" srcOrd="0" destOrd="0" presId="urn:microsoft.com/office/officeart/2005/8/layout/arrow2"/>
    <dgm:cxn modelId="{4F8DFB2C-F0EE-4DD9-B766-6DB1324679E5}" type="presParOf" srcId="{D3D84127-21C3-40CE-8414-6B42DC444EC9}" destId="{DCC50CDC-257C-44F9-A0D0-42462B44092B}" srcOrd="0" destOrd="0" presId="urn:microsoft.com/office/officeart/2005/8/layout/arrow2"/>
    <dgm:cxn modelId="{CC2BAC8F-A85A-4FE2-97AD-ECCCF60A6860}" type="presParOf" srcId="{D3D84127-21C3-40CE-8414-6B42DC444EC9}" destId="{A5054227-94B1-4998-AA5B-18A2EE7262AD}" srcOrd="1" destOrd="0" presId="urn:microsoft.com/office/officeart/2005/8/layout/arrow2"/>
    <dgm:cxn modelId="{BB3A2BE5-1D74-4DC8-8900-FAB4FF8D2AD2}" type="presParOf" srcId="{A5054227-94B1-4998-AA5B-18A2EE7262AD}" destId="{9FAB74A8-3181-4366-968A-B4A6203EAA13}" srcOrd="0" destOrd="0" presId="urn:microsoft.com/office/officeart/2005/8/layout/arrow2"/>
    <dgm:cxn modelId="{25D2E512-C0BB-486A-B365-440ACC1E015A}" type="presParOf" srcId="{A5054227-94B1-4998-AA5B-18A2EE7262AD}" destId="{DF5CB085-52E1-4140-87C1-54D08DEC4092}" srcOrd="1" destOrd="0" presId="urn:microsoft.com/office/officeart/2005/8/layout/arrow2"/>
    <dgm:cxn modelId="{3EA41360-4749-45A9-B141-6D2D9B59C9D8}" type="presParOf" srcId="{A5054227-94B1-4998-AA5B-18A2EE7262AD}" destId="{049C975A-D463-4DE2-A823-96094B6AB3D3}" srcOrd="2" destOrd="0" presId="urn:microsoft.com/office/officeart/2005/8/layout/arrow2"/>
    <dgm:cxn modelId="{BA4CE36F-C5C5-4395-B020-98BFD1CF81A4}" type="presParOf" srcId="{A5054227-94B1-4998-AA5B-18A2EE7262AD}" destId="{60380C32-8978-416A-BD2E-9414F647FBC9}" srcOrd="3" destOrd="0" presId="urn:microsoft.com/office/officeart/2005/8/layout/arrow2"/>
    <dgm:cxn modelId="{9AEA4BF3-FCE3-435B-99CD-1F220281B1CF}" type="presParOf" srcId="{A5054227-94B1-4998-AA5B-18A2EE7262AD}" destId="{39840C66-EAAC-4E47-9287-62279EA71E4B}" srcOrd="4" destOrd="0" presId="urn:microsoft.com/office/officeart/2005/8/layout/arrow2"/>
    <dgm:cxn modelId="{F8E6F5DB-C0E6-49F5-8803-9CF2E01DE150}" type="presParOf" srcId="{A5054227-94B1-4998-AA5B-18A2EE7262AD}" destId="{90D9A9D1-10A0-4EC6-9B8B-966A231208B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590AAF-9C80-4FC2-8784-77741003690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7D9AC2-B9CF-46FE-AA4B-F3658817DD2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Приобретение и установка стеллажного фонда и комплектование библиотечных фондов в МКУ «Лужская ЦБС» на сумму 1300,0 тыс.руб.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5DE9ED9-63F5-4358-83E2-8F34F7F4B6A1}" type="parTrans" cxnId="{A2FC7BDB-9DEA-4047-B99A-DAAAA6E6D1E8}">
      <dgm:prSet/>
      <dgm:spPr/>
      <dgm:t>
        <a:bodyPr/>
        <a:lstStyle/>
        <a:p>
          <a:endParaRPr lang="ru-RU"/>
        </a:p>
      </dgm:t>
    </dgm:pt>
    <dgm:pt modelId="{3820282C-383F-411E-856A-2BCF162529D8}" type="sibTrans" cxnId="{A2FC7BDB-9DEA-4047-B99A-DAAAA6E6D1E8}">
      <dgm:prSet/>
      <dgm:spPr/>
      <dgm:t>
        <a:bodyPr/>
        <a:lstStyle/>
        <a:p>
          <a:endParaRPr lang="ru-RU"/>
        </a:p>
      </dgm:t>
    </dgm:pt>
    <dgm:pt modelId="{C943C9A0-B26E-4A0B-86B2-EE9606DCC48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обеспечение деятельности учреждений культуры города направлено 65005,8 тыс.руб.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FDF6A3F-D224-4571-AF06-40F195FB241D}" type="parTrans" cxnId="{A463AECD-CB90-4675-93B4-6A7775FA8612}">
      <dgm:prSet/>
      <dgm:spPr/>
      <dgm:t>
        <a:bodyPr/>
        <a:lstStyle/>
        <a:p>
          <a:endParaRPr lang="ru-RU"/>
        </a:p>
      </dgm:t>
    </dgm:pt>
    <dgm:pt modelId="{3FC5D339-E1B1-40FC-84F9-7DAD4AF421C4}" type="sibTrans" cxnId="{A463AECD-CB90-4675-93B4-6A7775FA8612}">
      <dgm:prSet/>
      <dgm:spPr/>
      <dgm:t>
        <a:bodyPr/>
        <a:lstStyle/>
        <a:p>
          <a:endParaRPr lang="ru-RU"/>
        </a:p>
      </dgm:t>
    </dgm:pt>
    <dgm:pt modelId="{C1EAFD21-E36E-4B05-A6F6-2E4E1FA9D1D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Проведено культурно-массовых мероприятий учреждениями города на сумму 1272,4 тыс.руб.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7C09798-07C5-4051-A614-23B55DC6D700}" type="sibTrans" cxnId="{23A81846-793F-49C2-8F77-AA6A298F7B8D}">
      <dgm:prSet/>
      <dgm:spPr/>
      <dgm:t>
        <a:bodyPr/>
        <a:lstStyle/>
        <a:p>
          <a:endParaRPr lang="ru-RU"/>
        </a:p>
      </dgm:t>
    </dgm:pt>
    <dgm:pt modelId="{260D01CD-D0F4-4159-9CF8-FB7785376EB7}" type="parTrans" cxnId="{23A81846-793F-49C2-8F77-AA6A298F7B8D}">
      <dgm:prSet/>
      <dgm:spPr/>
      <dgm:t>
        <a:bodyPr/>
        <a:lstStyle/>
        <a:p>
          <a:endParaRPr lang="ru-RU"/>
        </a:p>
      </dgm:t>
    </dgm:pt>
    <dgm:pt modelId="{F31FA485-51C8-4CC5-8806-17FB96E08106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Обеспечено повышение расчетной величины оплаты труда с 1 апреля 2016 г. – 8050 руб., с 1 сентября 2016 г. – 8350 руб.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E0E1115-9375-4B04-86A0-5A738E1D5D68}" type="parTrans" cxnId="{6522BF42-6241-4B78-8971-BDEFDAE39C45}">
      <dgm:prSet/>
      <dgm:spPr/>
      <dgm:t>
        <a:bodyPr/>
        <a:lstStyle/>
        <a:p>
          <a:endParaRPr lang="ru-RU"/>
        </a:p>
      </dgm:t>
    </dgm:pt>
    <dgm:pt modelId="{57D8B068-3661-4971-9D55-F4CB728DE321}" type="sibTrans" cxnId="{6522BF42-6241-4B78-8971-BDEFDAE39C45}">
      <dgm:prSet/>
      <dgm:spPr/>
      <dgm:t>
        <a:bodyPr/>
        <a:lstStyle/>
        <a:p>
          <a:endParaRPr lang="ru-RU"/>
        </a:p>
      </dgm:t>
    </dgm:pt>
    <dgm:pt modelId="{9596A4FA-1020-48A9-B474-53D045E28C7C}" type="pres">
      <dgm:prSet presAssocID="{EF590AAF-9C80-4FC2-8784-7774100369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F013C-B307-430F-8A94-36D01521AF1E}" type="pres">
      <dgm:prSet presAssocID="{AD7D9AC2-B9CF-46FE-AA4B-F3658817DD2B}" presName="comp" presStyleCnt="0"/>
      <dgm:spPr/>
    </dgm:pt>
    <dgm:pt modelId="{C794857C-C24C-4255-8FAE-BC6779E30BEC}" type="pres">
      <dgm:prSet presAssocID="{AD7D9AC2-B9CF-46FE-AA4B-F3658817DD2B}" presName="box" presStyleLbl="node1" presStyleIdx="0" presStyleCnt="4"/>
      <dgm:spPr/>
      <dgm:t>
        <a:bodyPr/>
        <a:lstStyle/>
        <a:p>
          <a:endParaRPr lang="ru-RU"/>
        </a:p>
      </dgm:t>
    </dgm:pt>
    <dgm:pt modelId="{6576B036-4A66-472D-9BB4-B1A74A1768EE}" type="pres">
      <dgm:prSet presAssocID="{AD7D9AC2-B9CF-46FE-AA4B-F3658817DD2B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C6A58308-A6EE-4D51-B69C-E40C0C59C1ED}" type="pres">
      <dgm:prSet presAssocID="{AD7D9AC2-B9CF-46FE-AA4B-F3658817DD2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2252F-D07A-400E-9C0B-A721337981A4}" type="pres">
      <dgm:prSet presAssocID="{3820282C-383F-411E-856A-2BCF162529D8}" presName="spacer" presStyleCnt="0"/>
      <dgm:spPr/>
    </dgm:pt>
    <dgm:pt modelId="{BE1D35BB-7D9F-4F9A-B4E3-C9682035FBC9}" type="pres">
      <dgm:prSet presAssocID="{C943C9A0-B26E-4A0B-86B2-EE9606DCC48D}" presName="comp" presStyleCnt="0"/>
      <dgm:spPr/>
    </dgm:pt>
    <dgm:pt modelId="{A2B12651-63DB-47BA-995C-DF176DB132E7}" type="pres">
      <dgm:prSet presAssocID="{C943C9A0-B26E-4A0B-86B2-EE9606DCC48D}" presName="box" presStyleLbl="node1" presStyleIdx="1" presStyleCnt="4" custLinFactNeighborY="5556"/>
      <dgm:spPr/>
      <dgm:t>
        <a:bodyPr/>
        <a:lstStyle/>
        <a:p>
          <a:endParaRPr lang="ru-RU"/>
        </a:p>
      </dgm:t>
    </dgm:pt>
    <dgm:pt modelId="{7AECAA13-97CD-4ECC-871A-AA8451E8BF4C}" type="pres">
      <dgm:prSet presAssocID="{C943C9A0-B26E-4A0B-86B2-EE9606DCC48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A3A408B6-7FBA-4493-B94F-4A18EE5A9C4B}" type="pres">
      <dgm:prSet presAssocID="{C943C9A0-B26E-4A0B-86B2-EE9606DCC48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A401D-7DF4-46B0-A20F-06430EEE377D}" type="pres">
      <dgm:prSet presAssocID="{3FC5D339-E1B1-40FC-84F9-7DAD4AF421C4}" presName="spacer" presStyleCnt="0"/>
      <dgm:spPr/>
    </dgm:pt>
    <dgm:pt modelId="{FFAD40F2-1BE0-42F5-B252-A68B0C28E1D9}" type="pres">
      <dgm:prSet presAssocID="{C1EAFD21-E36E-4B05-A6F6-2E4E1FA9D1D6}" presName="comp" presStyleCnt="0"/>
      <dgm:spPr/>
    </dgm:pt>
    <dgm:pt modelId="{4BA184DD-2232-4561-9F36-E6B42ACB2E9C}" type="pres">
      <dgm:prSet presAssocID="{C1EAFD21-E36E-4B05-A6F6-2E4E1FA9D1D6}" presName="box" presStyleLbl="node1" presStyleIdx="2" presStyleCnt="4"/>
      <dgm:spPr/>
      <dgm:t>
        <a:bodyPr/>
        <a:lstStyle/>
        <a:p>
          <a:endParaRPr lang="ru-RU"/>
        </a:p>
      </dgm:t>
    </dgm:pt>
    <dgm:pt modelId="{C7B6B235-E265-45B0-9A16-27BEA14FF96F}" type="pres">
      <dgm:prSet presAssocID="{C1EAFD21-E36E-4B05-A6F6-2E4E1FA9D1D6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5E6F9FBD-129D-4167-983C-51DAB620B8B6}" type="pres">
      <dgm:prSet presAssocID="{C1EAFD21-E36E-4B05-A6F6-2E4E1FA9D1D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A8CD5-FA7E-4E10-9737-488DD2EA67C2}" type="pres">
      <dgm:prSet presAssocID="{37C09798-07C5-4051-A614-23B55DC6D700}" presName="spacer" presStyleCnt="0"/>
      <dgm:spPr/>
    </dgm:pt>
    <dgm:pt modelId="{9C2DD591-F287-4867-B4B0-A76E1E3CC640}" type="pres">
      <dgm:prSet presAssocID="{F31FA485-51C8-4CC5-8806-17FB96E08106}" presName="comp" presStyleCnt="0"/>
      <dgm:spPr/>
    </dgm:pt>
    <dgm:pt modelId="{70C9821F-F6F1-4143-888F-D2BF9C95D032}" type="pres">
      <dgm:prSet presAssocID="{F31FA485-51C8-4CC5-8806-17FB96E08106}" presName="box" presStyleLbl="node1" presStyleIdx="3" presStyleCnt="4"/>
      <dgm:spPr/>
      <dgm:t>
        <a:bodyPr/>
        <a:lstStyle/>
        <a:p>
          <a:endParaRPr lang="ru-RU"/>
        </a:p>
      </dgm:t>
    </dgm:pt>
    <dgm:pt modelId="{BC9F6624-8E91-4E57-8559-57283949ABB9}" type="pres">
      <dgm:prSet presAssocID="{F31FA485-51C8-4CC5-8806-17FB96E0810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94F2F6-ABFC-4CF0-8E37-16E92746EDE0}" type="pres">
      <dgm:prSet presAssocID="{F31FA485-51C8-4CC5-8806-17FB96E0810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A1DC62-7F0E-48B3-97C4-86F40B56283E}" type="presOf" srcId="{F31FA485-51C8-4CC5-8806-17FB96E08106}" destId="{6394F2F6-ABFC-4CF0-8E37-16E92746EDE0}" srcOrd="1" destOrd="0" presId="urn:microsoft.com/office/officeart/2005/8/layout/vList4"/>
    <dgm:cxn modelId="{89BFD921-96CE-4CAB-8803-E38188EB5113}" type="presOf" srcId="{C1EAFD21-E36E-4B05-A6F6-2E4E1FA9D1D6}" destId="{4BA184DD-2232-4561-9F36-E6B42ACB2E9C}" srcOrd="0" destOrd="0" presId="urn:microsoft.com/office/officeart/2005/8/layout/vList4"/>
    <dgm:cxn modelId="{B278FC12-6A7F-41C0-9761-9B765F9670FE}" type="presOf" srcId="{AD7D9AC2-B9CF-46FE-AA4B-F3658817DD2B}" destId="{C6A58308-A6EE-4D51-B69C-E40C0C59C1ED}" srcOrd="1" destOrd="0" presId="urn:microsoft.com/office/officeart/2005/8/layout/vList4"/>
    <dgm:cxn modelId="{043E9A71-57D4-4765-9E34-24137B3F0587}" type="presOf" srcId="{AD7D9AC2-B9CF-46FE-AA4B-F3658817DD2B}" destId="{C794857C-C24C-4255-8FAE-BC6779E30BEC}" srcOrd="0" destOrd="0" presId="urn:microsoft.com/office/officeart/2005/8/layout/vList4"/>
    <dgm:cxn modelId="{99977E39-B249-4B43-A443-DB75B466A7B5}" type="presOf" srcId="{C943C9A0-B26E-4A0B-86B2-EE9606DCC48D}" destId="{A3A408B6-7FBA-4493-B94F-4A18EE5A9C4B}" srcOrd="1" destOrd="0" presId="urn:microsoft.com/office/officeart/2005/8/layout/vList4"/>
    <dgm:cxn modelId="{8E65C657-9EE9-4212-A50B-62B0FAD7E12D}" type="presOf" srcId="{C1EAFD21-E36E-4B05-A6F6-2E4E1FA9D1D6}" destId="{5E6F9FBD-129D-4167-983C-51DAB620B8B6}" srcOrd="1" destOrd="0" presId="urn:microsoft.com/office/officeart/2005/8/layout/vList4"/>
    <dgm:cxn modelId="{A2FC7BDB-9DEA-4047-B99A-DAAAA6E6D1E8}" srcId="{EF590AAF-9C80-4FC2-8784-777410036903}" destId="{AD7D9AC2-B9CF-46FE-AA4B-F3658817DD2B}" srcOrd="0" destOrd="0" parTransId="{75DE9ED9-63F5-4358-83E2-8F34F7F4B6A1}" sibTransId="{3820282C-383F-411E-856A-2BCF162529D8}"/>
    <dgm:cxn modelId="{543457B6-0AD9-4990-AEF7-6504F40708F4}" type="presOf" srcId="{F31FA485-51C8-4CC5-8806-17FB96E08106}" destId="{70C9821F-F6F1-4143-888F-D2BF9C95D032}" srcOrd="0" destOrd="0" presId="urn:microsoft.com/office/officeart/2005/8/layout/vList4"/>
    <dgm:cxn modelId="{6E60AE9B-2AD3-452D-A858-8D1B48991ACB}" type="presOf" srcId="{C943C9A0-B26E-4A0B-86B2-EE9606DCC48D}" destId="{A2B12651-63DB-47BA-995C-DF176DB132E7}" srcOrd="0" destOrd="0" presId="urn:microsoft.com/office/officeart/2005/8/layout/vList4"/>
    <dgm:cxn modelId="{6522BF42-6241-4B78-8971-BDEFDAE39C45}" srcId="{EF590AAF-9C80-4FC2-8784-777410036903}" destId="{F31FA485-51C8-4CC5-8806-17FB96E08106}" srcOrd="3" destOrd="0" parTransId="{2E0E1115-9375-4B04-86A0-5A738E1D5D68}" sibTransId="{57D8B068-3661-4971-9D55-F4CB728DE321}"/>
    <dgm:cxn modelId="{E604A82E-BB6D-4A26-8B16-68B1ABC53074}" type="presOf" srcId="{EF590AAF-9C80-4FC2-8784-777410036903}" destId="{9596A4FA-1020-48A9-B474-53D045E28C7C}" srcOrd="0" destOrd="0" presId="urn:microsoft.com/office/officeart/2005/8/layout/vList4"/>
    <dgm:cxn modelId="{A463AECD-CB90-4675-93B4-6A7775FA8612}" srcId="{EF590AAF-9C80-4FC2-8784-777410036903}" destId="{C943C9A0-B26E-4A0B-86B2-EE9606DCC48D}" srcOrd="1" destOrd="0" parTransId="{2FDF6A3F-D224-4571-AF06-40F195FB241D}" sibTransId="{3FC5D339-E1B1-40FC-84F9-7DAD4AF421C4}"/>
    <dgm:cxn modelId="{23A81846-793F-49C2-8F77-AA6A298F7B8D}" srcId="{EF590AAF-9C80-4FC2-8784-777410036903}" destId="{C1EAFD21-E36E-4B05-A6F6-2E4E1FA9D1D6}" srcOrd="2" destOrd="0" parTransId="{260D01CD-D0F4-4159-9CF8-FB7785376EB7}" sibTransId="{37C09798-07C5-4051-A614-23B55DC6D700}"/>
    <dgm:cxn modelId="{2125CB2D-8E9A-413B-9527-3B59DAEC9C27}" type="presParOf" srcId="{9596A4FA-1020-48A9-B474-53D045E28C7C}" destId="{EA6F013C-B307-430F-8A94-36D01521AF1E}" srcOrd="0" destOrd="0" presId="urn:microsoft.com/office/officeart/2005/8/layout/vList4"/>
    <dgm:cxn modelId="{104DC2E5-37E2-4BD8-A77C-8B4D37D4000A}" type="presParOf" srcId="{EA6F013C-B307-430F-8A94-36D01521AF1E}" destId="{C794857C-C24C-4255-8FAE-BC6779E30BEC}" srcOrd="0" destOrd="0" presId="urn:microsoft.com/office/officeart/2005/8/layout/vList4"/>
    <dgm:cxn modelId="{7881B909-6D57-42D8-A168-9834633737B5}" type="presParOf" srcId="{EA6F013C-B307-430F-8A94-36D01521AF1E}" destId="{6576B036-4A66-472D-9BB4-B1A74A1768EE}" srcOrd="1" destOrd="0" presId="urn:microsoft.com/office/officeart/2005/8/layout/vList4"/>
    <dgm:cxn modelId="{C6866890-7210-44BB-B2C6-BA543C17D170}" type="presParOf" srcId="{EA6F013C-B307-430F-8A94-36D01521AF1E}" destId="{C6A58308-A6EE-4D51-B69C-E40C0C59C1ED}" srcOrd="2" destOrd="0" presId="urn:microsoft.com/office/officeart/2005/8/layout/vList4"/>
    <dgm:cxn modelId="{1C2C4C1F-8C21-490B-84A9-6333AA1D3924}" type="presParOf" srcId="{9596A4FA-1020-48A9-B474-53D045E28C7C}" destId="{0EE2252F-D07A-400E-9C0B-A721337981A4}" srcOrd="1" destOrd="0" presId="urn:microsoft.com/office/officeart/2005/8/layout/vList4"/>
    <dgm:cxn modelId="{F85A27EE-FE59-47E4-85EB-43E727C3C821}" type="presParOf" srcId="{9596A4FA-1020-48A9-B474-53D045E28C7C}" destId="{BE1D35BB-7D9F-4F9A-B4E3-C9682035FBC9}" srcOrd="2" destOrd="0" presId="urn:microsoft.com/office/officeart/2005/8/layout/vList4"/>
    <dgm:cxn modelId="{18AD5EF1-7982-403E-92D1-89FEB4E534DB}" type="presParOf" srcId="{BE1D35BB-7D9F-4F9A-B4E3-C9682035FBC9}" destId="{A2B12651-63DB-47BA-995C-DF176DB132E7}" srcOrd="0" destOrd="0" presId="urn:microsoft.com/office/officeart/2005/8/layout/vList4"/>
    <dgm:cxn modelId="{43CDB74E-5D7B-460F-8922-8095FA3DEEA0}" type="presParOf" srcId="{BE1D35BB-7D9F-4F9A-B4E3-C9682035FBC9}" destId="{7AECAA13-97CD-4ECC-871A-AA8451E8BF4C}" srcOrd="1" destOrd="0" presId="urn:microsoft.com/office/officeart/2005/8/layout/vList4"/>
    <dgm:cxn modelId="{BFC6D31A-0652-4DB8-984D-8D0D7A5C7832}" type="presParOf" srcId="{BE1D35BB-7D9F-4F9A-B4E3-C9682035FBC9}" destId="{A3A408B6-7FBA-4493-B94F-4A18EE5A9C4B}" srcOrd="2" destOrd="0" presId="urn:microsoft.com/office/officeart/2005/8/layout/vList4"/>
    <dgm:cxn modelId="{C53CC624-5EA6-4969-8E6C-F1195D584000}" type="presParOf" srcId="{9596A4FA-1020-48A9-B474-53D045E28C7C}" destId="{153A401D-7DF4-46B0-A20F-06430EEE377D}" srcOrd="3" destOrd="0" presId="urn:microsoft.com/office/officeart/2005/8/layout/vList4"/>
    <dgm:cxn modelId="{FD1B612B-F412-4844-9BD0-4155E682B259}" type="presParOf" srcId="{9596A4FA-1020-48A9-B474-53D045E28C7C}" destId="{FFAD40F2-1BE0-42F5-B252-A68B0C28E1D9}" srcOrd="4" destOrd="0" presId="urn:microsoft.com/office/officeart/2005/8/layout/vList4"/>
    <dgm:cxn modelId="{4D137FB6-AD03-4379-B26D-31F194D2D0CA}" type="presParOf" srcId="{FFAD40F2-1BE0-42F5-B252-A68B0C28E1D9}" destId="{4BA184DD-2232-4561-9F36-E6B42ACB2E9C}" srcOrd="0" destOrd="0" presId="urn:microsoft.com/office/officeart/2005/8/layout/vList4"/>
    <dgm:cxn modelId="{A2666BCC-B072-4BAB-9850-E397E87A9447}" type="presParOf" srcId="{FFAD40F2-1BE0-42F5-B252-A68B0C28E1D9}" destId="{C7B6B235-E265-45B0-9A16-27BEA14FF96F}" srcOrd="1" destOrd="0" presId="urn:microsoft.com/office/officeart/2005/8/layout/vList4"/>
    <dgm:cxn modelId="{EFF3EAD7-F096-42A5-8585-A1641EA57F91}" type="presParOf" srcId="{FFAD40F2-1BE0-42F5-B252-A68B0C28E1D9}" destId="{5E6F9FBD-129D-4167-983C-51DAB620B8B6}" srcOrd="2" destOrd="0" presId="urn:microsoft.com/office/officeart/2005/8/layout/vList4"/>
    <dgm:cxn modelId="{0654DEFD-94E6-4715-A151-8E57B46EE12F}" type="presParOf" srcId="{9596A4FA-1020-48A9-B474-53D045E28C7C}" destId="{165A8CD5-FA7E-4E10-9737-488DD2EA67C2}" srcOrd="5" destOrd="0" presId="urn:microsoft.com/office/officeart/2005/8/layout/vList4"/>
    <dgm:cxn modelId="{64C9F376-A61C-4F50-976F-A87C052CBB73}" type="presParOf" srcId="{9596A4FA-1020-48A9-B474-53D045E28C7C}" destId="{9C2DD591-F287-4867-B4B0-A76E1E3CC640}" srcOrd="6" destOrd="0" presId="urn:microsoft.com/office/officeart/2005/8/layout/vList4"/>
    <dgm:cxn modelId="{5D91CD5D-B706-4C00-945C-9C81EEB6EBF0}" type="presParOf" srcId="{9C2DD591-F287-4867-B4B0-A76E1E3CC640}" destId="{70C9821F-F6F1-4143-888F-D2BF9C95D032}" srcOrd="0" destOrd="0" presId="urn:microsoft.com/office/officeart/2005/8/layout/vList4"/>
    <dgm:cxn modelId="{73ADDAB2-6581-4528-A074-2C0C868D53C7}" type="presParOf" srcId="{9C2DD591-F287-4867-B4B0-A76E1E3CC640}" destId="{BC9F6624-8E91-4E57-8559-57283949ABB9}" srcOrd="1" destOrd="0" presId="urn:microsoft.com/office/officeart/2005/8/layout/vList4"/>
    <dgm:cxn modelId="{2A60EB12-1580-42AE-9D0D-0A282A20AD22}" type="presParOf" srcId="{9C2DD591-F287-4867-B4B0-A76E1E3CC640}" destId="{6394F2F6-ABFC-4CF0-8E37-16E92746EDE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D1E0D-44F7-4D46-B11A-C045E89DFFEA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480E0F-4275-440F-AD46-BF69029A7DE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Ремонт дорог за счет средств местного бюджета по адресам :по пер. Казанский от ул. Гагарина до ул. Смоленская; по ул. Ленинградская (от пр. Кирова до д. № 9); по ул. Смоленская (от. ул. Горная до пер. Переездного); по ул. Заводская; Всего протяженностью 0,85 км на сумму 5 126,7 тыс.руб.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529C76D-5243-4A8E-A0C1-C9131881AE68}" type="parTrans" cxnId="{BC19C1D3-AA48-4A8F-8DF5-D7F897CA36F8}">
      <dgm:prSet/>
      <dgm:spPr/>
      <dgm:t>
        <a:bodyPr/>
        <a:lstStyle/>
        <a:p>
          <a:endParaRPr lang="ru-RU"/>
        </a:p>
      </dgm:t>
    </dgm:pt>
    <dgm:pt modelId="{56B08A1C-B701-4ADC-9E14-9E745B2A6091}" type="sibTrans" cxnId="{BC19C1D3-AA48-4A8F-8DF5-D7F897CA36F8}">
      <dgm:prSet/>
      <dgm:spPr/>
      <dgm:t>
        <a:bodyPr/>
        <a:lstStyle/>
        <a:p>
          <a:endParaRPr lang="ru-RU"/>
        </a:p>
      </dgm:t>
    </dgm:pt>
    <dgm:pt modelId="{AAAF76EC-F7E9-4AA9-9E2B-30E2458F732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Грейдирование дорог на сумму 3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632,3 тыс.руб. (общей протяженностью 7,91 км) по адресам: ул. Дмитриева, ул. Достоевского, ул. Сергиевская, ул. Смоленская, Луга-3 (между домами 8/48, 8/64, 8/63, 8/65, до ул. Переездная)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B867ACB-0071-4430-9419-7532DD714AEC}" type="parTrans" cxnId="{ECAF2F5F-20E3-4C4E-B38D-0476DFA48086}">
      <dgm:prSet/>
      <dgm:spPr/>
      <dgm:t>
        <a:bodyPr/>
        <a:lstStyle/>
        <a:p>
          <a:endParaRPr lang="ru-RU"/>
        </a:p>
      </dgm:t>
    </dgm:pt>
    <dgm:pt modelId="{3B0950B4-A1D4-479E-A039-7F6BB7B9FEF7}" type="sibTrans" cxnId="{ECAF2F5F-20E3-4C4E-B38D-0476DFA48086}">
      <dgm:prSet/>
      <dgm:spPr/>
      <dgm:t>
        <a:bodyPr/>
        <a:lstStyle/>
        <a:p>
          <a:endParaRPr lang="ru-RU"/>
        </a:p>
      </dgm:t>
    </dgm:pt>
    <dgm:pt modelId="{FA857852-C2DC-4C56-ABC3-639DBAFF02B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Установка светофорного поста на пересечении ул. Гагарина и ул. Свободы на сумму 751,5 тыс. руб.; Устройство заездного кармана по адресу: ул. Свободы (район школы № 6) на сумму 175,5 тыс.руб.; Установка на пешеходных переходах, мигающих светофоров типа Т7  по адресам: пр. Кирова, пр. Урицкого 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шк.№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4»); пр. Володарского 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шк.№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3»); ул. Победы д.4 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шк.№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6»)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FC966CF-244B-4981-B7C2-8AE68BCC336D}" type="parTrans" cxnId="{78A86C71-AD49-4821-8EB8-F10DB1289845}">
      <dgm:prSet/>
      <dgm:spPr/>
      <dgm:t>
        <a:bodyPr/>
        <a:lstStyle/>
        <a:p>
          <a:endParaRPr lang="ru-RU"/>
        </a:p>
      </dgm:t>
    </dgm:pt>
    <dgm:pt modelId="{D1EA9052-BA67-4710-A6E1-0CEF40176073}" type="sibTrans" cxnId="{78A86C71-AD49-4821-8EB8-F10DB1289845}">
      <dgm:prSet/>
      <dgm:spPr/>
      <dgm:t>
        <a:bodyPr/>
        <a:lstStyle/>
        <a:p>
          <a:endParaRPr lang="ru-RU"/>
        </a:p>
      </dgm:t>
    </dgm:pt>
    <dgm:pt modelId="{27061399-C850-4BE2-9B04-54757FADC33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Ремонт дорог за счет средств областного и местного бюджета : по пр. Комсомольский от ул. Заводская до ул. Б.Заречная; по ул. Яковлева от пр. Урицкого до Привокзальной площади; по ул. Б.Заречная от А. Васильева до пр. Комсомольский; по ул. Красной Артиллерии от ул. Кингисеппа до пер. Связи; Луга-2 ,ул. Мелиораторов; Всего протяженностью 2,38 км на сумму 12 390,7 тыс. руб. </a:t>
          </a:r>
        </a:p>
      </dgm:t>
    </dgm:pt>
    <dgm:pt modelId="{778B38A3-4716-446A-954F-558987A8894C}" type="sibTrans" cxnId="{EADB0CDC-08C5-406B-8BB0-FBEBFF250B98}">
      <dgm:prSet/>
      <dgm:spPr/>
      <dgm:t>
        <a:bodyPr/>
        <a:lstStyle/>
        <a:p>
          <a:endParaRPr lang="ru-RU"/>
        </a:p>
      </dgm:t>
    </dgm:pt>
    <dgm:pt modelId="{5A53BE27-FE12-4010-BE97-D122F76CDD78}" type="parTrans" cxnId="{EADB0CDC-08C5-406B-8BB0-FBEBFF250B98}">
      <dgm:prSet/>
      <dgm:spPr/>
      <dgm:t>
        <a:bodyPr/>
        <a:lstStyle/>
        <a:p>
          <a:endParaRPr lang="ru-RU"/>
        </a:p>
      </dgm:t>
    </dgm:pt>
    <dgm:pt modelId="{76E55FD3-E7FC-4579-B62A-226CE4B0D91F}" type="pres">
      <dgm:prSet presAssocID="{11ED1E0D-44F7-4D46-B11A-C045E89DFF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A7117-7BD3-41E4-B9D4-D65DBA85EDCC}" type="pres">
      <dgm:prSet presAssocID="{11ED1E0D-44F7-4D46-B11A-C045E89DFFEA}" presName="fgShape" presStyleLbl="fgShp" presStyleIdx="0" presStyleCnt="1" custScaleY="63786"/>
      <dgm:spPr/>
    </dgm:pt>
    <dgm:pt modelId="{17B33BBE-7636-42EA-97CA-319CAE2C5B7D}" type="pres">
      <dgm:prSet presAssocID="{11ED1E0D-44F7-4D46-B11A-C045E89DFFEA}" presName="linComp" presStyleCnt="0"/>
      <dgm:spPr/>
    </dgm:pt>
    <dgm:pt modelId="{A8A786BB-7A67-4C3A-AE3D-E1AF94B3BE89}" type="pres">
      <dgm:prSet presAssocID="{A4480E0F-4275-440F-AD46-BF69029A7DEC}" presName="compNode" presStyleCnt="0"/>
      <dgm:spPr/>
    </dgm:pt>
    <dgm:pt modelId="{9A4362BA-1732-4FD6-A081-31321CFD0097}" type="pres">
      <dgm:prSet presAssocID="{A4480E0F-4275-440F-AD46-BF69029A7DEC}" presName="bkgdShape" presStyleLbl="node1" presStyleIdx="0" presStyleCnt="4"/>
      <dgm:spPr/>
      <dgm:t>
        <a:bodyPr/>
        <a:lstStyle/>
        <a:p>
          <a:endParaRPr lang="ru-RU"/>
        </a:p>
      </dgm:t>
    </dgm:pt>
    <dgm:pt modelId="{B1364EC5-48DB-4126-9A41-6D5A70FBF607}" type="pres">
      <dgm:prSet presAssocID="{A4480E0F-4275-440F-AD46-BF69029A7DE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37BB9-3C75-47DD-8CB2-65E114B1A76A}" type="pres">
      <dgm:prSet presAssocID="{A4480E0F-4275-440F-AD46-BF69029A7DEC}" presName="invisiNode" presStyleLbl="node1" presStyleIdx="0" presStyleCnt="4"/>
      <dgm:spPr/>
    </dgm:pt>
    <dgm:pt modelId="{0D970C83-2B78-4D0B-9F61-6D52A0E6C9EF}" type="pres">
      <dgm:prSet presAssocID="{A4480E0F-4275-440F-AD46-BF69029A7DEC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93CC87-AE95-413F-B062-44283DFA2A5F}" type="pres">
      <dgm:prSet presAssocID="{56B08A1C-B701-4ADC-9E14-9E745B2A609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1FFC3C-E2B0-4E82-BA2E-933D967C7317}" type="pres">
      <dgm:prSet presAssocID="{AAAF76EC-F7E9-4AA9-9E2B-30E2458F7325}" presName="compNode" presStyleCnt="0"/>
      <dgm:spPr/>
    </dgm:pt>
    <dgm:pt modelId="{C7519B4B-36E1-40F4-AE08-87B0A3C36D26}" type="pres">
      <dgm:prSet presAssocID="{AAAF76EC-F7E9-4AA9-9E2B-30E2458F7325}" presName="bkgdShape" presStyleLbl="node1" presStyleIdx="1" presStyleCnt="4"/>
      <dgm:spPr/>
      <dgm:t>
        <a:bodyPr/>
        <a:lstStyle/>
        <a:p>
          <a:endParaRPr lang="ru-RU"/>
        </a:p>
      </dgm:t>
    </dgm:pt>
    <dgm:pt modelId="{1DFD22C7-4DEE-46AD-914F-84E20B8D06DE}" type="pres">
      <dgm:prSet presAssocID="{AAAF76EC-F7E9-4AA9-9E2B-30E2458F732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8AFED-95F1-4AD4-A763-67FA09B2542B}" type="pres">
      <dgm:prSet presAssocID="{AAAF76EC-F7E9-4AA9-9E2B-30E2458F7325}" presName="invisiNode" presStyleLbl="node1" presStyleIdx="1" presStyleCnt="4"/>
      <dgm:spPr/>
    </dgm:pt>
    <dgm:pt modelId="{6438126D-8F05-49EA-ABAE-EF8F626E682E}" type="pres">
      <dgm:prSet presAssocID="{AAAF76EC-F7E9-4AA9-9E2B-30E2458F7325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BABB0A-5266-4D43-81B1-AC8696442F42}" type="pres">
      <dgm:prSet presAssocID="{3B0950B4-A1D4-479E-A039-7F6BB7B9FE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CBA84E0-2928-4D03-9A93-29F57C87D439}" type="pres">
      <dgm:prSet presAssocID="{27061399-C850-4BE2-9B04-54757FADC338}" presName="compNode" presStyleCnt="0"/>
      <dgm:spPr/>
    </dgm:pt>
    <dgm:pt modelId="{9D2E2EEE-F284-4D57-883C-E8999694BD49}" type="pres">
      <dgm:prSet presAssocID="{27061399-C850-4BE2-9B04-54757FADC338}" presName="bkgdShape" presStyleLbl="node1" presStyleIdx="2" presStyleCnt="4"/>
      <dgm:spPr/>
      <dgm:t>
        <a:bodyPr/>
        <a:lstStyle/>
        <a:p>
          <a:endParaRPr lang="ru-RU"/>
        </a:p>
      </dgm:t>
    </dgm:pt>
    <dgm:pt modelId="{9DBDB2B1-99D5-4BD1-B230-5D1FC0800BE8}" type="pres">
      <dgm:prSet presAssocID="{27061399-C850-4BE2-9B04-54757FADC33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1529F-3539-421B-BAC0-89BA364AFF0B}" type="pres">
      <dgm:prSet presAssocID="{27061399-C850-4BE2-9B04-54757FADC338}" presName="invisiNode" presStyleLbl="node1" presStyleIdx="2" presStyleCnt="4"/>
      <dgm:spPr/>
    </dgm:pt>
    <dgm:pt modelId="{79BB455E-2777-47CF-ABD4-D43D7E0E55B3}" type="pres">
      <dgm:prSet presAssocID="{27061399-C850-4BE2-9B04-54757FADC338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2B990F-6411-4894-82D0-532545521AB6}" type="pres">
      <dgm:prSet presAssocID="{778B38A3-4716-446A-954F-558987A889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B071BE-AA05-4408-BB9D-CCC032FAF571}" type="pres">
      <dgm:prSet presAssocID="{FA857852-C2DC-4C56-ABC3-639DBAFF02B2}" presName="compNode" presStyleCnt="0"/>
      <dgm:spPr/>
    </dgm:pt>
    <dgm:pt modelId="{85F9BF2C-C070-47B8-B354-EC927CB2D2C5}" type="pres">
      <dgm:prSet presAssocID="{FA857852-C2DC-4C56-ABC3-639DBAFF02B2}" presName="bkgdShape" presStyleLbl="node1" presStyleIdx="3" presStyleCnt="4"/>
      <dgm:spPr/>
      <dgm:t>
        <a:bodyPr/>
        <a:lstStyle/>
        <a:p>
          <a:endParaRPr lang="ru-RU"/>
        </a:p>
      </dgm:t>
    </dgm:pt>
    <dgm:pt modelId="{B2921F33-1E66-439B-A84D-5195F197209E}" type="pres">
      <dgm:prSet presAssocID="{FA857852-C2DC-4C56-ABC3-639DBAFF02B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1ED45-6C1A-4B72-B146-4CE4194E05AF}" type="pres">
      <dgm:prSet presAssocID="{FA857852-C2DC-4C56-ABC3-639DBAFF02B2}" presName="invisiNode" presStyleLbl="node1" presStyleIdx="3" presStyleCnt="4"/>
      <dgm:spPr/>
    </dgm:pt>
    <dgm:pt modelId="{2FB40D84-E673-4554-AC01-3B90F9604472}" type="pres">
      <dgm:prSet presAssocID="{FA857852-C2DC-4C56-ABC3-639DBAFF02B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ACC0925-5C38-43B6-8B06-D4C8ACEF57ED}" type="presOf" srcId="{778B38A3-4716-446A-954F-558987A8894C}" destId="{F02B990F-6411-4894-82D0-532545521AB6}" srcOrd="0" destOrd="0" presId="urn:microsoft.com/office/officeart/2005/8/layout/hList7"/>
    <dgm:cxn modelId="{A43BF4E6-2299-4BE6-956B-6AF2503DB002}" type="presOf" srcId="{AAAF76EC-F7E9-4AA9-9E2B-30E2458F7325}" destId="{C7519B4B-36E1-40F4-AE08-87B0A3C36D26}" srcOrd="0" destOrd="0" presId="urn:microsoft.com/office/officeart/2005/8/layout/hList7"/>
    <dgm:cxn modelId="{43BE0536-4AEA-43B2-B8E1-C6186B720FAA}" type="presOf" srcId="{11ED1E0D-44F7-4D46-B11A-C045E89DFFEA}" destId="{76E55FD3-E7FC-4579-B62A-226CE4B0D91F}" srcOrd="0" destOrd="0" presId="urn:microsoft.com/office/officeart/2005/8/layout/hList7"/>
    <dgm:cxn modelId="{96891723-283B-4142-9E28-3A19ED9C0285}" type="presOf" srcId="{A4480E0F-4275-440F-AD46-BF69029A7DEC}" destId="{B1364EC5-48DB-4126-9A41-6D5A70FBF607}" srcOrd="1" destOrd="0" presId="urn:microsoft.com/office/officeart/2005/8/layout/hList7"/>
    <dgm:cxn modelId="{D517798C-C809-47BC-B47D-88499124D286}" type="presOf" srcId="{56B08A1C-B701-4ADC-9E14-9E745B2A6091}" destId="{3993CC87-AE95-413F-B062-44283DFA2A5F}" srcOrd="0" destOrd="0" presId="urn:microsoft.com/office/officeart/2005/8/layout/hList7"/>
    <dgm:cxn modelId="{63EFA98A-E631-4286-B724-1C7F7BB818DA}" type="presOf" srcId="{FA857852-C2DC-4C56-ABC3-639DBAFF02B2}" destId="{85F9BF2C-C070-47B8-B354-EC927CB2D2C5}" srcOrd="0" destOrd="0" presId="urn:microsoft.com/office/officeart/2005/8/layout/hList7"/>
    <dgm:cxn modelId="{413EF4FB-A255-43F2-91DD-1A67A5769D56}" type="presOf" srcId="{27061399-C850-4BE2-9B04-54757FADC338}" destId="{9D2E2EEE-F284-4D57-883C-E8999694BD49}" srcOrd="0" destOrd="0" presId="urn:microsoft.com/office/officeart/2005/8/layout/hList7"/>
    <dgm:cxn modelId="{0C7A0E6A-28C6-4E5E-9CDB-26D47579B343}" type="presOf" srcId="{A4480E0F-4275-440F-AD46-BF69029A7DEC}" destId="{9A4362BA-1732-4FD6-A081-31321CFD0097}" srcOrd="0" destOrd="0" presId="urn:microsoft.com/office/officeart/2005/8/layout/hList7"/>
    <dgm:cxn modelId="{D71A3BE8-E02E-4F08-81C3-D08110E3DE1A}" type="presOf" srcId="{FA857852-C2DC-4C56-ABC3-639DBAFF02B2}" destId="{B2921F33-1E66-439B-A84D-5195F197209E}" srcOrd="1" destOrd="0" presId="urn:microsoft.com/office/officeart/2005/8/layout/hList7"/>
    <dgm:cxn modelId="{BC19C1D3-AA48-4A8F-8DF5-D7F897CA36F8}" srcId="{11ED1E0D-44F7-4D46-B11A-C045E89DFFEA}" destId="{A4480E0F-4275-440F-AD46-BF69029A7DEC}" srcOrd="0" destOrd="0" parTransId="{8529C76D-5243-4A8E-A0C1-C9131881AE68}" sibTransId="{56B08A1C-B701-4ADC-9E14-9E745B2A6091}"/>
    <dgm:cxn modelId="{78A86C71-AD49-4821-8EB8-F10DB1289845}" srcId="{11ED1E0D-44F7-4D46-B11A-C045E89DFFEA}" destId="{FA857852-C2DC-4C56-ABC3-639DBAFF02B2}" srcOrd="3" destOrd="0" parTransId="{BFC966CF-244B-4981-B7C2-8AE68BCC336D}" sibTransId="{D1EA9052-BA67-4710-A6E1-0CEF40176073}"/>
    <dgm:cxn modelId="{ECAF2F5F-20E3-4C4E-B38D-0476DFA48086}" srcId="{11ED1E0D-44F7-4D46-B11A-C045E89DFFEA}" destId="{AAAF76EC-F7E9-4AA9-9E2B-30E2458F7325}" srcOrd="1" destOrd="0" parTransId="{8B867ACB-0071-4430-9419-7532DD714AEC}" sibTransId="{3B0950B4-A1D4-479E-A039-7F6BB7B9FEF7}"/>
    <dgm:cxn modelId="{EADB0CDC-08C5-406B-8BB0-FBEBFF250B98}" srcId="{11ED1E0D-44F7-4D46-B11A-C045E89DFFEA}" destId="{27061399-C850-4BE2-9B04-54757FADC338}" srcOrd="2" destOrd="0" parTransId="{5A53BE27-FE12-4010-BE97-D122F76CDD78}" sibTransId="{778B38A3-4716-446A-954F-558987A8894C}"/>
    <dgm:cxn modelId="{2A226173-2CE8-4120-A516-AE1F9C83DB0D}" type="presOf" srcId="{3B0950B4-A1D4-479E-A039-7F6BB7B9FEF7}" destId="{CABABB0A-5266-4D43-81B1-AC8696442F42}" srcOrd="0" destOrd="0" presId="urn:microsoft.com/office/officeart/2005/8/layout/hList7"/>
    <dgm:cxn modelId="{64640597-00C1-4FFB-B7E2-1BF5D8858978}" type="presOf" srcId="{AAAF76EC-F7E9-4AA9-9E2B-30E2458F7325}" destId="{1DFD22C7-4DEE-46AD-914F-84E20B8D06DE}" srcOrd="1" destOrd="0" presId="urn:microsoft.com/office/officeart/2005/8/layout/hList7"/>
    <dgm:cxn modelId="{5CE4C9C7-934E-4FB5-BDF7-C3BAF24F358D}" type="presOf" srcId="{27061399-C850-4BE2-9B04-54757FADC338}" destId="{9DBDB2B1-99D5-4BD1-B230-5D1FC0800BE8}" srcOrd="1" destOrd="0" presId="urn:microsoft.com/office/officeart/2005/8/layout/hList7"/>
    <dgm:cxn modelId="{5FCC0C74-25C2-4539-84B3-0C6BE3F7C89B}" type="presParOf" srcId="{76E55FD3-E7FC-4579-B62A-226CE4B0D91F}" destId="{A5AA7117-7BD3-41E4-B9D4-D65DBA85EDCC}" srcOrd="0" destOrd="0" presId="urn:microsoft.com/office/officeart/2005/8/layout/hList7"/>
    <dgm:cxn modelId="{D1894F82-445F-4902-9081-DB3C3EC3A57E}" type="presParOf" srcId="{76E55FD3-E7FC-4579-B62A-226CE4B0D91F}" destId="{17B33BBE-7636-42EA-97CA-319CAE2C5B7D}" srcOrd="1" destOrd="0" presId="urn:microsoft.com/office/officeart/2005/8/layout/hList7"/>
    <dgm:cxn modelId="{CB987F9C-698E-49A2-9E93-BE728BB7C190}" type="presParOf" srcId="{17B33BBE-7636-42EA-97CA-319CAE2C5B7D}" destId="{A8A786BB-7A67-4C3A-AE3D-E1AF94B3BE89}" srcOrd="0" destOrd="0" presId="urn:microsoft.com/office/officeart/2005/8/layout/hList7"/>
    <dgm:cxn modelId="{A7548938-993E-4F4D-B106-07DBD980DF05}" type="presParOf" srcId="{A8A786BB-7A67-4C3A-AE3D-E1AF94B3BE89}" destId="{9A4362BA-1732-4FD6-A081-31321CFD0097}" srcOrd="0" destOrd="0" presId="urn:microsoft.com/office/officeart/2005/8/layout/hList7"/>
    <dgm:cxn modelId="{D5E6BB80-3ECA-48B5-8DAC-AABEF7EDBDD6}" type="presParOf" srcId="{A8A786BB-7A67-4C3A-AE3D-E1AF94B3BE89}" destId="{B1364EC5-48DB-4126-9A41-6D5A70FBF607}" srcOrd="1" destOrd="0" presId="urn:microsoft.com/office/officeart/2005/8/layout/hList7"/>
    <dgm:cxn modelId="{E481B8FD-E51B-43A0-8DAA-0A8578081F88}" type="presParOf" srcId="{A8A786BB-7A67-4C3A-AE3D-E1AF94B3BE89}" destId="{49C37BB9-3C75-47DD-8CB2-65E114B1A76A}" srcOrd="2" destOrd="0" presId="urn:microsoft.com/office/officeart/2005/8/layout/hList7"/>
    <dgm:cxn modelId="{7C78F170-7A3C-4FE7-893E-C84510339C31}" type="presParOf" srcId="{A8A786BB-7A67-4C3A-AE3D-E1AF94B3BE89}" destId="{0D970C83-2B78-4D0B-9F61-6D52A0E6C9EF}" srcOrd="3" destOrd="0" presId="urn:microsoft.com/office/officeart/2005/8/layout/hList7"/>
    <dgm:cxn modelId="{5EA024F6-7A9C-450D-A36D-AA4F5D656D58}" type="presParOf" srcId="{17B33BBE-7636-42EA-97CA-319CAE2C5B7D}" destId="{3993CC87-AE95-413F-B062-44283DFA2A5F}" srcOrd="1" destOrd="0" presId="urn:microsoft.com/office/officeart/2005/8/layout/hList7"/>
    <dgm:cxn modelId="{60E6D18E-C314-4FFD-85FB-3E5E180DF6D3}" type="presParOf" srcId="{17B33BBE-7636-42EA-97CA-319CAE2C5B7D}" destId="{AF1FFC3C-E2B0-4E82-BA2E-933D967C7317}" srcOrd="2" destOrd="0" presId="urn:microsoft.com/office/officeart/2005/8/layout/hList7"/>
    <dgm:cxn modelId="{A25D271D-04F9-40FB-9352-D0FFF8703321}" type="presParOf" srcId="{AF1FFC3C-E2B0-4E82-BA2E-933D967C7317}" destId="{C7519B4B-36E1-40F4-AE08-87B0A3C36D26}" srcOrd="0" destOrd="0" presId="urn:microsoft.com/office/officeart/2005/8/layout/hList7"/>
    <dgm:cxn modelId="{067011B2-9B6A-4F7B-9351-7A3F8BE8769C}" type="presParOf" srcId="{AF1FFC3C-E2B0-4E82-BA2E-933D967C7317}" destId="{1DFD22C7-4DEE-46AD-914F-84E20B8D06DE}" srcOrd="1" destOrd="0" presId="urn:microsoft.com/office/officeart/2005/8/layout/hList7"/>
    <dgm:cxn modelId="{378FF48A-90B0-4CD6-A6ED-5BDD9F033839}" type="presParOf" srcId="{AF1FFC3C-E2B0-4E82-BA2E-933D967C7317}" destId="{7298AFED-95F1-4AD4-A763-67FA09B2542B}" srcOrd="2" destOrd="0" presId="urn:microsoft.com/office/officeart/2005/8/layout/hList7"/>
    <dgm:cxn modelId="{65590D9A-A6BD-49E7-B488-6C3F19F7BF1D}" type="presParOf" srcId="{AF1FFC3C-E2B0-4E82-BA2E-933D967C7317}" destId="{6438126D-8F05-49EA-ABAE-EF8F626E682E}" srcOrd="3" destOrd="0" presId="urn:microsoft.com/office/officeart/2005/8/layout/hList7"/>
    <dgm:cxn modelId="{A9AE74F0-7D86-4F6D-9067-9D3F5AAD533A}" type="presParOf" srcId="{17B33BBE-7636-42EA-97CA-319CAE2C5B7D}" destId="{CABABB0A-5266-4D43-81B1-AC8696442F42}" srcOrd="3" destOrd="0" presId="urn:microsoft.com/office/officeart/2005/8/layout/hList7"/>
    <dgm:cxn modelId="{FB6F2C81-BD3C-457A-A603-3542841616E2}" type="presParOf" srcId="{17B33BBE-7636-42EA-97CA-319CAE2C5B7D}" destId="{6CBA84E0-2928-4D03-9A93-29F57C87D439}" srcOrd="4" destOrd="0" presId="urn:microsoft.com/office/officeart/2005/8/layout/hList7"/>
    <dgm:cxn modelId="{05E76DA8-AEB9-48B1-A9EC-8996D1A98CC6}" type="presParOf" srcId="{6CBA84E0-2928-4D03-9A93-29F57C87D439}" destId="{9D2E2EEE-F284-4D57-883C-E8999694BD49}" srcOrd="0" destOrd="0" presId="urn:microsoft.com/office/officeart/2005/8/layout/hList7"/>
    <dgm:cxn modelId="{CCFCF516-EA5B-48A8-9371-F56E8767871F}" type="presParOf" srcId="{6CBA84E0-2928-4D03-9A93-29F57C87D439}" destId="{9DBDB2B1-99D5-4BD1-B230-5D1FC0800BE8}" srcOrd="1" destOrd="0" presId="urn:microsoft.com/office/officeart/2005/8/layout/hList7"/>
    <dgm:cxn modelId="{92E2471F-17DA-4DB4-AB90-7F09DE844EED}" type="presParOf" srcId="{6CBA84E0-2928-4D03-9A93-29F57C87D439}" destId="{FFB1529F-3539-421B-BAC0-89BA364AFF0B}" srcOrd="2" destOrd="0" presId="urn:microsoft.com/office/officeart/2005/8/layout/hList7"/>
    <dgm:cxn modelId="{146314C4-5B28-4B92-B6FC-310BC6D4A369}" type="presParOf" srcId="{6CBA84E0-2928-4D03-9A93-29F57C87D439}" destId="{79BB455E-2777-47CF-ABD4-D43D7E0E55B3}" srcOrd="3" destOrd="0" presId="urn:microsoft.com/office/officeart/2005/8/layout/hList7"/>
    <dgm:cxn modelId="{C23BC45C-79F8-4E58-8934-90A38073FBBE}" type="presParOf" srcId="{17B33BBE-7636-42EA-97CA-319CAE2C5B7D}" destId="{F02B990F-6411-4894-82D0-532545521AB6}" srcOrd="5" destOrd="0" presId="urn:microsoft.com/office/officeart/2005/8/layout/hList7"/>
    <dgm:cxn modelId="{2A84B7B9-E41E-49B6-9A70-5FC992D2F950}" type="presParOf" srcId="{17B33BBE-7636-42EA-97CA-319CAE2C5B7D}" destId="{F4B071BE-AA05-4408-BB9D-CCC032FAF571}" srcOrd="6" destOrd="0" presId="urn:microsoft.com/office/officeart/2005/8/layout/hList7"/>
    <dgm:cxn modelId="{37DDDF6F-7376-4EF9-9B7C-298158B25E90}" type="presParOf" srcId="{F4B071BE-AA05-4408-BB9D-CCC032FAF571}" destId="{85F9BF2C-C070-47B8-B354-EC927CB2D2C5}" srcOrd="0" destOrd="0" presId="urn:microsoft.com/office/officeart/2005/8/layout/hList7"/>
    <dgm:cxn modelId="{5386C225-B96F-4C3E-B238-F7469202ABB4}" type="presParOf" srcId="{F4B071BE-AA05-4408-BB9D-CCC032FAF571}" destId="{B2921F33-1E66-439B-A84D-5195F197209E}" srcOrd="1" destOrd="0" presId="urn:microsoft.com/office/officeart/2005/8/layout/hList7"/>
    <dgm:cxn modelId="{D42E5696-0F82-4B0C-9CE7-DCB1FDEE84F1}" type="presParOf" srcId="{F4B071BE-AA05-4408-BB9D-CCC032FAF571}" destId="{3221ED45-6C1A-4B72-B146-4CE4194E05AF}" srcOrd="2" destOrd="0" presId="urn:microsoft.com/office/officeart/2005/8/layout/hList7"/>
    <dgm:cxn modelId="{4DB25AFC-2D2B-4B79-95F2-71044D135325}" type="presParOf" srcId="{F4B071BE-AA05-4408-BB9D-CCC032FAF571}" destId="{2FB40D84-E673-4554-AC01-3B90F96044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407319-2B07-4A3D-A371-C7492AF963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93AF3E-B48C-47CC-B7A3-B7B49144F9C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Демонтаж  и установка 12 опор, выравнивание 7 опор сетей уличного освещения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C062033-41D8-4674-BC2F-7B9C1DBA9C7D}" type="parTrans" cxnId="{BEF6BBAE-92A0-4947-8CB0-AD8C426DC7D8}">
      <dgm:prSet/>
      <dgm:spPr/>
      <dgm:t>
        <a:bodyPr/>
        <a:lstStyle/>
        <a:p>
          <a:endParaRPr lang="ru-RU"/>
        </a:p>
      </dgm:t>
    </dgm:pt>
    <dgm:pt modelId="{6BE1CF0C-6272-44DD-BC7C-77009EB33850}" type="sibTrans" cxnId="{BEF6BBAE-92A0-4947-8CB0-AD8C426DC7D8}">
      <dgm:prSet/>
      <dgm:spPr/>
      <dgm:t>
        <a:bodyPr/>
        <a:lstStyle/>
        <a:p>
          <a:endParaRPr lang="ru-RU"/>
        </a:p>
      </dgm:t>
    </dgm:pt>
    <dgm:pt modelId="{5EF3F3AB-BDA0-4046-AF98-E1DF318788E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Монтаж  2270 км провода СИП, перетяжка 230 п.м. провода, замена 5 электромагнитных пускателей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8750B7-DDC1-464E-84B1-E13B3E047F67}" type="parTrans" cxnId="{573B2F06-E8CC-4D8D-A3E2-50D68289E248}">
      <dgm:prSet/>
      <dgm:spPr/>
      <dgm:t>
        <a:bodyPr/>
        <a:lstStyle/>
        <a:p>
          <a:endParaRPr lang="ru-RU"/>
        </a:p>
      </dgm:t>
    </dgm:pt>
    <dgm:pt modelId="{70D1BD13-5271-4968-B2A3-D4A24FA5BDD8}" type="sibTrans" cxnId="{573B2F06-E8CC-4D8D-A3E2-50D68289E248}">
      <dgm:prSet/>
      <dgm:spPr/>
      <dgm:t>
        <a:bodyPr/>
        <a:lstStyle/>
        <a:p>
          <a:endParaRPr lang="ru-RU"/>
        </a:p>
      </dgm:t>
    </dgm:pt>
    <dgm:pt modelId="{0BFCF8C8-F93C-4A55-9D2E-99C9BAD92EC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Установка 65 новых светодиодных светильников, замена и ремонт 853 светильников различной модификации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19BA92-A8D4-4870-9139-1689FD953E0E}" type="parTrans" cxnId="{34B93E6A-D8F5-4EA6-9103-EF47E371F823}">
      <dgm:prSet/>
      <dgm:spPr/>
      <dgm:t>
        <a:bodyPr/>
        <a:lstStyle/>
        <a:p>
          <a:endParaRPr lang="ru-RU"/>
        </a:p>
      </dgm:t>
    </dgm:pt>
    <dgm:pt modelId="{C9BEE1C5-F468-4B56-A368-34C4BECBF6AD}" type="sibTrans" cxnId="{34B93E6A-D8F5-4EA6-9103-EF47E371F823}">
      <dgm:prSet/>
      <dgm:spPr/>
      <dgm:t>
        <a:bodyPr/>
        <a:lstStyle/>
        <a:p>
          <a:endParaRPr lang="ru-RU"/>
        </a:p>
      </dgm:t>
    </dgm:pt>
    <dgm:pt modelId="{623B99A2-3A9D-4F69-B8BF-0B05ABFD05E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Демонтаж  и установка 2 новых шкафов АСУНО, 2 новых приборов учета электроэнергии на трансформаторных подстанциях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11A57AE-20E8-40F8-A2EF-05FDD8DE0935}" type="parTrans" cxnId="{49AA5C84-CFFA-4956-96B7-DE15130F6CAC}">
      <dgm:prSet/>
      <dgm:spPr/>
      <dgm:t>
        <a:bodyPr/>
        <a:lstStyle/>
        <a:p>
          <a:endParaRPr lang="ru-RU"/>
        </a:p>
      </dgm:t>
    </dgm:pt>
    <dgm:pt modelId="{0DC5F62B-B3A7-4B43-B6B0-75CD89586069}" type="sibTrans" cxnId="{49AA5C84-CFFA-4956-96B7-DE15130F6CAC}">
      <dgm:prSet/>
      <dgm:spPr/>
      <dgm:t>
        <a:bodyPr/>
        <a:lstStyle/>
        <a:p>
          <a:endParaRPr lang="ru-RU"/>
        </a:p>
      </dgm:t>
    </dgm:pt>
    <dgm:pt modelId="{EA949436-B1E8-4B1F-A135-C87BBBFC10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Электроосвещение участка дороги Медведского шоссе от пр. Володарского, 52 до ЛАПТ на сумму 1100,0 тыс. руб.; </a:t>
          </a:r>
          <a:endParaRPr lang="ru-RU" dirty="0"/>
        </a:p>
      </dgm:t>
    </dgm:pt>
    <dgm:pt modelId="{14B16EC2-5909-4838-B0FA-7E584635D3D1}" type="parTrans" cxnId="{D91F643A-622F-4E92-80AC-765CE2D174EF}">
      <dgm:prSet/>
      <dgm:spPr/>
      <dgm:t>
        <a:bodyPr/>
        <a:lstStyle/>
        <a:p>
          <a:endParaRPr lang="ru-RU"/>
        </a:p>
      </dgm:t>
    </dgm:pt>
    <dgm:pt modelId="{E6193862-47E0-498F-83C0-1005E5344F17}" type="sibTrans" cxnId="{D91F643A-622F-4E92-80AC-765CE2D174EF}">
      <dgm:prSet/>
      <dgm:spPr/>
      <dgm:t>
        <a:bodyPr/>
        <a:lstStyle/>
        <a:p>
          <a:endParaRPr lang="ru-RU"/>
        </a:p>
      </dgm:t>
    </dgm:pt>
    <dgm:pt modelId="{2EB3FA5C-00C4-4762-A05E-E7E899178ACD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Реконструкция электросетей мемориала «Партизанская Слава», протяженность 450 м, на сумму 420,0  тыс.руб.</a:t>
          </a:r>
          <a:endParaRPr lang="ru-RU" dirty="0"/>
        </a:p>
      </dgm:t>
    </dgm:pt>
    <dgm:pt modelId="{7C1E876C-CF3F-41B6-A0B8-50BB6FEF0FAB}" type="parTrans" cxnId="{55FF3647-8B50-4D2C-AADC-15E1D1B1E796}">
      <dgm:prSet/>
      <dgm:spPr/>
      <dgm:t>
        <a:bodyPr/>
        <a:lstStyle/>
        <a:p>
          <a:endParaRPr lang="ru-RU"/>
        </a:p>
      </dgm:t>
    </dgm:pt>
    <dgm:pt modelId="{3C6CA679-51DB-41F3-8DAB-F97EC88680EC}" type="sibTrans" cxnId="{55FF3647-8B50-4D2C-AADC-15E1D1B1E796}">
      <dgm:prSet/>
      <dgm:spPr/>
      <dgm:t>
        <a:bodyPr/>
        <a:lstStyle/>
        <a:p>
          <a:endParaRPr lang="ru-RU"/>
        </a:p>
      </dgm:t>
    </dgm:pt>
    <dgm:pt modelId="{A0ACA34D-5A9F-48A8-B146-0E901920DC23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электроэнергией светофорных постов поселения на сумму 1 138,1 тыс.руб.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20AA0D-1106-4852-87DB-4E362F873DF8}" type="parTrans" cxnId="{4E830085-84E8-447F-B471-84F2B397BF67}">
      <dgm:prSet/>
      <dgm:spPr/>
      <dgm:t>
        <a:bodyPr/>
        <a:lstStyle/>
        <a:p>
          <a:endParaRPr lang="ru-RU"/>
        </a:p>
      </dgm:t>
    </dgm:pt>
    <dgm:pt modelId="{88A13401-2E92-4BEF-869F-FEFBE724CB63}" type="sibTrans" cxnId="{4E830085-84E8-447F-B471-84F2B397BF67}">
      <dgm:prSet/>
      <dgm:spPr/>
      <dgm:t>
        <a:bodyPr/>
        <a:lstStyle/>
        <a:p>
          <a:endParaRPr lang="ru-RU"/>
        </a:p>
      </dgm:t>
    </dgm:pt>
    <dgm:pt modelId="{9B7A3F84-2221-4B95-B633-7087916721CE}" type="pres">
      <dgm:prSet presAssocID="{7E407319-2B07-4A3D-A371-C7492AF963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90E16-6C10-4094-AE51-4FD22FAE740A}" type="pres">
      <dgm:prSet presAssocID="{3693AF3E-B48C-47CC-B7A3-B7B49144F9C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45447-B6B2-4AF0-B14C-FAE40E43AAC5}" type="pres">
      <dgm:prSet presAssocID="{6BE1CF0C-6272-44DD-BC7C-77009EB33850}" presName="sibTrans" presStyleCnt="0"/>
      <dgm:spPr/>
    </dgm:pt>
    <dgm:pt modelId="{8E6216D8-1217-43E8-BAD0-123EAAD79064}" type="pres">
      <dgm:prSet presAssocID="{2EB3FA5C-00C4-4762-A05E-E7E899178AC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DB86B-944B-4E12-AB8B-6C076BA21F88}" type="pres">
      <dgm:prSet presAssocID="{3C6CA679-51DB-41F3-8DAB-F97EC88680EC}" presName="sibTrans" presStyleCnt="0"/>
      <dgm:spPr/>
    </dgm:pt>
    <dgm:pt modelId="{CD76591E-050C-4A4B-BF43-5AC8F40759C6}" type="pres">
      <dgm:prSet presAssocID="{A0ACA34D-5A9F-48A8-B146-0E901920DC2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8DD1D-570B-48FA-90AF-A2E3F49900F2}" type="pres">
      <dgm:prSet presAssocID="{88A13401-2E92-4BEF-869F-FEFBE724CB63}" presName="sibTrans" presStyleCnt="0"/>
      <dgm:spPr/>
    </dgm:pt>
    <dgm:pt modelId="{ED1B7FB6-445C-480E-9E9B-264872141C5A}" type="pres">
      <dgm:prSet presAssocID="{5EF3F3AB-BDA0-4046-AF98-E1DF318788E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C416B-E359-46D7-9D09-9D7DEA0CFEEC}" type="pres">
      <dgm:prSet presAssocID="{70D1BD13-5271-4968-B2A3-D4A24FA5BDD8}" presName="sibTrans" presStyleCnt="0"/>
      <dgm:spPr/>
    </dgm:pt>
    <dgm:pt modelId="{7D58049D-9043-4EAC-B8D5-BFA9E15B1962}" type="pres">
      <dgm:prSet presAssocID="{0BFCF8C8-F93C-4A55-9D2E-99C9BAD92E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B75EC-8714-4F3D-8193-2137D52070B1}" type="pres">
      <dgm:prSet presAssocID="{C9BEE1C5-F468-4B56-A368-34C4BECBF6AD}" presName="sibTrans" presStyleCnt="0"/>
      <dgm:spPr/>
    </dgm:pt>
    <dgm:pt modelId="{4A492614-16CD-4B3B-A809-B03822AF0E5A}" type="pres">
      <dgm:prSet presAssocID="{623B99A2-3A9D-4F69-B8BF-0B05ABFD05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03A5D-A973-4AA3-A127-AFA1A6068C7D}" type="pres">
      <dgm:prSet presAssocID="{0DC5F62B-B3A7-4B43-B6B0-75CD89586069}" presName="sibTrans" presStyleCnt="0"/>
      <dgm:spPr/>
    </dgm:pt>
    <dgm:pt modelId="{AF667A09-6653-44E2-93B2-284EDEEE9367}" type="pres">
      <dgm:prSet presAssocID="{EA949436-B1E8-4B1F-A135-C87BBBFC107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D8D049-BFB7-433F-B177-64C76F3B996E}" type="presOf" srcId="{0BFCF8C8-F93C-4A55-9D2E-99C9BAD92EC8}" destId="{7D58049D-9043-4EAC-B8D5-BFA9E15B1962}" srcOrd="0" destOrd="0" presId="urn:microsoft.com/office/officeart/2005/8/layout/default"/>
    <dgm:cxn modelId="{AD943D1A-A0C8-4392-8BFA-CED3B06BBE57}" type="presOf" srcId="{3693AF3E-B48C-47CC-B7A3-B7B49144F9CF}" destId="{54390E16-6C10-4094-AE51-4FD22FAE740A}" srcOrd="0" destOrd="0" presId="urn:microsoft.com/office/officeart/2005/8/layout/default"/>
    <dgm:cxn modelId="{34B93E6A-D8F5-4EA6-9103-EF47E371F823}" srcId="{7E407319-2B07-4A3D-A371-C7492AF9630F}" destId="{0BFCF8C8-F93C-4A55-9D2E-99C9BAD92EC8}" srcOrd="4" destOrd="0" parTransId="{1A19BA92-A8D4-4870-9139-1689FD953E0E}" sibTransId="{C9BEE1C5-F468-4B56-A368-34C4BECBF6AD}"/>
    <dgm:cxn modelId="{BEF6BBAE-92A0-4947-8CB0-AD8C426DC7D8}" srcId="{7E407319-2B07-4A3D-A371-C7492AF9630F}" destId="{3693AF3E-B48C-47CC-B7A3-B7B49144F9CF}" srcOrd="0" destOrd="0" parTransId="{7C062033-41D8-4674-BC2F-7B9C1DBA9C7D}" sibTransId="{6BE1CF0C-6272-44DD-BC7C-77009EB33850}"/>
    <dgm:cxn modelId="{B6113AEF-3C5A-49F6-A6C9-ABABEF403A50}" type="presOf" srcId="{5EF3F3AB-BDA0-4046-AF98-E1DF318788E5}" destId="{ED1B7FB6-445C-480E-9E9B-264872141C5A}" srcOrd="0" destOrd="0" presId="urn:microsoft.com/office/officeart/2005/8/layout/default"/>
    <dgm:cxn modelId="{9903F524-8F08-4CA1-A5A5-B852BE58BA9F}" type="presOf" srcId="{A0ACA34D-5A9F-48A8-B146-0E901920DC23}" destId="{CD76591E-050C-4A4B-BF43-5AC8F40759C6}" srcOrd="0" destOrd="0" presId="urn:microsoft.com/office/officeart/2005/8/layout/default"/>
    <dgm:cxn modelId="{07FC3429-9D6C-4114-A04E-455989DFC8D2}" type="presOf" srcId="{7E407319-2B07-4A3D-A371-C7492AF9630F}" destId="{9B7A3F84-2221-4B95-B633-7087916721CE}" srcOrd="0" destOrd="0" presId="urn:microsoft.com/office/officeart/2005/8/layout/default"/>
    <dgm:cxn modelId="{D91F643A-622F-4E92-80AC-765CE2D174EF}" srcId="{7E407319-2B07-4A3D-A371-C7492AF9630F}" destId="{EA949436-B1E8-4B1F-A135-C87BBBFC1070}" srcOrd="6" destOrd="0" parTransId="{14B16EC2-5909-4838-B0FA-7E584635D3D1}" sibTransId="{E6193862-47E0-498F-83C0-1005E5344F17}"/>
    <dgm:cxn modelId="{F3746652-F2EA-434C-AC0D-E954F675A1AC}" type="presOf" srcId="{EA949436-B1E8-4B1F-A135-C87BBBFC1070}" destId="{AF667A09-6653-44E2-93B2-284EDEEE9367}" srcOrd="0" destOrd="0" presId="urn:microsoft.com/office/officeart/2005/8/layout/default"/>
    <dgm:cxn modelId="{49675A9D-194B-4608-B27D-9FE2210F77FE}" type="presOf" srcId="{623B99A2-3A9D-4F69-B8BF-0B05ABFD05E5}" destId="{4A492614-16CD-4B3B-A809-B03822AF0E5A}" srcOrd="0" destOrd="0" presId="urn:microsoft.com/office/officeart/2005/8/layout/default"/>
    <dgm:cxn modelId="{4E830085-84E8-447F-B471-84F2B397BF67}" srcId="{7E407319-2B07-4A3D-A371-C7492AF9630F}" destId="{A0ACA34D-5A9F-48A8-B146-0E901920DC23}" srcOrd="2" destOrd="0" parTransId="{5D20AA0D-1106-4852-87DB-4E362F873DF8}" sibTransId="{88A13401-2E92-4BEF-869F-FEFBE724CB63}"/>
    <dgm:cxn modelId="{573B2F06-E8CC-4D8D-A3E2-50D68289E248}" srcId="{7E407319-2B07-4A3D-A371-C7492AF9630F}" destId="{5EF3F3AB-BDA0-4046-AF98-E1DF318788E5}" srcOrd="3" destOrd="0" parTransId="{DB8750B7-DDC1-464E-84B1-E13B3E047F67}" sibTransId="{70D1BD13-5271-4968-B2A3-D4A24FA5BDD8}"/>
    <dgm:cxn modelId="{55FF3647-8B50-4D2C-AADC-15E1D1B1E796}" srcId="{7E407319-2B07-4A3D-A371-C7492AF9630F}" destId="{2EB3FA5C-00C4-4762-A05E-E7E899178ACD}" srcOrd="1" destOrd="0" parTransId="{7C1E876C-CF3F-41B6-A0B8-50BB6FEF0FAB}" sibTransId="{3C6CA679-51DB-41F3-8DAB-F97EC88680EC}"/>
    <dgm:cxn modelId="{16C1318E-7C1C-4CC1-A099-F315093DFDEB}" type="presOf" srcId="{2EB3FA5C-00C4-4762-A05E-E7E899178ACD}" destId="{8E6216D8-1217-43E8-BAD0-123EAAD79064}" srcOrd="0" destOrd="0" presId="urn:microsoft.com/office/officeart/2005/8/layout/default"/>
    <dgm:cxn modelId="{49AA5C84-CFFA-4956-96B7-DE15130F6CAC}" srcId="{7E407319-2B07-4A3D-A371-C7492AF9630F}" destId="{623B99A2-3A9D-4F69-B8BF-0B05ABFD05E5}" srcOrd="5" destOrd="0" parTransId="{C11A57AE-20E8-40F8-A2EF-05FDD8DE0935}" sibTransId="{0DC5F62B-B3A7-4B43-B6B0-75CD89586069}"/>
    <dgm:cxn modelId="{4B751DEA-3D38-4912-9A0A-D39EEDD6F278}" type="presParOf" srcId="{9B7A3F84-2221-4B95-B633-7087916721CE}" destId="{54390E16-6C10-4094-AE51-4FD22FAE740A}" srcOrd="0" destOrd="0" presId="urn:microsoft.com/office/officeart/2005/8/layout/default"/>
    <dgm:cxn modelId="{1B8A835C-BA49-4D0A-9FC3-A920D518689F}" type="presParOf" srcId="{9B7A3F84-2221-4B95-B633-7087916721CE}" destId="{68D45447-B6B2-4AF0-B14C-FAE40E43AAC5}" srcOrd="1" destOrd="0" presId="urn:microsoft.com/office/officeart/2005/8/layout/default"/>
    <dgm:cxn modelId="{ABC0D243-7ACA-4B8D-AF65-2F2788C74823}" type="presParOf" srcId="{9B7A3F84-2221-4B95-B633-7087916721CE}" destId="{8E6216D8-1217-43E8-BAD0-123EAAD79064}" srcOrd="2" destOrd="0" presId="urn:microsoft.com/office/officeart/2005/8/layout/default"/>
    <dgm:cxn modelId="{5BFFBD68-0D5F-4915-833D-9F65CF6F4A1A}" type="presParOf" srcId="{9B7A3F84-2221-4B95-B633-7087916721CE}" destId="{8B4DB86B-944B-4E12-AB8B-6C076BA21F88}" srcOrd="3" destOrd="0" presId="urn:microsoft.com/office/officeart/2005/8/layout/default"/>
    <dgm:cxn modelId="{580BE9E9-A540-487D-B7E1-B8DD501CEDE3}" type="presParOf" srcId="{9B7A3F84-2221-4B95-B633-7087916721CE}" destId="{CD76591E-050C-4A4B-BF43-5AC8F40759C6}" srcOrd="4" destOrd="0" presId="urn:microsoft.com/office/officeart/2005/8/layout/default"/>
    <dgm:cxn modelId="{E3B512AE-87D9-49CA-848F-876D49882759}" type="presParOf" srcId="{9B7A3F84-2221-4B95-B633-7087916721CE}" destId="{EB38DD1D-570B-48FA-90AF-A2E3F49900F2}" srcOrd="5" destOrd="0" presId="urn:microsoft.com/office/officeart/2005/8/layout/default"/>
    <dgm:cxn modelId="{6D6588DB-B134-4CA7-B91F-157FFA6F3286}" type="presParOf" srcId="{9B7A3F84-2221-4B95-B633-7087916721CE}" destId="{ED1B7FB6-445C-480E-9E9B-264872141C5A}" srcOrd="6" destOrd="0" presId="urn:microsoft.com/office/officeart/2005/8/layout/default"/>
    <dgm:cxn modelId="{3B7FC4F2-061E-4DE5-A906-5ABE764EBE72}" type="presParOf" srcId="{9B7A3F84-2221-4B95-B633-7087916721CE}" destId="{AD0C416B-E359-46D7-9D09-9D7DEA0CFEEC}" srcOrd="7" destOrd="0" presId="urn:microsoft.com/office/officeart/2005/8/layout/default"/>
    <dgm:cxn modelId="{49D9ED5F-3312-4DCC-89E8-A0B6C30BDC41}" type="presParOf" srcId="{9B7A3F84-2221-4B95-B633-7087916721CE}" destId="{7D58049D-9043-4EAC-B8D5-BFA9E15B1962}" srcOrd="8" destOrd="0" presId="urn:microsoft.com/office/officeart/2005/8/layout/default"/>
    <dgm:cxn modelId="{A63D25C2-454D-464F-BB88-5B7A23CEAAF7}" type="presParOf" srcId="{9B7A3F84-2221-4B95-B633-7087916721CE}" destId="{27BB75EC-8714-4F3D-8193-2137D52070B1}" srcOrd="9" destOrd="0" presId="urn:microsoft.com/office/officeart/2005/8/layout/default"/>
    <dgm:cxn modelId="{556D6B85-B642-4E70-9688-E4E81E1CCCC2}" type="presParOf" srcId="{9B7A3F84-2221-4B95-B633-7087916721CE}" destId="{4A492614-16CD-4B3B-A809-B03822AF0E5A}" srcOrd="10" destOrd="0" presId="urn:microsoft.com/office/officeart/2005/8/layout/default"/>
    <dgm:cxn modelId="{36F50623-D132-40B8-96E9-31F47B23CD7B}" type="presParOf" srcId="{9B7A3F84-2221-4B95-B633-7087916721CE}" destId="{A1103A5D-A973-4AA3-A127-AFA1A6068C7D}" srcOrd="11" destOrd="0" presId="urn:microsoft.com/office/officeart/2005/8/layout/default"/>
    <dgm:cxn modelId="{1AA45E87-7DF9-4979-B76D-A15E47960BBB}" type="presParOf" srcId="{9B7A3F84-2221-4B95-B633-7087916721CE}" destId="{AF667A09-6653-44E2-93B2-284EDEEE936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210EF4-585B-43C7-8788-AA695BC3ACD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E15E4-46E3-4AC3-AD72-B86370C39FB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Проведение ремонта внутридомовых инженерных сетей электроснабжения в местах общего пользования МКД по ул. Победы 2а, на сумму 168,2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тыс.руб.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61C6147-8954-4EE2-9D8A-AC3C25D716A0}" type="parTrans" cxnId="{8B46F110-4DD6-4924-A053-689065F246B1}">
      <dgm:prSet/>
      <dgm:spPr/>
      <dgm:t>
        <a:bodyPr/>
        <a:lstStyle/>
        <a:p>
          <a:endParaRPr lang="ru-RU"/>
        </a:p>
      </dgm:t>
    </dgm:pt>
    <dgm:pt modelId="{01515322-62C7-4AAB-8442-06574EF05C1F}" type="sibTrans" cxnId="{8B46F110-4DD6-4924-A053-689065F246B1}">
      <dgm:prSet/>
      <dgm:spPr/>
      <dgm:t>
        <a:bodyPr/>
        <a:lstStyle/>
        <a:p>
          <a:endParaRPr lang="ru-RU"/>
        </a:p>
      </dgm:t>
    </dgm:pt>
    <dgm:pt modelId="{BCA3FF88-F33C-483F-AA97-6486CC59054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Разборка и снос деревянных сараев и  домов  на территории города на сумму 2114,8 тыс.руб.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Проведено обследование с инвентаризацией 108 многоквартирных домов на сумму 800,0 тыс.руб.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1014A07-A36A-46E0-B0E8-E7AE02422EAA}" type="parTrans" cxnId="{36791863-09AB-4A44-BAEB-1F8CDA45CB48}">
      <dgm:prSet/>
      <dgm:spPr/>
      <dgm:t>
        <a:bodyPr/>
        <a:lstStyle/>
        <a:p>
          <a:endParaRPr lang="ru-RU"/>
        </a:p>
      </dgm:t>
    </dgm:pt>
    <dgm:pt modelId="{17EE19C8-AB68-4531-A321-02B5FCBDAAFD}" type="sibTrans" cxnId="{36791863-09AB-4A44-BAEB-1F8CDA45CB48}">
      <dgm:prSet/>
      <dgm:spPr/>
      <dgm:t>
        <a:bodyPr/>
        <a:lstStyle/>
        <a:p>
          <a:endParaRPr lang="ru-RU"/>
        </a:p>
      </dgm:t>
    </dgm:pt>
    <dgm:pt modelId="{A9DF07D4-69DB-49E1-8BC9-2BBCA912894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Взносы на капитальный ремонт общего имущества в многоквартирных домах в размере 4883,5 тыс.руб.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15A0A61-2066-4B06-8A34-B27F2D0D19A2}" type="parTrans" cxnId="{F5053DD6-DBC9-4DA6-9842-AA6427B96F11}">
      <dgm:prSet/>
      <dgm:spPr/>
      <dgm:t>
        <a:bodyPr/>
        <a:lstStyle/>
        <a:p>
          <a:endParaRPr lang="ru-RU"/>
        </a:p>
      </dgm:t>
    </dgm:pt>
    <dgm:pt modelId="{A4F733FC-87A2-4855-B25C-8A6C0FDEF643}" type="sibTrans" cxnId="{F5053DD6-DBC9-4DA6-9842-AA6427B96F11}">
      <dgm:prSet/>
      <dgm:spPr/>
      <dgm:t>
        <a:bodyPr/>
        <a:lstStyle/>
        <a:p>
          <a:endParaRPr lang="ru-RU"/>
        </a:p>
      </dgm:t>
    </dgm:pt>
    <dgm:pt modelId="{10AA3398-EA1C-460E-BE7D-301DAF723FFC}" type="pres">
      <dgm:prSet presAssocID="{C1210EF4-585B-43C7-8788-AA695BC3ACD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2B7EB-4FAB-465F-BA54-24B125DD4AF7}" type="pres">
      <dgm:prSet presAssocID="{0C1E15E4-46E3-4AC3-AD72-B86370C39FB6}" presName="comp" presStyleCnt="0"/>
      <dgm:spPr/>
    </dgm:pt>
    <dgm:pt modelId="{858F0264-5AD9-4DD7-B262-427C49BF679F}" type="pres">
      <dgm:prSet presAssocID="{0C1E15E4-46E3-4AC3-AD72-B86370C39FB6}" presName="box" presStyleLbl="node1" presStyleIdx="0" presStyleCnt="3"/>
      <dgm:spPr/>
      <dgm:t>
        <a:bodyPr/>
        <a:lstStyle/>
        <a:p>
          <a:endParaRPr lang="ru-RU"/>
        </a:p>
      </dgm:t>
    </dgm:pt>
    <dgm:pt modelId="{435709F3-875D-4929-BDDB-919AFE48D432}" type="pres">
      <dgm:prSet presAssocID="{0C1E15E4-46E3-4AC3-AD72-B86370C39FB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F7E3F5-00D6-46DD-B589-56C6EBCF79F9}" type="pres">
      <dgm:prSet presAssocID="{0C1E15E4-46E3-4AC3-AD72-B86370C39FB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7984C-4721-448F-B0B3-7923BF2C2A45}" type="pres">
      <dgm:prSet presAssocID="{01515322-62C7-4AAB-8442-06574EF05C1F}" presName="spacer" presStyleCnt="0"/>
      <dgm:spPr/>
    </dgm:pt>
    <dgm:pt modelId="{FF7D94E1-9052-4B49-BE0D-A8FA30EB7FBF}" type="pres">
      <dgm:prSet presAssocID="{BCA3FF88-F33C-483F-AA97-6486CC590540}" presName="comp" presStyleCnt="0"/>
      <dgm:spPr/>
    </dgm:pt>
    <dgm:pt modelId="{9DCEBE85-215D-4803-9612-6367C459CDB9}" type="pres">
      <dgm:prSet presAssocID="{BCA3FF88-F33C-483F-AA97-6486CC590540}" presName="box" presStyleLbl="node1" presStyleIdx="1" presStyleCnt="3"/>
      <dgm:spPr/>
      <dgm:t>
        <a:bodyPr/>
        <a:lstStyle/>
        <a:p>
          <a:endParaRPr lang="ru-RU"/>
        </a:p>
      </dgm:t>
    </dgm:pt>
    <dgm:pt modelId="{85569F83-2F8B-4EA4-9592-E93E4F95560B}" type="pres">
      <dgm:prSet presAssocID="{BCA3FF88-F33C-483F-AA97-6486CC59054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5BA829D-0E8A-46A3-973E-9EB1DC2D8DC0}" type="pres">
      <dgm:prSet presAssocID="{BCA3FF88-F33C-483F-AA97-6486CC59054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22484-32A2-48C9-A38E-40B424554C98}" type="pres">
      <dgm:prSet presAssocID="{17EE19C8-AB68-4531-A321-02B5FCBDAAFD}" presName="spacer" presStyleCnt="0"/>
      <dgm:spPr/>
    </dgm:pt>
    <dgm:pt modelId="{A47C2A17-B04D-4A68-A845-F89C93DDDAFE}" type="pres">
      <dgm:prSet presAssocID="{A9DF07D4-69DB-49E1-8BC9-2BBCA912894F}" presName="comp" presStyleCnt="0"/>
      <dgm:spPr/>
    </dgm:pt>
    <dgm:pt modelId="{E27511C4-7DBF-4FE0-A136-679FF46914F1}" type="pres">
      <dgm:prSet presAssocID="{A9DF07D4-69DB-49E1-8BC9-2BBCA912894F}" presName="box" presStyleLbl="node1" presStyleIdx="2" presStyleCnt="3"/>
      <dgm:spPr/>
      <dgm:t>
        <a:bodyPr/>
        <a:lstStyle/>
        <a:p>
          <a:endParaRPr lang="ru-RU"/>
        </a:p>
      </dgm:t>
    </dgm:pt>
    <dgm:pt modelId="{15CF040A-6822-4C3C-BE05-D17B8DB5EA90}" type="pres">
      <dgm:prSet presAssocID="{A9DF07D4-69DB-49E1-8BC9-2BBCA912894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585F99-BA5A-438A-9631-ADE5A78E3AED}" type="pres">
      <dgm:prSet presAssocID="{A9DF07D4-69DB-49E1-8BC9-2BBCA91289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064EB-8B7E-4614-892E-6968977DF1DD}" type="presOf" srcId="{A9DF07D4-69DB-49E1-8BC9-2BBCA912894F}" destId="{D7585F99-BA5A-438A-9631-ADE5A78E3AED}" srcOrd="1" destOrd="0" presId="urn:microsoft.com/office/officeart/2005/8/layout/vList4"/>
    <dgm:cxn modelId="{465360A0-56E0-481B-90C5-8F2F76F43053}" type="presOf" srcId="{0C1E15E4-46E3-4AC3-AD72-B86370C39FB6}" destId="{D2F7E3F5-00D6-46DD-B589-56C6EBCF79F9}" srcOrd="1" destOrd="0" presId="urn:microsoft.com/office/officeart/2005/8/layout/vList4"/>
    <dgm:cxn modelId="{36791863-09AB-4A44-BAEB-1F8CDA45CB48}" srcId="{C1210EF4-585B-43C7-8788-AA695BC3ACDB}" destId="{BCA3FF88-F33C-483F-AA97-6486CC590540}" srcOrd="1" destOrd="0" parTransId="{01014A07-A36A-46E0-B0E8-E7AE02422EAA}" sibTransId="{17EE19C8-AB68-4531-A321-02B5FCBDAAFD}"/>
    <dgm:cxn modelId="{0777726E-7664-4221-AB22-D325721787AD}" type="presOf" srcId="{BCA3FF88-F33C-483F-AA97-6486CC590540}" destId="{9DCEBE85-215D-4803-9612-6367C459CDB9}" srcOrd="0" destOrd="0" presId="urn:microsoft.com/office/officeart/2005/8/layout/vList4"/>
    <dgm:cxn modelId="{0F5702CA-5F4E-4731-8BCD-67979DD3ADB3}" type="presOf" srcId="{A9DF07D4-69DB-49E1-8BC9-2BBCA912894F}" destId="{E27511C4-7DBF-4FE0-A136-679FF46914F1}" srcOrd="0" destOrd="0" presId="urn:microsoft.com/office/officeart/2005/8/layout/vList4"/>
    <dgm:cxn modelId="{8B46F110-4DD6-4924-A053-689065F246B1}" srcId="{C1210EF4-585B-43C7-8788-AA695BC3ACDB}" destId="{0C1E15E4-46E3-4AC3-AD72-B86370C39FB6}" srcOrd="0" destOrd="0" parTransId="{D61C6147-8954-4EE2-9D8A-AC3C25D716A0}" sibTransId="{01515322-62C7-4AAB-8442-06574EF05C1F}"/>
    <dgm:cxn modelId="{E452B8A2-377D-49E6-92D3-FD4A7A0E5419}" type="presOf" srcId="{0C1E15E4-46E3-4AC3-AD72-B86370C39FB6}" destId="{858F0264-5AD9-4DD7-B262-427C49BF679F}" srcOrd="0" destOrd="0" presId="urn:microsoft.com/office/officeart/2005/8/layout/vList4"/>
    <dgm:cxn modelId="{F5053DD6-DBC9-4DA6-9842-AA6427B96F11}" srcId="{C1210EF4-585B-43C7-8788-AA695BC3ACDB}" destId="{A9DF07D4-69DB-49E1-8BC9-2BBCA912894F}" srcOrd="2" destOrd="0" parTransId="{215A0A61-2066-4B06-8A34-B27F2D0D19A2}" sibTransId="{A4F733FC-87A2-4855-B25C-8A6C0FDEF643}"/>
    <dgm:cxn modelId="{0513DEF3-F6C7-4E01-A1E5-99B209E1E3F1}" type="presOf" srcId="{BCA3FF88-F33C-483F-AA97-6486CC590540}" destId="{75BA829D-0E8A-46A3-973E-9EB1DC2D8DC0}" srcOrd="1" destOrd="0" presId="urn:microsoft.com/office/officeart/2005/8/layout/vList4"/>
    <dgm:cxn modelId="{86A17C93-4E7C-47F8-9DF2-5A4908497A6C}" type="presOf" srcId="{C1210EF4-585B-43C7-8788-AA695BC3ACDB}" destId="{10AA3398-EA1C-460E-BE7D-301DAF723FFC}" srcOrd="0" destOrd="0" presId="urn:microsoft.com/office/officeart/2005/8/layout/vList4"/>
    <dgm:cxn modelId="{14F9F7AE-ACFE-4FE8-BEDD-484322C739AF}" type="presParOf" srcId="{10AA3398-EA1C-460E-BE7D-301DAF723FFC}" destId="{E992B7EB-4FAB-465F-BA54-24B125DD4AF7}" srcOrd="0" destOrd="0" presId="urn:microsoft.com/office/officeart/2005/8/layout/vList4"/>
    <dgm:cxn modelId="{E9D85EE1-D7F7-4006-A769-049EA52B0769}" type="presParOf" srcId="{E992B7EB-4FAB-465F-BA54-24B125DD4AF7}" destId="{858F0264-5AD9-4DD7-B262-427C49BF679F}" srcOrd="0" destOrd="0" presId="urn:microsoft.com/office/officeart/2005/8/layout/vList4"/>
    <dgm:cxn modelId="{DA946E40-EF81-4962-BE2C-0B2197A46814}" type="presParOf" srcId="{E992B7EB-4FAB-465F-BA54-24B125DD4AF7}" destId="{435709F3-875D-4929-BDDB-919AFE48D432}" srcOrd="1" destOrd="0" presId="urn:microsoft.com/office/officeart/2005/8/layout/vList4"/>
    <dgm:cxn modelId="{52493937-004E-4395-865B-07F7D05054A2}" type="presParOf" srcId="{E992B7EB-4FAB-465F-BA54-24B125DD4AF7}" destId="{D2F7E3F5-00D6-46DD-B589-56C6EBCF79F9}" srcOrd="2" destOrd="0" presId="urn:microsoft.com/office/officeart/2005/8/layout/vList4"/>
    <dgm:cxn modelId="{CA23BAF4-C4EB-45B4-8066-E16AD297E35E}" type="presParOf" srcId="{10AA3398-EA1C-460E-BE7D-301DAF723FFC}" destId="{A607984C-4721-448F-B0B3-7923BF2C2A45}" srcOrd="1" destOrd="0" presId="urn:microsoft.com/office/officeart/2005/8/layout/vList4"/>
    <dgm:cxn modelId="{86E56839-2BDD-4CE9-AAAA-3B9A64D17E71}" type="presParOf" srcId="{10AA3398-EA1C-460E-BE7D-301DAF723FFC}" destId="{FF7D94E1-9052-4B49-BE0D-A8FA30EB7FBF}" srcOrd="2" destOrd="0" presId="urn:microsoft.com/office/officeart/2005/8/layout/vList4"/>
    <dgm:cxn modelId="{A69ABE6E-3F1D-4900-AA06-BD412CDD238A}" type="presParOf" srcId="{FF7D94E1-9052-4B49-BE0D-A8FA30EB7FBF}" destId="{9DCEBE85-215D-4803-9612-6367C459CDB9}" srcOrd="0" destOrd="0" presId="urn:microsoft.com/office/officeart/2005/8/layout/vList4"/>
    <dgm:cxn modelId="{55570D00-D598-4392-8342-6ED735C319B7}" type="presParOf" srcId="{FF7D94E1-9052-4B49-BE0D-A8FA30EB7FBF}" destId="{85569F83-2F8B-4EA4-9592-E93E4F95560B}" srcOrd="1" destOrd="0" presId="urn:microsoft.com/office/officeart/2005/8/layout/vList4"/>
    <dgm:cxn modelId="{78AD474E-8EEF-4CC5-A381-01E2823B459E}" type="presParOf" srcId="{FF7D94E1-9052-4B49-BE0D-A8FA30EB7FBF}" destId="{75BA829D-0E8A-46A3-973E-9EB1DC2D8DC0}" srcOrd="2" destOrd="0" presId="urn:microsoft.com/office/officeart/2005/8/layout/vList4"/>
    <dgm:cxn modelId="{62ED404A-5888-4452-A7CB-274F0F72F181}" type="presParOf" srcId="{10AA3398-EA1C-460E-BE7D-301DAF723FFC}" destId="{16422484-32A2-48C9-A38E-40B424554C98}" srcOrd="3" destOrd="0" presId="urn:microsoft.com/office/officeart/2005/8/layout/vList4"/>
    <dgm:cxn modelId="{891B8784-5607-40E9-B709-7A07F90ECD60}" type="presParOf" srcId="{10AA3398-EA1C-460E-BE7D-301DAF723FFC}" destId="{A47C2A17-B04D-4A68-A845-F89C93DDDAFE}" srcOrd="4" destOrd="0" presId="urn:microsoft.com/office/officeart/2005/8/layout/vList4"/>
    <dgm:cxn modelId="{A774C748-FC27-4A34-BDB4-088415A40A89}" type="presParOf" srcId="{A47C2A17-B04D-4A68-A845-F89C93DDDAFE}" destId="{E27511C4-7DBF-4FE0-A136-679FF46914F1}" srcOrd="0" destOrd="0" presId="urn:microsoft.com/office/officeart/2005/8/layout/vList4"/>
    <dgm:cxn modelId="{C8B28F2D-D5A5-43D0-9CC1-95AAF6BAD556}" type="presParOf" srcId="{A47C2A17-B04D-4A68-A845-F89C93DDDAFE}" destId="{15CF040A-6822-4C3C-BE05-D17B8DB5EA90}" srcOrd="1" destOrd="0" presId="urn:microsoft.com/office/officeart/2005/8/layout/vList4"/>
    <dgm:cxn modelId="{C230008A-F8FC-4B59-8F92-74866A56E57F}" type="presParOf" srcId="{A47C2A17-B04D-4A68-A845-F89C93DDDAFE}" destId="{D7585F99-BA5A-438A-9631-ADE5A78E3A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E11BA8-6AB6-4984-9A7B-BD5A643B029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F794C6B-B195-41F9-B7EC-0EB01F8DC29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озеленение и содержание зелёных насаждений (закупка цветочной рассады в количестве 27330 шт.) исполнение составило 2711,1 тыс.руб.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DB24931-9B0C-4DCA-A843-4CBDF4F733F2}" type="parTrans" cxnId="{E15F37BD-CD27-4974-BA4C-4AA2BC20AD71}">
      <dgm:prSet/>
      <dgm:spPr/>
      <dgm:t>
        <a:bodyPr/>
        <a:lstStyle/>
        <a:p>
          <a:endParaRPr lang="ru-RU"/>
        </a:p>
      </dgm:t>
    </dgm:pt>
    <dgm:pt modelId="{D9FFCABB-0B2A-491C-B7E4-571179D1CC10}" type="sibTrans" cxnId="{E15F37BD-CD27-4974-BA4C-4AA2BC20AD71}">
      <dgm:prSet/>
      <dgm:spPr/>
      <dgm:t>
        <a:bodyPr/>
        <a:lstStyle/>
        <a:p>
          <a:endParaRPr lang="ru-RU"/>
        </a:p>
      </dgm:t>
    </dgm:pt>
    <dgm:pt modelId="{02C1E987-3512-46EE-869D-4135120392D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ремонт ливневой канализации на сумму 1715,2 тыс.руб.; содержание и ремонт городского фонтана на сумму 362,8 тыс.руб.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BB012D-D2B6-48AA-A037-CBE5AC25BBB3}" type="parTrans" cxnId="{47656983-D371-45FA-9B9A-99F481DDAF4F}">
      <dgm:prSet/>
      <dgm:spPr/>
      <dgm:t>
        <a:bodyPr/>
        <a:lstStyle/>
        <a:p>
          <a:endParaRPr lang="ru-RU"/>
        </a:p>
      </dgm:t>
    </dgm:pt>
    <dgm:pt modelId="{CB8DE06E-353F-48AA-B35D-4011D94C028A}" type="sibTrans" cxnId="{47656983-D371-45FA-9B9A-99F481DDAF4F}">
      <dgm:prSet/>
      <dgm:spPr/>
      <dgm:t>
        <a:bodyPr/>
        <a:lstStyle/>
        <a:p>
          <a:endParaRPr lang="ru-RU"/>
        </a:p>
      </dgm:t>
    </dgm:pt>
    <dgm:pt modelId="{9FFF821A-A079-491C-8C88-4D5FE701DF5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прочие мероприятия по благоустройству на сумму 1272,4 тыс.руб.(ремонт  и окраска скамеек, информационных стендов, очистка зон видимости дорожных знаков и пр.)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0447FB-03CC-48BE-8718-8F48B35F497C}" type="parTrans" cxnId="{193CFCDC-8303-4CD7-92CD-770410C21106}">
      <dgm:prSet/>
      <dgm:spPr/>
      <dgm:t>
        <a:bodyPr/>
        <a:lstStyle/>
        <a:p>
          <a:endParaRPr lang="ru-RU"/>
        </a:p>
      </dgm:t>
    </dgm:pt>
    <dgm:pt modelId="{25ED9422-8B50-46FB-BB91-CAAE5E5FF667}" type="sibTrans" cxnId="{193CFCDC-8303-4CD7-92CD-770410C21106}">
      <dgm:prSet/>
      <dgm:spPr/>
      <dgm:t>
        <a:bodyPr/>
        <a:lstStyle/>
        <a:p>
          <a:endParaRPr lang="ru-RU"/>
        </a:p>
      </dgm:t>
    </dgm:pt>
    <dgm:pt modelId="{4CFA888A-E899-4A7E-9A1E-5C10695C69CD}" type="pres">
      <dgm:prSet presAssocID="{FBE11BA8-6AB6-4984-9A7B-BD5A643B0294}" presName="Name0" presStyleCnt="0">
        <dgm:presLayoutVars>
          <dgm:dir/>
          <dgm:resizeHandles val="exact"/>
        </dgm:presLayoutVars>
      </dgm:prSet>
      <dgm:spPr/>
    </dgm:pt>
    <dgm:pt modelId="{1CC7AA83-94FA-4445-816C-2F4B91BCADC1}" type="pres">
      <dgm:prSet presAssocID="{FBE11BA8-6AB6-4984-9A7B-BD5A643B0294}" presName="bkgdShp" presStyleLbl="alignAccFollowNode1" presStyleIdx="0" presStyleCnt="1"/>
      <dgm:spPr/>
    </dgm:pt>
    <dgm:pt modelId="{F56C93AA-795B-4A7A-95CD-484EEACFFEBD}" type="pres">
      <dgm:prSet presAssocID="{FBE11BA8-6AB6-4984-9A7B-BD5A643B0294}" presName="linComp" presStyleCnt="0"/>
      <dgm:spPr/>
    </dgm:pt>
    <dgm:pt modelId="{A0827BD0-0774-40E5-A93A-98CC2713F44A}" type="pres">
      <dgm:prSet presAssocID="{6F794C6B-B195-41F9-B7EC-0EB01F8DC29D}" presName="compNode" presStyleCnt="0"/>
      <dgm:spPr/>
    </dgm:pt>
    <dgm:pt modelId="{58047B0F-A497-4901-8538-18BBF1F3549C}" type="pres">
      <dgm:prSet presAssocID="{6F794C6B-B195-41F9-B7EC-0EB01F8DC2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49D44-8EF5-493E-9849-69FDBC8024F7}" type="pres">
      <dgm:prSet presAssocID="{6F794C6B-B195-41F9-B7EC-0EB01F8DC29D}" presName="invisiNode" presStyleLbl="node1" presStyleIdx="0" presStyleCnt="3"/>
      <dgm:spPr/>
    </dgm:pt>
    <dgm:pt modelId="{F81DDCEE-DE8D-4484-9291-725720E82DAC}" type="pres">
      <dgm:prSet presAssocID="{6F794C6B-B195-41F9-B7EC-0EB01F8DC29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innerShdw blurRad="114300">
            <a:prstClr val="black"/>
          </a:innerShdw>
        </a:effectLst>
      </dgm:spPr>
    </dgm:pt>
    <dgm:pt modelId="{3F849CEE-FDC5-4718-873B-C4CD98EC1C98}" type="pres">
      <dgm:prSet presAssocID="{D9FFCABB-0B2A-491C-B7E4-571179D1CC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91ACB7-BA33-4E4F-A137-01064CE5B93A}" type="pres">
      <dgm:prSet presAssocID="{02C1E987-3512-46EE-869D-4135120392D6}" presName="compNode" presStyleCnt="0"/>
      <dgm:spPr/>
    </dgm:pt>
    <dgm:pt modelId="{AD508CB4-EE8F-4AB6-AEC3-8AF4D11C02F9}" type="pres">
      <dgm:prSet presAssocID="{02C1E987-3512-46EE-869D-4135120392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F362C-A118-4A93-A4E1-F609323EB85C}" type="pres">
      <dgm:prSet presAssocID="{02C1E987-3512-46EE-869D-4135120392D6}" presName="invisiNode" presStyleLbl="node1" presStyleIdx="1" presStyleCnt="3"/>
      <dgm:spPr/>
    </dgm:pt>
    <dgm:pt modelId="{6A9F9DDE-2873-49B8-8A43-D61D04FF587F}" type="pres">
      <dgm:prSet presAssocID="{02C1E987-3512-46EE-869D-4135120392D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668F7D-1955-4142-81E5-64D42C16B212}" type="pres">
      <dgm:prSet presAssocID="{CB8DE06E-353F-48AA-B35D-4011D94C028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9B569E-39E6-4D3B-833D-8846F7D1D4E2}" type="pres">
      <dgm:prSet presAssocID="{9FFF821A-A079-491C-8C88-4D5FE701DF58}" presName="compNode" presStyleCnt="0"/>
      <dgm:spPr/>
    </dgm:pt>
    <dgm:pt modelId="{D4307A57-6AA8-4EC1-BBB8-791843A1D990}" type="pres">
      <dgm:prSet presAssocID="{9FFF821A-A079-491C-8C88-4D5FE701DF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BF30E-CA53-45CF-B75A-D2D6768076A0}" type="pres">
      <dgm:prSet presAssocID="{9FFF821A-A079-491C-8C88-4D5FE701DF58}" presName="invisiNode" presStyleLbl="node1" presStyleIdx="2" presStyleCnt="3"/>
      <dgm:spPr/>
    </dgm:pt>
    <dgm:pt modelId="{D0A6DF89-E64A-4D7A-A152-DFCB467989F7}" type="pres">
      <dgm:prSet presAssocID="{9FFF821A-A079-491C-8C88-4D5FE701DF5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innerShdw blurRad="114300">
            <a:prstClr val="black"/>
          </a:innerShdw>
        </a:effectLst>
      </dgm:spPr>
    </dgm:pt>
  </dgm:ptLst>
  <dgm:cxnLst>
    <dgm:cxn modelId="{193CFCDC-8303-4CD7-92CD-770410C21106}" srcId="{FBE11BA8-6AB6-4984-9A7B-BD5A643B0294}" destId="{9FFF821A-A079-491C-8C88-4D5FE701DF58}" srcOrd="2" destOrd="0" parTransId="{CD0447FB-03CC-48BE-8718-8F48B35F497C}" sibTransId="{25ED9422-8B50-46FB-BB91-CAAE5E5FF667}"/>
    <dgm:cxn modelId="{47656983-D371-45FA-9B9A-99F481DDAF4F}" srcId="{FBE11BA8-6AB6-4984-9A7B-BD5A643B0294}" destId="{02C1E987-3512-46EE-869D-4135120392D6}" srcOrd="1" destOrd="0" parTransId="{47BB012D-D2B6-48AA-A037-CBE5AC25BBB3}" sibTransId="{CB8DE06E-353F-48AA-B35D-4011D94C028A}"/>
    <dgm:cxn modelId="{CEB7A08B-FEFD-45ED-8EC4-52CC4E4EB23A}" type="presOf" srcId="{CB8DE06E-353F-48AA-B35D-4011D94C028A}" destId="{98668F7D-1955-4142-81E5-64D42C16B212}" srcOrd="0" destOrd="0" presId="urn:microsoft.com/office/officeart/2005/8/layout/pList2"/>
    <dgm:cxn modelId="{74568269-F9A1-4888-850B-863D9AC95434}" type="presOf" srcId="{FBE11BA8-6AB6-4984-9A7B-BD5A643B0294}" destId="{4CFA888A-E899-4A7E-9A1E-5C10695C69CD}" srcOrd="0" destOrd="0" presId="urn:microsoft.com/office/officeart/2005/8/layout/pList2"/>
    <dgm:cxn modelId="{E665B5A7-4D97-4B58-80FD-09696F3FE5E6}" type="presOf" srcId="{6F794C6B-B195-41F9-B7EC-0EB01F8DC29D}" destId="{58047B0F-A497-4901-8538-18BBF1F3549C}" srcOrd="0" destOrd="0" presId="urn:microsoft.com/office/officeart/2005/8/layout/pList2"/>
    <dgm:cxn modelId="{AD581A3C-D29C-4016-B25E-588EF3DA784F}" type="presOf" srcId="{D9FFCABB-0B2A-491C-B7E4-571179D1CC10}" destId="{3F849CEE-FDC5-4718-873B-C4CD98EC1C98}" srcOrd="0" destOrd="0" presId="urn:microsoft.com/office/officeart/2005/8/layout/pList2"/>
    <dgm:cxn modelId="{D8D51852-7B32-4C36-82A4-549D384AC2A7}" type="presOf" srcId="{9FFF821A-A079-491C-8C88-4D5FE701DF58}" destId="{D4307A57-6AA8-4EC1-BBB8-791843A1D990}" srcOrd="0" destOrd="0" presId="urn:microsoft.com/office/officeart/2005/8/layout/pList2"/>
    <dgm:cxn modelId="{7C0A69F2-862F-41ED-8D9F-5DCB8A1C8B09}" type="presOf" srcId="{02C1E987-3512-46EE-869D-4135120392D6}" destId="{AD508CB4-EE8F-4AB6-AEC3-8AF4D11C02F9}" srcOrd="0" destOrd="0" presId="urn:microsoft.com/office/officeart/2005/8/layout/pList2"/>
    <dgm:cxn modelId="{E15F37BD-CD27-4974-BA4C-4AA2BC20AD71}" srcId="{FBE11BA8-6AB6-4984-9A7B-BD5A643B0294}" destId="{6F794C6B-B195-41F9-B7EC-0EB01F8DC29D}" srcOrd="0" destOrd="0" parTransId="{0DB24931-9B0C-4DCA-A843-4CBDF4F733F2}" sibTransId="{D9FFCABB-0B2A-491C-B7E4-571179D1CC10}"/>
    <dgm:cxn modelId="{8CCBE47A-C45C-4307-879A-BB327329C680}" type="presParOf" srcId="{4CFA888A-E899-4A7E-9A1E-5C10695C69CD}" destId="{1CC7AA83-94FA-4445-816C-2F4B91BCADC1}" srcOrd="0" destOrd="0" presId="urn:microsoft.com/office/officeart/2005/8/layout/pList2"/>
    <dgm:cxn modelId="{282A6614-6E7D-43A9-AF6F-41B608A8D4D7}" type="presParOf" srcId="{4CFA888A-E899-4A7E-9A1E-5C10695C69CD}" destId="{F56C93AA-795B-4A7A-95CD-484EEACFFEBD}" srcOrd="1" destOrd="0" presId="urn:microsoft.com/office/officeart/2005/8/layout/pList2"/>
    <dgm:cxn modelId="{3FF7A175-0A9E-4E95-9DCF-AE562FB85C01}" type="presParOf" srcId="{F56C93AA-795B-4A7A-95CD-484EEACFFEBD}" destId="{A0827BD0-0774-40E5-A93A-98CC2713F44A}" srcOrd="0" destOrd="0" presId="urn:microsoft.com/office/officeart/2005/8/layout/pList2"/>
    <dgm:cxn modelId="{5EB6E36A-6621-48A6-B160-5BFEEBC5994A}" type="presParOf" srcId="{A0827BD0-0774-40E5-A93A-98CC2713F44A}" destId="{58047B0F-A497-4901-8538-18BBF1F3549C}" srcOrd="0" destOrd="0" presId="urn:microsoft.com/office/officeart/2005/8/layout/pList2"/>
    <dgm:cxn modelId="{FA5D53DA-F639-4BDD-8381-304BFF8CCF4C}" type="presParOf" srcId="{A0827BD0-0774-40E5-A93A-98CC2713F44A}" destId="{B4049D44-8EF5-493E-9849-69FDBC8024F7}" srcOrd="1" destOrd="0" presId="urn:microsoft.com/office/officeart/2005/8/layout/pList2"/>
    <dgm:cxn modelId="{B02AF9A6-D646-447A-BDE9-9BBE0CF9240A}" type="presParOf" srcId="{A0827BD0-0774-40E5-A93A-98CC2713F44A}" destId="{F81DDCEE-DE8D-4484-9291-725720E82DAC}" srcOrd="2" destOrd="0" presId="urn:microsoft.com/office/officeart/2005/8/layout/pList2"/>
    <dgm:cxn modelId="{6C121E4A-015A-4372-A49C-D13E0DE80DFE}" type="presParOf" srcId="{F56C93AA-795B-4A7A-95CD-484EEACFFEBD}" destId="{3F849CEE-FDC5-4718-873B-C4CD98EC1C98}" srcOrd="1" destOrd="0" presId="urn:microsoft.com/office/officeart/2005/8/layout/pList2"/>
    <dgm:cxn modelId="{7B966FCD-B0B4-4355-9BAA-4EEAF30B427B}" type="presParOf" srcId="{F56C93AA-795B-4A7A-95CD-484EEACFFEBD}" destId="{D891ACB7-BA33-4E4F-A137-01064CE5B93A}" srcOrd="2" destOrd="0" presId="urn:microsoft.com/office/officeart/2005/8/layout/pList2"/>
    <dgm:cxn modelId="{65CBAE46-A926-4C8E-B0FB-2D30225496ED}" type="presParOf" srcId="{D891ACB7-BA33-4E4F-A137-01064CE5B93A}" destId="{AD508CB4-EE8F-4AB6-AEC3-8AF4D11C02F9}" srcOrd="0" destOrd="0" presId="urn:microsoft.com/office/officeart/2005/8/layout/pList2"/>
    <dgm:cxn modelId="{023EFD00-413F-4CCA-A674-7319D66DABE9}" type="presParOf" srcId="{D891ACB7-BA33-4E4F-A137-01064CE5B93A}" destId="{F64F362C-A118-4A93-A4E1-F609323EB85C}" srcOrd="1" destOrd="0" presId="urn:microsoft.com/office/officeart/2005/8/layout/pList2"/>
    <dgm:cxn modelId="{201A19F6-C994-489D-8BD6-DC9BD50A19BE}" type="presParOf" srcId="{D891ACB7-BA33-4E4F-A137-01064CE5B93A}" destId="{6A9F9DDE-2873-49B8-8A43-D61D04FF587F}" srcOrd="2" destOrd="0" presId="urn:microsoft.com/office/officeart/2005/8/layout/pList2"/>
    <dgm:cxn modelId="{389708D7-77A9-4405-8336-E3198F75E816}" type="presParOf" srcId="{F56C93AA-795B-4A7A-95CD-484EEACFFEBD}" destId="{98668F7D-1955-4142-81E5-64D42C16B212}" srcOrd="3" destOrd="0" presId="urn:microsoft.com/office/officeart/2005/8/layout/pList2"/>
    <dgm:cxn modelId="{44F1F9E6-6B86-430B-9B65-C7A99E0F820C}" type="presParOf" srcId="{F56C93AA-795B-4A7A-95CD-484EEACFFEBD}" destId="{A69B569E-39E6-4D3B-833D-8846F7D1D4E2}" srcOrd="4" destOrd="0" presId="urn:microsoft.com/office/officeart/2005/8/layout/pList2"/>
    <dgm:cxn modelId="{5CA8D031-536C-4D4E-9A2C-450FCF80DC91}" type="presParOf" srcId="{A69B569E-39E6-4D3B-833D-8846F7D1D4E2}" destId="{D4307A57-6AA8-4EC1-BBB8-791843A1D990}" srcOrd="0" destOrd="0" presId="urn:microsoft.com/office/officeart/2005/8/layout/pList2"/>
    <dgm:cxn modelId="{CE548645-6E54-4BAF-BC70-877DD232FCBA}" type="presParOf" srcId="{A69B569E-39E6-4D3B-833D-8846F7D1D4E2}" destId="{408BF30E-CA53-45CF-B75A-D2D6768076A0}" srcOrd="1" destOrd="0" presId="urn:microsoft.com/office/officeart/2005/8/layout/pList2"/>
    <dgm:cxn modelId="{70795361-C785-4E0E-A9F4-95D5D582F221}" type="presParOf" srcId="{A69B569E-39E6-4D3B-833D-8846F7D1D4E2}" destId="{D0A6DF89-E64A-4D7A-A152-DFCB467989F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5128B-E3E2-4576-ABD4-94F7BCAB3942}">
      <dsp:nvSpPr>
        <dsp:cNvPr id="0" name=""/>
        <dsp:cNvSpPr/>
      </dsp:nvSpPr>
      <dsp:spPr>
        <a:xfrm>
          <a:off x="657446" y="0"/>
          <a:ext cx="3149602" cy="2952327"/>
        </a:xfrm>
        <a:prstGeom prst="ellipse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2017 план -29,9 тыс.руб.</a:t>
          </a:r>
          <a:endParaRPr lang="ru-RU" sz="1200" kern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1933" y="147616"/>
        <a:ext cx="880628" cy="442849"/>
      </dsp:txXfrm>
    </dsp:sp>
    <dsp:sp modelId="{66F747DE-47E4-4E77-B182-62BED73924D4}">
      <dsp:nvSpPr>
        <dsp:cNvPr id="0" name=""/>
        <dsp:cNvSpPr/>
      </dsp:nvSpPr>
      <dsp:spPr>
        <a:xfrm>
          <a:off x="1051316" y="590465"/>
          <a:ext cx="2361862" cy="2361862"/>
        </a:xfrm>
        <a:prstGeom prst="ellipse">
          <a:avLst/>
        </a:prstGeom>
        <a:solidFill>
          <a:srgbClr val="E66A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2016 году -26,2 тыс.руб.</a:t>
          </a:r>
          <a:endParaRPr lang="ru-RU" sz="1200" kern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9512" y="732177"/>
        <a:ext cx="825470" cy="425135"/>
      </dsp:txXfrm>
    </dsp:sp>
    <dsp:sp modelId="{127B8174-4FCB-4627-AB8A-8B4554A484A6}">
      <dsp:nvSpPr>
        <dsp:cNvPr id="0" name=""/>
        <dsp:cNvSpPr/>
      </dsp:nvSpPr>
      <dsp:spPr>
        <a:xfrm>
          <a:off x="1346549" y="1180931"/>
          <a:ext cx="1771396" cy="177139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2015 году -25,5 тыс.руб.</a:t>
          </a:r>
          <a:endParaRPr lang="ru-RU" sz="1200" kern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9512" y="1313785"/>
        <a:ext cx="825470" cy="398564"/>
      </dsp:txXfrm>
    </dsp:sp>
    <dsp:sp modelId="{09E4D43E-5C61-44F1-AEAD-7CBBB6535D74}">
      <dsp:nvSpPr>
        <dsp:cNvPr id="0" name=""/>
        <dsp:cNvSpPr/>
      </dsp:nvSpPr>
      <dsp:spPr>
        <a:xfrm>
          <a:off x="1641781" y="1771396"/>
          <a:ext cx="1180931" cy="118093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2014 г. среднемесячная зарплата составила  21,9 тыс.руб.</a:t>
          </a:r>
          <a:endParaRPr lang="ru-RU" sz="1200" kern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4725" y="2066629"/>
        <a:ext cx="835044" cy="5904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C50CDC-257C-44F9-A0D0-42462B44092B}">
      <dsp:nvSpPr>
        <dsp:cNvPr id="0" name=""/>
        <dsp:cNvSpPr/>
      </dsp:nvSpPr>
      <dsp:spPr>
        <a:xfrm>
          <a:off x="418507" y="0"/>
          <a:ext cx="4449484" cy="2780928"/>
        </a:xfrm>
        <a:prstGeom prst="swooshArrow">
          <a:avLst>
            <a:gd name="adj1" fmla="val 25000"/>
            <a:gd name="adj2" fmla="val 25000"/>
          </a:avLst>
        </a:prstGeom>
        <a:solidFill>
          <a:srgbClr val="AB0D7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B74A8-3181-4366-968A-B4A6203EAA13}">
      <dsp:nvSpPr>
        <dsp:cNvPr id="0" name=""/>
        <dsp:cNvSpPr/>
      </dsp:nvSpPr>
      <dsp:spPr>
        <a:xfrm>
          <a:off x="1027508" y="1919396"/>
          <a:ext cx="115686" cy="115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CB085-52E1-4140-87C1-54D08DEC4092}">
      <dsp:nvSpPr>
        <dsp:cNvPr id="0" name=""/>
        <dsp:cNvSpPr/>
      </dsp:nvSpPr>
      <dsp:spPr>
        <a:xfrm>
          <a:off x="1085351" y="1977239"/>
          <a:ext cx="1036729" cy="80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2014 году направлено на оплату труда 42569,9 тыс.руб.</a:t>
          </a:r>
          <a:endParaRPr lang="ru-RU" sz="1200" b="1" kern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5351" y="1977239"/>
        <a:ext cx="1036729" cy="803688"/>
      </dsp:txXfrm>
    </dsp:sp>
    <dsp:sp modelId="{049C975A-D463-4DE2-A823-96094B6AB3D3}">
      <dsp:nvSpPr>
        <dsp:cNvPr id="0" name=""/>
        <dsp:cNvSpPr/>
      </dsp:nvSpPr>
      <dsp:spPr>
        <a:xfrm>
          <a:off x="2048664" y="1163540"/>
          <a:ext cx="209125" cy="209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80C32-8978-416A-BD2E-9414F647FBC9}">
      <dsp:nvSpPr>
        <dsp:cNvPr id="0" name=""/>
        <dsp:cNvSpPr/>
      </dsp:nvSpPr>
      <dsp:spPr>
        <a:xfrm>
          <a:off x="2153227" y="1268103"/>
          <a:ext cx="1067876" cy="1512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1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2015 году направлено на оплату труда 47517,0 тыс.руб.</a:t>
          </a:r>
          <a:endParaRPr lang="ru-RU" sz="1200" b="1" kern="1200" baseline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3227" y="1268103"/>
        <a:ext cx="1067876" cy="1512824"/>
      </dsp:txXfrm>
    </dsp:sp>
    <dsp:sp modelId="{39840C66-EAAC-4E47-9287-62279EA71E4B}">
      <dsp:nvSpPr>
        <dsp:cNvPr id="0" name=""/>
        <dsp:cNvSpPr/>
      </dsp:nvSpPr>
      <dsp:spPr>
        <a:xfrm>
          <a:off x="3276722" y="703574"/>
          <a:ext cx="289216" cy="289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9A9D1-10A0-4EC6-9B8B-966A231208BC}">
      <dsp:nvSpPr>
        <dsp:cNvPr id="0" name=""/>
        <dsp:cNvSpPr/>
      </dsp:nvSpPr>
      <dsp:spPr>
        <a:xfrm>
          <a:off x="3421330" y="848183"/>
          <a:ext cx="1067876" cy="1932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5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 2016 году направлено на оплату труда 47554,1 тыс.руб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1330" y="848183"/>
        <a:ext cx="1067876" cy="19327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4857C-C24C-4255-8FAE-BC6779E30BEC}">
      <dsp:nvSpPr>
        <dsp:cNvPr id="0" name=""/>
        <dsp:cNvSpPr/>
      </dsp:nvSpPr>
      <dsp:spPr>
        <a:xfrm>
          <a:off x="0" y="0"/>
          <a:ext cx="6408712" cy="1004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Приобретение и установка стеллажного фонда и комплектование библиотечных фондов в МКУ «Лужская ЦБС» на сумму 1300,0 тыс.руб.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2159" y="0"/>
        <a:ext cx="5026552" cy="1004174"/>
      </dsp:txXfrm>
    </dsp:sp>
    <dsp:sp modelId="{6576B036-4A66-472D-9BB4-B1A74A1768EE}">
      <dsp:nvSpPr>
        <dsp:cNvPr id="0" name=""/>
        <dsp:cNvSpPr/>
      </dsp:nvSpPr>
      <dsp:spPr>
        <a:xfrm>
          <a:off x="100417" y="100417"/>
          <a:ext cx="1281742" cy="80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12651-63DB-47BA-995C-DF176DB132E7}">
      <dsp:nvSpPr>
        <dsp:cNvPr id="0" name=""/>
        <dsp:cNvSpPr/>
      </dsp:nvSpPr>
      <dsp:spPr>
        <a:xfrm>
          <a:off x="0" y="1160383"/>
          <a:ext cx="6408712" cy="1004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На обеспечение деятельности учреждений культуры города направлено 65005,8 тыс.руб.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2159" y="1160383"/>
        <a:ext cx="5026552" cy="1004174"/>
      </dsp:txXfrm>
    </dsp:sp>
    <dsp:sp modelId="{7AECAA13-97CD-4ECC-871A-AA8451E8BF4C}">
      <dsp:nvSpPr>
        <dsp:cNvPr id="0" name=""/>
        <dsp:cNvSpPr/>
      </dsp:nvSpPr>
      <dsp:spPr>
        <a:xfrm>
          <a:off x="100417" y="1205008"/>
          <a:ext cx="1281742" cy="80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184DD-2232-4561-9F36-E6B42ACB2E9C}">
      <dsp:nvSpPr>
        <dsp:cNvPr id="0" name=""/>
        <dsp:cNvSpPr/>
      </dsp:nvSpPr>
      <dsp:spPr>
        <a:xfrm>
          <a:off x="0" y="2209182"/>
          <a:ext cx="6408712" cy="1004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Проведено культурно-массовых мероприятий учреждениями города на сумму 1272,4 тыс.руб.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2159" y="2209182"/>
        <a:ext cx="5026552" cy="1004174"/>
      </dsp:txXfrm>
    </dsp:sp>
    <dsp:sp modelId="{C7B6B235-E265-45B0-9A16-27BEA14FF96F}">
      <dsp:nvSpPr>
        <dsp:cNvPr id="0" name=""/>
        <dsp:cNvSpPr/>
      </dsp:nvSpPr>
      <dsp:spPr>
        <a:xfrm>
          <a:off x="100417" y="2309600"/>
          <a:ext cx="1281742" cy="80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9821F-F6F1-4143-888F-D2BF9C95D032}">
      <dsp:nvSpPr>
        <dsp:cNvPr id="0" name=""/>
        <dsp:cNvSpPr/>
      </dsp:nvSpPr>
      <dsp:spPr>
        <a:xfrm>
          <a:off x="0" y="3313774"/>
          <a:ext cx="6408712" cy="1004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Обеспечено повышение расчетной величины оплаты труда с 1 апреля 2016 г. – 8050 руб., с 1 сентября 2016 г. – 8350 руб.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2159" y="3313774"/>
        <a:ext cx="5026552" cy="1004174"/>
      </dsp:txXfrm>
    </dsp:sp>
    <dsp:sp modelId="{BC9F6624-8E91-4E57-8559-57283949ABB9}">
      <dsp:nvSpPr>
        <dsp:cNvPr id="0" name=""/>
        <dsp:cNvSpPr/>
      </dsp:nvSpPr>
      <dsp:spPr>
        <a:xfrm>
          <a:off x="100417" y="3414191"/>
          <a:ext cx="1281742" cy="803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4362BA-1732-4FD6-A081-31321CFD0097}">
      <dsp:nvSpPr>
        <dsp:cNvPr id="0" name=""/>
        <dsp:cNvSpPr/>
      </dsp:nvSpPr>
      <dsp:spPr>
        <a:xfrm>
          <a:off x="2669" y="0"/>
          <a:ext cx="2798027" cy="5832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Ремонт дорог за счет средств местного бюджета по адресам :по пер. Казанский от ул. Гагарина до ул. Смоленская; по ул. Ленинградская (от пр. Кирова до д. № 9); по ул. Смоленская (от. ул. Горная до пер. Переездного); по ул. Заводская; Всего протяженностью 0,85 км на сумму 5 126,7 тыс.руб.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9" y="2333059"/>
        <a:ext cx="2798027" cy="2333059"/>
      </dsp:txXfrm>
    </dsp:sp>
    <dsp:sp modelId="{0D970C83-2B78-4D0B-9F61-6D52A0E6C9EF}">
      <dsp:nvSpPr>
        <dsp:cNvPr id="0" name=""/>
        <dsp:cNvSpPr/>
      </dsp:nvSpPr>
      <dsp:spPr>
        <a:xfrm>
          <a:off x="430547" y="349958"/>
          <a:ext cx="1942271" cy="19422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19B4B-36E1-40F4-AE08-87B0A3C36D26}">
      <dsp:nvSpPr>
        <dsp:cNvPr id="0" name=""/>
        <dsp:cNvSpPr/>
      </dsp:nvSpPr>
      <dsp:spPr>
        <a:xfrm>
          <a:off x="2884637" y="0"/>
          <a:ext cx="2798027" cy="5832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Грейдирование дорог на сумму 3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632,3 тыс.руб. (общей протяженностью 7,91 км) по адресам: ул. Дмитриева, ул. Достоевского, ул. Сергиевская, ул. Смоленская, Луга-3 (между домами 8/48, 8/64, 8/63, 8/65, до ул. Переездная)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4637" y="2333059"/>
        <a:ext cx="2798027" cy="2333059"/>
      </dsp:txXfrm>
    </dsp:sp>
    <dsp:sp modelId="{6438126D-8F05-49EA-ABAE-EF8F626E682E}">
      <dsp:nvSpPr>
        <dsp:cNvPr id="0" name=""/>
        <dsp:cNvSpPr/>
      </dsp:nvSpPr>
      <dsp:spPr>
        <a:xfrm>
          <a:off x="3312515" y="349958"/>
          <a:ext cx="1942271" cy="19422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E2EEE-F284-4D57-883C-E8999694BD49}">
      <dsp:nvSpPr>
        <dsp:cNvPr id="0" name=""/>
        <dsp:cNvSpPr/>
      </dsp:nvSpPr>
      <dsp:spPr>
        <a:xfrm>
          <a:off x="5766606" y="0"/>
          <a:ext cx="2798027" cy="5832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Ремонт дорог за счет средств областного и местного бюджета : по пр. Комсомольский от ул. Заводская до ул. Б.Заречная; по ул. Яковлева от пр. Урицкого до Привокзальной площади; по ул. Б.Заречная от А. Васильева до пр. Комсомольский; по ул. Красной Артиллерии от ул. Кингисеппа до пер. Связи; Луга-2 ,ул. Мелиораторов; Всего протяженностью 2,38 км на сумму 12 390,7 тыс. руб. </a:t>
          </a:r>
        </a:p>
      </dsp:txBody>
      <dsp:txXfrm>
        <a:off x="5766606" y="2333059"/>
        <a:ext cx="2798027" cy="2333059"/>
      </dsp:txXfrm>
    </dsp:sp>
    <dsp:sp modelId="{79BB455E-2777-47CF-ABD4-D43D7E0E55B3}">
      <dsp:nvSpPr>
        <dsp:cNvPr id="0" name=""/>
        <dsp:cNvSpPr/>
      </dsp:nvSpPr>
      <dsp:spPr>
        <a:xfrm>
          <a:off x="6194484" y="349958"/>
          <a:ext cx="1942271" cy="19422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9BF2C-C070-47B8-B354-EC927CB2D2C5}">
      <dsp:nvSpPr>
        <dsp:cNvPr id="0" name=""/>
        <dsp:cNvSpPr/>
      </dsp:nvSpPr>
      <dsp:spPr>
        <a:xfrm>
          <a:off x="8648574" y="0"/>
          <a:ext cx="2798027" cy="5832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Установка светофорного поста на пересечении ул. Гагарина и ул. Свободы на сумму 751,5 тыс. руб.; Устройство заездного кармана по адресу: ул. Свободы (район школы № 6) на сумму 175,5 тыс.руб.; Установка на пешеходных переходах, мигающих светофоров типа Т7  по адресам: пр. Кирова, пр. Урицкого (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шк.№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 4»); пр. Володарского (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шк.№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 3»); ул. Победы д.4 (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шк.№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 6»)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48574" y="2333059"/>
        <a:ext cx="2798027" cy="2333059"/>
      </dsp:txXfrm>
    </dsp:sp>
    <dsp:sp modelId="{2FB40D84-E673-4554-AC01-3B90F9604472}">
      <dsp:nvSpPr>
        <dsp:cNvPr id="0" name=""/>
        <dsp:cNvSpPr/>
      </dsp:nvSpPr>
      <dsp:spPr>
        <a:xfrm>
          <a:off x="9076452" y="349958"/>
          <a:ext cx="1942271" cy="19422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A7117-7BD3-41E4-B9D4-D65DBA85EDCC}">
      <dsp:nvSpPr>
        <dsp:cNvPr id="0" name=""/>
        <dsp:cNvSpPr/>
      </dsp:nvSpPr>
      <dsp:spPr>
        <a:xfrm>
          <a:off x="457970" y="4824536"/>
          <a:ext cx="10533330" cy="55806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390E16-6C10-4094-AE51-4FD22FAE740A}">
      <dsp:nvSpPr>
        <dsp:cNvPr id="0" name=""/>
        <dsp:cNvSpPr/>
      </dsp:nvSpPr>
      <dsp:spPr>
        <a:xfrm>
          <a:off x="0" y="274530"/>
          <a:ext cx="2137737" cy="128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Демонтаж  и установка 12 опор, выравнивание 7 опор сетей уличного освещения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4530"/>
        <a:ext cx="2137737" cy="1282642"/>
      </dsp:txXfrm>
    </dsp:sp>
    <dsp:sp modelId="{8E6216D8-1217-43E8-BAD0-123EAAD79064}">
      <dsp:nvSpPr>
        <dsp:cNvPr id="0" name=""/>
        <dsp:cNvSpPr/>
      </dsp:nvSpPr>
      <dsp:spPr>
        <a:xfrm>
          <a:off x="2351511" y="274530"/>
          <a:ext cx="2137737" cy="128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Реконструкция электросетей мемориала «Партизанская Слава», протяженность 450 м, на сумму 420,0  тыс.руб.</a:t>
          </a:r>
          <a:endParaRPr lang="ru-RU" sz="1400" kern="1200" dirty="0"/>
        </a:p>
      </dsp:txBody>
      <dsp:txXfrm>
        <a:off x="2351511" y="274530"/>
        <a:ext cx="2137737" cy="1282642"/>
      </dsp:txXfrm>
    </dsp:sp>
    <dsp:sp modelId="{CD76591E-050C-4A4B-BF43-5AC8F40759C6}">
      <dsp:nvSpPr>
        <dsp:cNvPr id="0" name=""/>
        <dsp:cNvSpPr/>
      </dsp:nvSpPr>
      <dsp:spPr>
        <a:xfrm>
          <a:off x="4703022" y="274530"/>
          <a:ext cx="2137737" cy="128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электроэнергией светофорных постов поселения на сумму 1 138,1 тыс.руб.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3022" y="274530"/>
        <a:ext cx="2137737" cy="1282642"/>
      </dsp:txXfrm>
    </dsp:sp>
    <dsp:sp modelId="{ED1B7FB6-445C-480E-9E9B-264872141C5A}">
      <dsp:nvSpPr>
        <dsp:cNvPr id="0" name=""/>
        <dsp:cNvSpPr/>
      </dsp:nvSpPr>
      <dsp:spPr>
        <a:xfrm>
          <a:off x="0" y="1770946"/>
          <a:ext cx="2137737" cy="128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Монтаж  2270 км провода СИП, перетяжка 230 п.м. провода, замена 5 электромагнитных пускателей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70946"/>
        <a:ext cx="2137737" cy="1282642"/>
      </dsp:txXfrm>
    </dsp:sp>
    <dsp:sp modelId="{7D58049D-9043-4EAC-B8D5-BFA9E15B1962}">
      <dsp:nvSpPr>
        <dsp:cNvPr id="0" name=""/>
        <dsp:cNvSpPr/>
      </dsp:nvSpPr>
      <dsp:spPr>
        <a:xfrm>
          <a:off x="2351511" y="1770946"/>
          <a:ext cx="2137737" cy="128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Установка 65 новых светодиодных светильников, замена и ремонт 853 светильников различной модификации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1511" y="1770946"/>
        <a:ext cx="2137737" cy="1282642"/>
      </dsp:txXfrm>
    </dsp:sp>
    <dsp:sp modelId="{4A492614-16CD-4B3B-A809-B03822AF0E5A}">
      <dsp:nvSpPr>
        <dsp:cNvPr id="0" name=""/>
        <dsp:cNvSpPr/>
      </dsp:nvSpPr>
      <dsp:spPr>
        <a:xfrm>
          <a:off x="4703022" y="1770946"/>
          <a:ext cx="2137737" cy="128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Демонтаж  и установка 2 новых шкафов АСУНО, 2 новых приборов учета электроэнергии на трансформаторных подстанциях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3022" y="1770946"/>
        <a:ext cx="2137737" cy="1282642"/>
      </dsp:txXfrm>
    </dsp:sp>
    <dsp:sp modelId="{AF667A09-6653-44E2-93B2-284EDEEE9367}">
      <dsp:nvSpPr>
        <dsp:cNvPr id="0" name=""/>
        <dsp:cNvSpPr/>
      </dsp:nvSpPr>
      <dsp:spPr>
        <a:xfrm>
          <a:off x="2351511" y="3267363"/>
          <a:ext cx="2137737" cy="128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Электроосвещение участка дороги Медведского шоссе от пр. Володарского, 52 до ЛАПТ на сумму 1100,0 тыс. руб.; </a:t>
          </a:r>
          <a:endParaRPr lang="ru-RU" sz="1400" kern="1200" dirty="0"/>
        </a:p>
      </dsp:txBody>
      <dsp:txXfrm>
        <a:off x="2351511" y="3267363"/>
        <a:ext cx="2137737" cy="12826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F0264-5AD9-4DD7-B262-427C49BF679F}">
      <dsp:nvSpPr>
        <dsp:cNvPr id="0" name=""/>
        <dsp:cNvSpPr/>
      </dsp:nvSpPr>
      <dsp:spPr>
        <a:xfrm>
          <a:off x="0" y="0"/>
          <a:ext cx="10156824" cy="1396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Проведение ремонта внутридомовых инженерных сетей электроснабжения в местах общего пользования МКД по ул. Победы 2а, на сумму 168,2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тыс.руб.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1065" y="0"/>
        <a:ext cx="7985759" cy="1396999"/>
      </dsp:txXfrm>
    </dsp:sp>
    <dsp:sp modelId="{435709F3-875D-4929-BDDB-919AFE48D432}">
      <dsp:nvSpPr>
        <dsp:cNvPr id="0" name=""/>
        <dsp:cNvSpPr/>
      </dsp:nvSpPr>
      <dsp:spPr>
        <a:xfrm>
          <a:off x="139700" y="139699"/>
          <a:ext cx="2031364" cy="11175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EBE85-215D-4803-9612-6367C459CDB9}">
      <dsp:nvSpPr>
        <dsp:cNvPr id="0" name=""/>
        <dsp:cNvSpPr/>
      </dsp:nvSpPr>
      <dsp:spPr>
        <a:xfrm>
          <a:off x="0" y="1536699"/>
          <a:ext cx="10156824" cy="1396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Разборка и снос деревянных сараев и  домов  на территории города на сумму 2114,8 тыс.руб.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Проведено обследование с инвентаризацией 108 многоквартирных домов на сумму 800,0 тыс.руб.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1065" y="1536699"/>
        <a:ext cx="7985759" cy="1396999"/>
      </dsp:txXfrm>
    </dsp:sp>
    <dsp:sp modelId="{85569F83-2F8B-4EA4-9592-E93E4F95560B}">
      <dsp:nvSpPr>
        <dsp:cNvPr id="0" name=""/>
        <dsp:cNvSpPr/>
      </dsp:nvSpPr>
      <dsp:spPr>
        <a:xfrm>
          <a:off x="139700" y="1676399"/>
          <a:ext cx="2031364" cy="11175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511C4-7DBF-4FE0-A136-679FF46914F1}">
      <dsp:nvSpPr>
        <dsp:cNvPr id="0" name=""/>
        <dsp:cNvSpPr/>
      </dsp:nvSpPr>
      <dsp:spPr>
        <a:xfrm>
          <a:off x="0" y="3073399"/>
          <a:ext cx="10156824" cy="1396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Взносы на капитальный ремонт общего имущества в многоквартирных домах в размере 4883,5 тыс.руб.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1065" y="3073399"/>
        <a:ext cx="7985759" cy="1396999"/>
      </dsp:txXfrm>
    </dsp:sp>
    <dsp:sp modelId="{15CF040A-6822-4C3C-BE05-D17B8DB5EA90}">
      <dsp:nvSpPr>
        <dsp:cNvPr id="0" name=""/>
        <dsp:cNvSpPr/>
      </dsp:nvSpPr>
      <dsp:spPr>
        <a:xfrm>
          <a:off x="139700" y="3213099"/>
          <a:ext cx="2031364" cy="11175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7AA83-94FA-4445-816C-2F4B91BCADC1}">
      <dsp:nvSpPr>
        <dsp:cNvPr id="0" name=""/>
        <dsp:cNvSpPr/>
      </dsp:nvSpPr>
      <dsp:spPr>
        <a:xfrm>
          <a:off x="0" y="0"/>
          <a:ext cx="6984775" cy="20738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DDCEE-DE8D-4484-9291-725720E82DAC}">
      <dsp:nvSpPr>
        <dsp:cNvPr id="0" name=""/>
        <dsp:cNvSpPr/>
      </dsp:nvSpPr>
      <dsp:spPr>
        <a:xfrm>
          <a:off x="209543" y="276510"/>
          <a:ext cx="2051777" cy="1520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47B0F-A497-4901-8538-18BBF1F3549C}">
      <dsp:nvSpPr>
        <dsp:cNvPr id="0" name=""/>
        <dsp:cNvSpPr/>
      </dsp:nvSpPr>
      <dsp:spPr>
        <a:xfrm rot="10800000">
          <a:off x="209543" y="2073830"/>
          <a:ext cx="205177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озеленение и содержание зелёных насаждений (закупка цветочной рассады в количестве 27330 шт.) исполнение составило 2711,1 тыс.руб.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9543" y="2073830"/>
        <a:ext cx="2051777" cy="2534681"/>
      </dsp:txXfrm>
    </dsp:sp>
    <dsp:sp modelId="{6A9F9DDE-2873-49B8-8A43-D61D04FF587F}">
      <dsp:nvSpPr>
        <dsp:cNvPr id="0" name=""/>
        <dsp:cNvSpPr/>
      </dsp:nvSpPr>
      <dsp:spPr>
        <a:xfrm>
          <a:off x="2466499" y="276510"/>
          <a:ext cx="2051777" cy="1520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08CB4-EE8F-4AB6-AEC3-8AF4D11C02F9}">
      <dsp:nvSpPr>
        <dsp:cNvPr id="0" name=""/>
        <dsp:cNvSpPr/>
      </dsp:nvSpPr>
      <dsp:spPr>
        <a:xfrm rot="10800000">
          <a:off x="2466499" y="2073830"/>
          <a:ext cx="205177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ремонт ливневой канализации на сумму 1715,2 тыс.руб.; содержание и ремонт городского фонтана на сумму 362,8 тыс.руб.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466499" y="2073830"/>
        <a:ext cx="2051777" cy="2534681"/>
      </dsp:txXfrm>
    </dsp:sp>
    <dsp:sp modelId="{D0A6DF89-E64A-4D7A-A152-DFCB467989F7}">
      <dsp:nvSpPr>
        <dsp:cNvPr id="0" name=""/>
        <dsp:cNvSpPr/>
      </dsp:nvSpPr>
      <dsp:spPr>
        <a:xfrm>
          <a:off x="4723454" y="276510"/>
          <a:ext cx="2051777" cy="1520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07A57-6AA8-4EC1-BBB8-791843A1D990}">
      <dsp:nvSpPr>
        <dsp:cNvPr id="0" name=""/>
        <dsp:cNvSpPr/>
      </dsp:nvSpPr>
      <dsp:spPr>
        <a:xfrm rot="10800000">
          <a:off x="4723454" y="2073830"/>
          <a:ext cx="205177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прочие мероприятия по благоустройству на сумму 1272,4 тыс.руб.(ремонт  и окраска скамеек, информационных стендов, очистка зон видимости дорожных знаков и пр.)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723454" y="2073830"/>
        <a:ext cx="2051777" cy="253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0.09073</cdr:x>
      <cdr:y>0</cdr:y>
    </cdr:from>
    <cdr:to>
      <cdr:x>1</cdr:x>
      <cdr:y>0.15517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487" y="0"/>
          <a:ext cx="61881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0.86312</cdr:x>
      <cdr:y>0.09524</cdr:y>
    </cdr:from>
    <cdr:to>
      <cdr:x>0.92472</cdr:x>
      <cdr:y>0.22619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9081268" y="576064"/>
          <a:ext cx="648072" cy="792088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0.67833</cdr:x>
      <cdr:y>0.21429</cdr:y>
    </cdr:from>
    <cdr:to>
      <cdr:x>0.73993</cdr:x>
      <cdr:y>0.34524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7137052" y="1296144"/>
          <a:ext cx="648072" cy="792088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0.83977</cdr:x>
      <cdr:y>0.2381</cdr:y>
    </cdr:from>
    <cdr:to>
      <cdr:x>0.98049</cdr:x>
      <cdr:y>0.72619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297292" y="1440160"/>
          <a:ext cx="1557909" cy="2952328"/>
        </a:xfrm>
        <a:prstGeom xmlns:a="http://schemas.openxmlformats.org/drawingml/2006/main" prst="rect">
          <a:avLst/>
        </a:prstGeom>
        <a:ln xmlns:a="http://schemas.openxmlformats.org/drawingml/2006/main" w="76200">
          <a:solidFill>
            <a:srgbClr val="00B05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Неиспользованные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остатки в размере: 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-12000,0 тыс.руб.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(замена светильников 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уличного освещения)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возвращены в бюджет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района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-2070,3 тыс.руб.(ремонт</a:t>
          </a:r>
        </a:p>
        <a:p xmlns:a="http://schemas.openxmlformats.org/drawingml/2006/main"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автом.дорог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) возвращены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в областной бюджет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-2565,2 тыс.руб. (ремонт</a:t>
          </a:r>
        </a:p>
        <a:p xmlns:a="http://schemas.openxmlformats.org/drawingml/2006/main"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автом.дорог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) экономия 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средств местного бюджета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-3651,5 тыс.руб.(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содерж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проезжих частей улиц и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Привокзальной площади)</a:t>
          </a:r>
        </a:p>
        <a:p xmlns:a="http://schemas.openxmlformats.org/drawingml/2006/main">
          <a:r>
            <a:rPr lang="ru-RU" sz="1000" dirty="0">
              <a:latin typeface="Times New Roman" pitchFamily="18" charset="0"/>
              <a:cs typeface="Times New Roman" pitchFamily="18" charset="0"/>
            </a:rPr>
            <a:t>э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кономия средств местного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бюджета</a:t>
          </a:r>
        </a:p>
        <a:p xmlns:a="http://schemas.openxmlformats.org/drawingml/2006/main">
          <a:endParaRPr lang="ru-RU" sz="10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0.63814</cdr:x>
      <cdr:y>0.38095</cdr:y>
    </cdr:from>
    <cdr:to>
      <cdr:x>0.79424</cdr:x>
      <cdr:y>0.67857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065044" y="2304256"/>
          <a:ext cx="1728192" cy="1800200"/>
        </a:xfrm>
        <a:prstGeom xmlns:a="http://schemas.openxmlformats.org/drawingml/2006/main" prst="rect">
          <a:avLst/>
        </a:prstGeom>
        <a:ln xmlns:a="http://schemas.openxmlformats.org/drawingml/2006/main" w="76200">
          <a:solidFill>
            <a:srgbClr val="00B05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Неиспользованные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остатки в размере: 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-4434,2 тыс.руб.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благоустр-во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придомовой </a:t>
          </a:r>
        </a:p>
        <a:p xmlns:a="http://schemas.openxmlformats.org/drawingml/2006/main"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терр-рии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) и -3190,6 тыс.руб.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(снос ветхого жилья)</a:t>
          </a:r>
        </a:p>
        <a:p xmlns:a="http://schemas.openxmlformats.org/drawingml/2006/main">
          <a:r>
            <a:rPr lang="ru-RU" sz="1000" dirty="0">
              <a:latin typeface="Times New Roman" pitchFamily="18" charset="0"/>
              <a:cs typeface="Times New Roman" pitchFamily="18" charset="0"/>
            </a:rPr>
            <a:t>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озвращены в бюджет района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-2506,2 тыс.руб.(переселение</a:t>
          </a:r>
        </a:p>
        <a:p xmlns:a="http://schemas.openxmlformats.org/drawingml/2006/main">
          <a:r>
            <a:rPr lang="ru-RU" sz="1000" dirty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авар.ж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ф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) возвращены</a:t>
          </a:r>
        </a:p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в областной бюджет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0.02663</cdr:x>
      <cdr:y>0.65</cdr:y>
    </cdr:from>
    <cdr:to>
      <cdr:x>0.97185</cdr:x>
      <cdr:y>0.99471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38" y="3744416"/>
          <a:ext cx="5112564" cy="19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Дополнительно в 2016 году бюджету Лужского городского</a:t>
          </a:r>
        </a:p>
        <a:p xmlns:a="http://schemas.openxmlformats.org/drawingml/2006/main"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поселения были выделены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средства из бюджета ЛМР на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снос</a:t>
          </a:r>
        </a:p>
        <a:p xmlns:a="http://schemas.openxmlformats.org/drawingml/2006/main"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ветхого жилья в размере 4 000,0 тыс. руб. (израсходовано -809,4</a:t>
          </a:r>
        </a:p>
        <a:p xmlns:a="http://schemas.openxmlformats.org/drawingml/2006/main"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тыс.руб.) и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мероприятий по благоустройству</a:t>
          </a:r>
        </a:p>
        <a:p xmlns:a="http://schemas.openxmlformats.org/drawingml/2006/main"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придомовой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территории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жилых домов в размере 4 434,2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тыс. руб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</a:p>
        <a:p xmlns:a="http://schemas.openxmlformats.org/drawingml/2006/main"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связи с перенесением сроков выполнения работ на </a:t>
          </a:r>
        </a:p>
        <a:p xmlns:a="http://schemas.openxmlformats.org/drawingml/2006/main"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ледующий период, неиспользованные средства уточнены в </a:t>
          </a:r>
        </a:p>
        <a:p xmlns:a="http://schemas.openxmlformats.org/drawingml/2006/main"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бюджете поселения на 2017 год.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10.05.2017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2044" y="1268760"/>
            <a:ext cx="9073008" cy="3096344"/>
          </a:xfrm>
        </p:spPr>
        <p:txBody>
          <a:bodyPr rtlCol="0">
            <a:normAutofit/>
          </a:bodyPr>
          <a:lstStyle/>
          <a:p>
            <a:pPr algn="ctr"/>
            <a:r>
              <a:rPr lang="ru-RU" dirty="0" smtClean="0">
                <a:solidFill>
                  <a:srgbClr val="0C067C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br>
              <a:rPr lang="ru-RU" dirty="0" smtClean="0">
                <a:solidFill>
                  <a:srgbClr val="0C067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C067C"/>
                </a:solidFill>
                <a:latin typeface="Times New Roman" pitchFamily="18" charset="0"/>
                <a:cs typeface="Times New Roman" pitchFamily="18" charset="0"/>
              </a:rPr>
              <a:t>Лужского городского поселения</a:t>
            </a:r>
            <a:r>
              <a:rPr lang="ru-RU" dirty="0" smtClean="0">
                <a:solidFill>
                  <a:srgbClr val="0C067C"/>
                </a:solidFill>
                <a:latin typeface="Times New Roman" pitchFamily="18" charset="0"/>
                <a:cs typeface="Times New Roman" pitchFamily="18" charset="0"/>
              </a:rPr>
              <a:t> за 2016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2483" y="5229200"/>
            <a:ext cx="4938473" cy="1152128"/>
          </a:xfrm>
        </p:spPr>
        <p:txBody>
          <a:bodyPr rtlCol="0"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Кудрявцева Юлия Болеславовна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Председатель комитета финансов Лужского муниципального района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76200"/>
            <a:ext cx="11233247" cy="6164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Исполнение муниципальных программ, тыс. руб.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7600" y="548680"/>
          <a:ext cx="11071225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культуры (исполнение-67578,2 тыс.руб.,план-68525,2 тыс. руб.)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77789" y="1052736"/>
          <a:ext cx="4464495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0" y="4077072"/>
          <a:ext cx="5374332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446340" y="1124744"/>
          <a:ext cx="64087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4" name="Содержимое 13" descr="gde.jpg"/>
          <p:cNvPicPr>
            <a:picLocks noGrp="1" noChangeAspect="1"/>
          </p:cNvPicPr>
          <p:nvPr>
            <p:ph sz="quarter" idx="4"/>
          </p:nvPr>
        </p:nvPicPr>
        <p:blipFill>
          <a:blip r:embed="rId17" cstate="print"/>
          <a:stretch>
            <a:fillRect/>
          </a:stretch>
        </p:blipFill>
        <p:spPr>
          <a:xfrm>
            <a:off x="9389269" y="5445224"/>
            <a:ext cx="2393775" cy="1412776"/>
          </a:xfr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93812" y="4221088"/>
            <a:ext cx="3098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*без учета внешних совместителей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76200"/>
            <a:ext cx="11233248" cy="7605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Дорожный фонд Лужского городского поселения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196752"/>
            <a:ext cx="4973041" cy="5040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196752"/>
            <a:ext cx="4973041" cy="5040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77788" y="2209800"/>
          <a:ext cx="554461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6310436" y="2209800"/>
          <a:ext cx="5544615" cy="438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76200"/>
            <a:ext cx="11233247" cy="688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Дорожная деятельность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(основные мероприятия)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5780" y="836712"/>
          <a:ext cx="114492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6164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Уличное освещение и организация электроснабжения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1765" y="980728"/>
            <a:ext cx="5184576" cy="1008112"/>
          </a:xfrm>
        </p:spPr>
        <p:txBody>
          <a:bodyPr/>
          <a:lstStyle/>
          <a:p>
            <a:pPr algn="ctr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Общая протяженность обслуживаемых сетей уличного освещения более 124 км и около трех тысяч светильников различной модификации.</a:t>
            </a:r>
          </a:p>
          <a:p>
            <a:endParaRPr lang="ru-RU" sz="1400" b="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301622" y="764704"/>
            <a:ext cx="5481422" cy="1152128"/>
          </a:xfrm>
        </p:spPr>
        <p:txBody>
          <a:bodyPr/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На данные мероприятия в бюджете было запланировано- 31 563,9 тыс. руб., исполнение составило- 29 799,9 тыс.руб.На территории города в 2016 году были выполнены следующие работы:</a:t>
            </a:r>
          </a:p>
        </p:txBody>
      </p:sp>
      <p:pic>
        <p:nvPicPr>
          <p:cNvPr id="10" name="Содержимое 4" descr="8575568_ori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25860" y="2209800"/>
            <a:ext cx="2952328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5086300" y="1772816"/>
          <a:ext cx="68407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56825" cy="688975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Содержание и ремонт объектов жилищного фонда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198563" y="1196975"/>
            <a:ext cx="993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Запланировано на мероприятия 9770,0 тыс.руб., исполнено 8950,1 тыс.руб.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832520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Благоустройство и вывоз ТБО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(запланировано -31 536,1 тыс.руб.,исполнено-30 393,8 тыс.руб.)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89756" y="980728"/>
            <a:ext cx="5904657" cy="1080120"/>
          </a:xfrm>
        </p:spPr>
        <p:txBody>
          <a:bodyPr anchor="b"/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       В 2016 году выполнены работы по уборке, вывозу и утилизации твёрдых бытовых отходов с несанкционированных свалок, контейнерных площадок на сумму 12 099,5 тыс.руб. (план-12 103,5 тыс.руб.)</a:t>
            </a:r>
            <a:endParaRPr lang="ru-RU" sz="1600" b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301621" y="1052736"/>
            <a:ext cx="5887203" cy="1008112"/>
          </a:xfrm>
        </p:spPr>
        <p:txBody>
          <a:bodyPr/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     Расходы на мероприятия по содержанию тротуаров, пешеходных дорожек, остановок общественного транспорта и Привокзального сквера составили 8208,5 тыс. руб. (план-8 301,0 тыс.руб.)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798268" y="2060848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Содержимое 6" descr="4661711-3d-white-people-street-sweeper-and-a-trash-can-isolated-white-background-3d-image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765821" y="2492896"/>
            <a:ext cx="352839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ятно 2 13"/>
          <p:cNvSpPr/>
          <p:nvPr/>
        </p:nvSpPr>
        <p:spPr>
          <a:xfrm>
            <a:off x="6310436" y="908720"/>
            <a:ext cx="432048" cy="5040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2 14"/>
          <p:cNvSpPr/>
          <p:nvPr/>
        </p:nvSpPr>
        <p:spPr>
          <a:xfrm>
            <a:off x="189756" y="908720"/>
            <a:ext cx="504056" cy="5040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688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21804" y="908720"/>
          <a:ext cx="540886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Содержимое 4" descr="4b4e4804f001c452a931b019152c5c8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14492" y="1268760"/>
            <a:ext cx="512837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2348880"/>
            <a:ext cx="7008574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3772" y="116632"/>
            <a:ext cx="3413427" cy="18722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показатели бюджета Лужского городского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10236" y="764704"/>
          <a:ext cx="7128792" cy="56886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7981"/>
                <a:gridCol w="1023427"/>
                <a:gridCol w="1014554"/>
                <a:gridCol w="1067204"/>
                <a:gridCol w="1067204"/>
                <a:gridCol w="918422"/>
              </a:tblGrid>
              <a:tr h="118292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Лужского городского поселения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2015, тыс. руб.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2016, тыс. руб.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2016, тыс. руб.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к 2015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80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340 871,3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302 521,4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323 547,9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106,9 %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↓5,1%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4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188 455,9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190 661,4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215 519,9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113,0 %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↑14,4%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324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152 415,4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111 860,0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108 028,2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96,6 %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↓29,1%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324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поступления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других бюджетов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160 095,8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111 860,0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111 808,3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99,9 %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↓30,2%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324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342 901,5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361 494,1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317 474,2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87,8 %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↓7,4%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80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 (+):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2 030,1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-58 972,7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6 073,7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721" y="2060848"/>
            <a:ext cx="3485435" cy="4314552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-выплачиваемые из бюджета денежные средства, которые направляются на финансовое обеспечение задач и функций органов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Профицит бюджета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-превышение доходов бюджета над его расходами.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756" y="260648"/>
            <a:ext cx="3351927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Исполнение налоговых доходов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–  150 439,4 тыс.руб., Факт – 158 816,7 тыс.руб. (105,6%)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646140" y="260648"/>
          <a:ext cx="8208912" cy="610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721" y="2636912"/>
            <a:ext cx="3341419" cy="373848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756" y="116632"/>
            <a:ext cx="3351927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Исполнение неналоговых доходов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– 40 222,0 тыс.руб., Факт – 56 703,0 тыс.руб. (141,0%)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34172" y="260648"/>
          <a:ext cx="784887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721" y="1628800"/>
            <a:ext cx="3557443" cy="4746600"/>
          </a:xfrm>
        </p:spPr>
        <p:txBody>
          <a:bodyPr>
            <a:normAutofit fontScale="85000" lnSpcReduction="20000"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доходы от использования имущества, находящегося в государственной или муниципальной собственности, за исключением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-доходы от продажи имущества,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-доходы от платных услуг, оказываемых казенными учреждениями;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-средства самообложения граждан;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-иные неналоговые доходы.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94212" y="980728"/>
          <a:ext cx="74888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188640"/>
            <a:ext cx="4061499" cy="6480720"/>
          </a:xfrm>
        </p:spPr>
        <p:txBody>
          <a:bodyPr>
            <a:noAutofit/>
          </a:bodyPr>
          <a:lstStyle/>
          <a:p>
            <a:r>
              <a:rPr lang="ru-RU" sz="1200" b="1" i="1" kern="0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-средства,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1200" b="1" i="1" kern="0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-средства,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</a:p>
          <a:p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</a:t>
            </a:r>
          </a:p>
          <a:p>
            <a:r>
              <a:rPr lang="ru-RU" sz="1200" b="1" i="1" kern="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-средства, предоставляемые бюджету другого уровня бюджетной системы для исполнения переданных государственных полномочий.</a:t>
            </a:r>
          </a:p>
          <a:p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Аналогия в семейном бюджете: Вы даете своему ребенку деньги и отправляете его в магазин купить продукты по списку, который Вы ему дали</a:t>
            </a:r>
          </a:p>
          <a:p>
            <a:r>
              <a:rPr lang="ru-RU" sz="1200" b="1" i="1" kern="0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-средства,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</a:p>
          <a:p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</a:t>
            </a:r>
            <a:endParaRPr lang="ru-RU" sz="12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0236" y="18864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Межбюджетные трансферты от других бюджетов бюджетной системы РФ, тыс. руб.</a:t>
            </a:r>
            <a:endParaRPr lang="ru-RU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4004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Поступление межбюджетных трансфертов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852" y="764704"/>
            <a:ext cx="4973041" cy="51206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17309" y="1340768"/>
            <a:ext cx="4977104" cy="5256584"/>
          </a:xfrm>
        </p:spPr>
        <p:txBody>
          <a:bodyPr>
            <a:normAutofit/>
          </a:bodyPr>
          <a:lstStyle/>
          <a:p>
            <a:pPr marL="0" indent="304747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Субсидии- 128944,5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капитальный ремонт объектов культуры-12062,7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повыш.опл.тр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работникам культуры (указы) -6898,4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подготовка объектов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теплосн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отоп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сезону-708,0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безавар.работа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объектов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водосн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 водоотв.-16967,8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капитальный ремонт дворовых терр.-1481,2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ремонт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автом.дорог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общ.польз.-12675,0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ремонт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автом.дорог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им.соц-зн.хар.-9185,7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переселение граждан из авар.жил.фонда-57905,0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гражд.,постр.в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рез-те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пожара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мун.ж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/ф-5959,1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инвест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объекты газификации муниц.собст-ти-5010,5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04747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трансферты-25270,5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аварийных работ из бюджета ЛМР- 2842,9 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к Дню образования ЛО-5000,0 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пов.опл.тр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работ.культ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.(указы) из бюджета ЛМР-1047,7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 депутатов-4019,2 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премир.победителей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обл.конкурсов в сфере культуры-90,0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перес.гражд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авар.жил.фонда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 ЛМР-5376,9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рем.дор.Луга-3:от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Воинам-арт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до д.15/252 и /257-6893,8</a:t>
            </a:r>
          </a:p>
          <a:p>
            <a:pPr marL="0" indent="304747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04747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04747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0436" y="764704"/>
            <a:ext cx="4973041" cy="51206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7559" y="1268760"/>
            <a:ext cx="4977104" cy="4903440"/>
          </a:xfrm>
        </p:spPr>
        <p:txBody>
          <a:bodyPr>
            <a:normAutofit fontScale="70000" lnSpcReduction="20000"/>
          </a:bodyPr>
          <a:lstStyle/>
          <a:p>
            <a:pPr marL="0" indent="304747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Субсидии- 23568,1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реал.обл.закона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 42-оз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разв.частей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-3424,6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повыш.опл.тр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работникам культуры (указы) -3679,8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ремонт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автом.дорог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общ.польз.-2991,3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ремонт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автом.дорог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им.соц-зн.хар.-10000,0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гражд.,постр.в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рез-те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пожара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мун.ж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/ф-3323,4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объекты газификации муниц.собст-ти-149,0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04747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трансферты-56731,2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аварийных работ из бюджета ЛМР- 569,2 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к Дню образования ЛО-2476,3 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пов.опл.тр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работ.культ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.(указы) из бюджета ЛМР-3000,0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депутатов-1280,0 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перес.гражд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авар.жил.фонда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бюджета ЛМР-30937,4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инженерной инфраструктуры-2034,1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благоустр.придомовой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территории жилых домов-4434,2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светильников ул.осв.-12000,0</a:t>
            </a:r>
          </a:p>
          <a:p>
            <a:pPr marL="0" indent="304747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692696"/>
            <a:ext cx="3351927" cy="2520280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Структура бюджета по разделам бюджетной классификации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790156" y="332656"/>
          <a:ext cx="8136904" cy="599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88640"/>
            <a:ext cx="11737304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Исполнение расходной части по разделам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09837" y="1052735"/>
          <a:ext cx="10657182" cy="5547066"/>
        </p:xfrm>
        <a:graphic>
          <a:graphicData uri="http://schemas.openxmlformats.org/drawingml/2006/table">
            <a:tbl>
              <a:tblPr/>
              <a:tblGrid>
                <a:gridCol w="7204857"/>
                <a:gridCol w="1050708"/>
                <a:gridCol w="1200809"/>
                <a:gridCol w="1200808"/>
              </a:tblGrid>
              <a:tr h="594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План, тыс. руб.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Факт, тыс. руб.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% исполнения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ВСЕГО</a:t>
                      </a:r>
                    </a:p>
                  </a:txBody>
                  <a:tcPr marL="3187" marR="3187" marT="3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361 494,1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317 474,2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87,8%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11 052,3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9 494,5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85,9%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1 156,0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1 156,0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109,8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109,8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496,0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9 290,4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8 228,7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88,6%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1 955,0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1 828,3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93,5%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825,0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798,3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96,8%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1 130,0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1 030,0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91,2%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54 984,8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44 721,2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81,3%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46 360,0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36 510,9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78,8%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8 624,9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8 210,3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95,2%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0648"/>
            <a:ext cx="12188824" cy="576064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Исполнение расходной части по разделам бюджетной классификации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25860" y="1124743"/>
          <a:ext cx="10153127" cy="5328594"/>
        </p:xfrm>
        <a:graphic>
          <a:graphicData uri="http://schemas.openxmlformats.org/drawingml/2006/table">
            <a:tbl>
              <a:tblPr/>
              <a:tblGrid>
                <a:gridCol w="6840760"/>
                <a:gridCol w="1008112"/>
                <a:gridCol w="1152128"/>
                <a:gridCol w="1152127"/>
              </a:tblGrid>
              <a:tr h="593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План, тыс. руб.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Факт, тыс. руб.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% исполнения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207 329,4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176 207,6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85,0%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99 142,6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86 192,0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86,9%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28 676,4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25 379,0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88,5%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79 510,4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64 636,7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81,3%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10 521,7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10 518,7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10 521,7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10 518,7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71 357,5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70 410,5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98,7%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Культура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71 357,5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70 410,5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98,7%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1 674,0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1 674,0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1 674,0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1 674,0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2 352,0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2 352,0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2 352,0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2 352,0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267,4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267,4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267,4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267,4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100,0%</a:t>
                      </a:r>
                    </a:p>
                  </a:txBody>
                  <a:tcPr marL="3187" marR="3187" marT="3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2141</Words>
  <Application>Microsoft Office PowerPoint</Application>
  <PresentationFormat>Произвольный</PresentationFormat>
  <Paragraphs>374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tf02787940</vt:lpstr>
      <vt:lpstr>Отчет об исполнении бюджета  Лужского городского поселения за 2016 год </vt:lpstr>
      <vt:lpstr>Основные показатели бюджета Лужского городского поселения</vt:lpstr>
      <vt:lpstr> Исполнение налоговых доходов  План –  150 439,4 тыс.руб., Факт – 158 816,7 тыс.руб. (105,6%)</vt:lpstr>
      <vt:lpstr> Исполнение неналоговых доходов План – 40 222,0 тыс.руб., Факт – 56 703,0 тыс.руб. (141,0%)</vt:lpstr>
      <vt:lpstr>Слайд 5</vt:lpstr>
      <vt:lpstr>Поступление межбюджетных трансфертов</vt:lpstr>
      <vt:lpstr>Структура бюджета по разделам бюджетной классификации</vt:lpstr>
      <vt:lpstr>Исполнение расходной части по разделам  бюджетной классификации</vt:lpstr>
      <vt:lpstr>Исполнение расходной части по разделам бюджетной классификации </vt:lpstr>
      <vt:lpstr>Исполнение муниципальных программ, тыс. руб.</vt:lpstr>
      <vt:lpstr>Развитие культуры (исполнение-67578,2 тыс.руб.,план-68525,2 тыс. руб.)</vt:lpstr>
      <vt:lpstr>Дорожный фонд Лужского городского поселения</vt:lpstr>
      <vt:lpstr>Дорожная деятельность (основные мероприятия)</vt:lpstr>
      <vt:lpstr>Уличное освещение и организация электроснабжения</vt:lpstr>
      <vt:lpstr>Содержание и ремонт объектов жилищного фонда</vt:lpstr>
      <vt:lpstr>Благоустройство и вывоз ТБО  (запланировано -31 536,1 тыс.руб.,исполнено-30 393,8 тыс.руб.)</vt:lpstr>
      <vt:lpstr>Переселение граждан из аварийного жилищного фонда</vt:lpstr>
      <vt:lpstr>Просроченная кредиторская задолженность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2017-04-17T11:02:38Z</dcterms:created>
  <dcterms:modified xsi:type="dcterms:W3CDTF">2017-05-10T10:53:05Z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