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5.xml" ContentType="application/vnd.openxmlformats-officedocument.drawingml.diagramLayout+xml"/>
  <Override PartName="/ppt/charts/chart11.xml" ContentType="application/vnd.openxmlformats-officedocument.drawingml.char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64" r:id="rId5"/>
    <p:sldId id="284" r:id="rId6"/>
    <p:sldId id="281" r:id="rId7"/>
    <p:sldId id="302" r:id="rId8"/>
    <p:sldId id="303" r:id="rId9"/>
    <p:sldId id="307" r:id="rId10"/>
    <p:sldId id="306" r:id="rId11"/>
    <p:sldId id="283" r:id="rId12"/>
    <p:sldId id="287" r:id="rId13"/>
    <p:sldId id="288" r:id="rId14"/>
    <p:sldId id="289" r:id="rId15"/>
    <p:sldId id="290" r:id="rId16"/>
    <p:sldId id="291" r:id="rId17"/>
    <p:sldId id="292" r:id="rId18"/>
    <p:sldId id="298" r:id="rId19"/>
    <p:sldId id="299" r:id="rId20"/>
    <p:sldId id="304" r:id="rId21"/>
    <p:sldId id="296" r:id="rId22"/>
    <p:sldId id="297" r:id="rId2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E0BC5"/>
    <a:srgbClr val="8E327C"/>
    <a:srgbClr val="2A8E5A"/>
    <a:srgbClr val="E66ABD"/>
    <a:srgbClr val="3D49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 autoAdjust="0"/>
  </p:normalViewPr>
  <p:slideViewPr>
    <p:cSldViewPr showGuides="1">
      <p:cViewPr varScale="1">
        <p:scale>
          <a:sx n="116" d="100"/>
          <a:sy n="116" d="100"/>
        </p:scale>
        <p:origin x="-354" y="-1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8629732392107399"/>
          <c:y val="2.3706896551724241E-2"/>
          <c:w val="0.42138044170765943"/>
          <c:h val="0.4973387863155063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назначения</c:v>
                </c:pt>
              </c:strCache>
            </c:strRef>
          </c:tx>
          <c:spPr>
            <a:solidFill>
              <a:srgbClr val="FF0000"/>
            </a:solidFill>
            <a:ln w="12700" cmpd="sng"/>
          </c:spPr>
          <c:dLbls>
            <c:dLbl>
              <c:idx val="0"/>
              <c:layout>
                <c:manualLayout>
                  <c:x val="-5.6605121596793956E-2"/>
                  <c:y val="8.0871539268441844E-3"/>
                </c:manualLayout>
              </c:layout>
              <c:showVal val="1"/>
            </c:dLbl>
            <c:dLbl>
              <c:idx val="1"/>
              <c:layout>
                <c:manualLayout>
                  <c:x val="-3.3297130351055394E-2"/>
                  <c:y val="6.2368796350984017E-3"/>
                </c:manualLayout>
              </c:layout>
              <c:showVal val="1"/>
            </c:dLbl>
            <c:dLbl>
              <c:idx val="2"/>
              <c:layout>
                <c:manualLayout>
                  <c:x val="-3.1632273833502665E-2"/>
                  <c:y val="-2.0789598783661272E-3"/>
                </c:manualLayout>
              </c:layout>
              <c:showVal val="1"/>
            </c:dLbl>
            <c:dLbl>
              <c:idx val="3"/>
              <c:layout>
                <c:manualLayout>
                  <c:x val="-2.164313472818608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товары (работы,услуги), реализ. на терр. РФ</c:v>
                </c:pt>
                <c:pt idx="2">
                  <c:v>Налог на совокупный доход</c:v>
                </c:pt>
                <c:pt idx="3">
                  <c:v>Государственная пошлина</c:v>
                </c:pt>
                <c:pt idx="4">
                  <c:v>Задолженность и перерасчеты по отменным налогам, сборам и иным обязат. платежам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389240.2</c:v>
                </c:pt>
                <c:pt idx="1">
                  <c:v>15032.6</c:v>
                </c:pt>
                <c:pt idx="2">
                  <c:v>89942.3</c:v>
                </c:pt>
                <c:pt idx="3">
                  <c:v>7692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3.6626843386161054E-2"/>
                  <c:y val="8.3158395134646009E-3"/>
                </c:manualLayout>
              </c:layout>
              <c:showVal val="1"/>
            </c:dLbl>
            <c:dLbl>
              <c:idx val="1"/>
              <c:layout>
                <c:manualLayout>
                  <c:x val="3.1632273833502665E-2"/>
                  <c:y val="6.2368796350984017E-3"/>
                </c:manualLayout>
              </c:layout>
              <c:showVal val="1"/>
            </c:dLbl>
            <c:dLbl>
              <c:idx val="2"/>
              <c:layout>
                <c:manualLayout>
                  <c:x val="5.6605121596793956E-2"/>
                  <c:y val="1.2473759270196685E-2"/>
                </c:manualLayout>
              </c:layout>
              <c:showVal val="1"/>
            </c:dLbl>
            <c:dLbl>
              <c:idx val="3"/>
              <c:layout>
                <c:manualLayout>
                  <c:x val="2.996741731594981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4.5091271202277766E-2"/>
                  <c:y val="2.0789598783661272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товары (работы,услуги), реализ. на терр. РФ</c:v>
                </c:pt>
                <c:pt idx="2">
                  <c:v>Налог на совокупный доход</c:v>
                </c:pt>
                <c:pt idx="3">
                  <c:v>Государственная пошлина</c:v>
                </c:pt>
                <c:pt idx="4">
                  <c:v>Задолженность и перерасчеты по отменным налогам, сборам и иным обязат. платежам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390006</c:v>
                </c:pt>
                <c:pt idx="1">
                  <c:v>14928.1</c:v>
                </c:pt>
                <c:pt idx="2">
                  <c:v>105924.8</c:v>
                </c:pt>
                <c:pt idx="3">
                  <c:v>7568</c:v>
                </c:pt>
                <c:pt idx="4">
                  <c:v>147.30000000000001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товары (работы,услуги), реализ. на терр. РФ</c:v>
                </c:pt>
                <c:pt idx="2">
                  <c:v>Налог на совокупный доход</c:v>
                </c:pt>
                <c:pt idx="3">
                  <c:v>Государственная пошлина</c:v>
                </c:pt>
                <c:pt idx="4">
                  <c:v>Задолженность и перерасчеты по отменным налогам, сборам и иным обязат. платежам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0"/>
        <c:axId val="78870400"/>
        <c:axId val="78871936"/>
      </c:barChart>
      <c:catAx>
        <c:axId val="78870400"/>
        <c:scaling>
          <c:orientation val="minMax"/>
        </c:scaling>
        <c:axPos val="b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871936"/>
        <c:crossesAt val="10"/>
        <c:auto val="1"/>
        <c:lblAlgn val="ctr"/>
        <c:lblOffset val="100"/>
      </c:catAx>
      <c:valAx>
        <c:axId val="78871936"/>
        <c:scaling>
          <c:orientation val="minMax"/>
          <c:min val="10"/>
        </c:scaling>
        <c:delete val="1"/>
        <c:axPos val="l"/>
        <c:numFmt formatCode="#,##0.0" sourceLinked="1"/>
        <c:tickLblPos val="none"/>
        <c:crossAx val="78870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3469054120692245"/>
          <c:y val="0.81410841104605403"/>
          <c:w val="0.22328427932958719"/>
          <c:h val="0.1760875743023534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8956152467304642E-2"/>
          <c:y val="2.6573813665636055E-2"/>
          <c:w val="0.65238128599309864"/>
          <c:h val="0.75841987576694558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ln w="47625" cmpd="sng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numFmt formatCode="#,##0" sourceLinked="0"/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Лист1!$A$2:$A$4</c:f>
              <c:strCache>
                <c:ptCount val="3"/>
                <c:pt idx="0">
                  <c:v>1 января</c:v>
                </c:pt>
                <c:pt idx="1">
                  <c:v>1 апреля</c:v>
                </c:pt>
                <c:pt idx="2">
                  <c:v>1 сентября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7000</c:v>
                </c:pt>
                <c:pt idx="1">
                  <c:v>7300</c:v>
                </c:pt>
                <c:pt idx="2">
                  <c:v>7450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ln w="47625" cmpd="sng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dLbls>
            <c:numFmt formatCode="#,##0" sourceLinked="0"/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Лист1!$A$2:$A$4</c:f>
              <c:strCache>
                <c:ptCount val="3"/>
                <c:pt idx="0">
                  <c:v>1 января</c:v>
                </c:pt>
                <c:pt idx="1">
                  <c:v>1 апреля</c:v>
                </c:pt>
                <c:pt idx="2">
                  <c:v>1 сентября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7450</c:v>
                </c:pt>
                <c:pt idx="1">
                  <c:v>7600</c:v>
                </c:pt>
                <c:pt idx="2">
                  <c:v>7800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spPr>
            <a:ln w="47625" cmpd="sng">
              <a:solidFill>
                <a:srgbClr val="8E327C"/>
              </a:solidFill>
            </a:ln>
          </c:spPr>
          <c:marker>
            <c:spPr>
              <a:solidFill>
                <a:srgbClr val="8E327C"/>
              </a:solidFill>
            </c:spPr>
          </c:marker>
          <c:dLbls>
            <c:numFmt formatCode="#,##0" sourceLinked="0"/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Лист1!$A$2:$A$4</c:f>
              <c:strCache>
                <c:ptCount val="3"/>
                <c:pt idx="0">
                  <c:v>1 января</c:v>
                </c:pt>
                <c:pt idx="1">
                  <c:v>1 апреля</c:v>
                </c:pt>
                <c:pt idx="2">
                  <c:v>1 сентября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7800</c:v>
                </c:pt>
                <c:pt idx="1">
                  <c:v>8050</c:v>
                </c:pt>
                <c:pt idx="2">
                  <c:v>8350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 год</c:v>
                </c:pt>
              </c:strCache>
            </c:strRef>
          </c:tx>
          <c:spPr>
            <a:ln w="47625" cmpd="sng">
              <a:solidFill>
                <a:srgbClr val="00B050"/>
              </a:solidFill>
            </a:ln>
          </c:spPr>
          <c:marker>
            <c:symbol val="x"/>
            <c:size val="10"/>
            <c:spPr>
              <a:solidFill>
                <a:srgbClr val="00B050"/>
              </a:solidFill>
            </c:spPr>
          </c:marker>
          <c:dLbls>
            <c:numFmt formatCode="#,##0" sourceLinked="0"/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Лист1!$A$2:$A$4</c:f>
              <c:strCache>
                <c:ptCount val="3"/>
                <c:pt idx="0">
                  <c:v>1 января</c:v>
                </c:pt>
                <c:pt idx="1">
                  <c:v>1 апреля</c:v>
                </c:pt>
                <c:pt idx="2">
                  <c:v>1 сентября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8350</c:v>
                </c:pt>
                <c:pt idx="1">
                  <c:v>8500</c:v>
                </c:pt>
                <c:pt idx="2">
                  <c:v>8830</c:v>
                </c:pt>
              </c:numCache>
            </c:numRef>
          </c:val>
        </c:ser>
        <c:dLbls>
          <c:showVal val="1"/>
        </c:dLbls>
        <c:marker val="1"/>
        <c:axId val="135658112"/>
        <c:axId val="135656960"/>
      </c:lineChart>
      <c:catAx>
        <c:axId val="135658112"/>
        <c:scaling>
          <c:orientation val="minMax"/>
        </c:scaling>
        <c:delete val="1"/>
        <c:axPos val="b"/>
        <c:tickLblPos val="none"/>
        <c:crossAx val="135656960"/>
        <c:crosses val="autoZero"/>
        <c:auto val="1"/>
        <c:lblAlgn val="ctr"/>
        <c:lblOffset val="100"/>
      </c:catAx>
      <c:valAx>
        <c:axId val="135656960"/>
        <c:scaling>
          <c:orientation val="minMax"/>
          <c:min val="7000"/>
        </c:scaling>
        <c:delete val="1"/>
        <c:axPos val="l"/>
        <c:numFmt formatCode="General" sourceLinked="1"/>
        <c:tickLblPos val="none"/>
        <c:crossAx val="135658112"/>
        <c:crosses val="autoZero"/>
        <c:crossBetween val="between"/>
        <c:majorUnit val="7000"/>
      </c:valAx>
    </c:plotArea>
    <c:legend>
      <c:legendPos val="b"/>
      <c:layout>
        <c:manualLayout>
          <c:xMode val="edge"/>
          <c:yMode val="edge"/>
          <c:x val="0.26585499621103481"/>
          <c:y val="0.88997794392487861"/>
          <c:w val="0.71046873730447979"/>
          <c:h val="8.586404365181674E-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Работники культуры</c:v>
                </c:pt>
                <c:pt idx="1">
                  <c:v>Педагогогические работники дополнительного образования</c:v>
                </c:pt>
                <c:pt idx="2">
                  <c:v>Педагогические работники общего образования</c:v>
                </c:pt>
                <c:pt idx="3">
                  <c:v>Педагогические работники дошкольного образования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21375.1</c:v>
                </c:pt>
                <c:pt idx="1">
                  <c:v>26052.2</c:v>
                </c:pt>
                <c:pt idx="2">
                  <c:v>32853.5</c:v>
                </c:pt>
                <c:pt idx="3">
                  <c:v>29547.9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Работники культуры</c:v>
                </c:pt>
                <c:pt idx="1">
                  <c:v>Педагогогические работники дополнительного образования</c:v>
                </c:pt>
                <c:pt idx="2">
                  <c:v>Педагогические работники общего образования</c:v>
                </c:pt>
                <c:pt idx="3">
                  <c:v>Педагогические работники дошкольного образования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26015.200000000001</c:v>
                </c:pt>
                <c:pt idx="1">
                  <c:v>31209</c:v>
                </c:pt>
                <c:pt idx="2">
                  <c:v>36322</c:v>
                </c:pt>
                <c:pt idx="3">
                  <c:v>32155.4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8E327C"/>
            </a:solidFill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Работники культуры</c:v>
                </c:pt>
                <c:pt idx="1">
                  <c:v>Педагогогические работники дополнительного образования</c:v>
                </c:pt>
                <c:pt idx="2">
                  <c:v>Педагогические работники общего образования</c:v>
                </c:pt>
                <c:pt idx="3">
                  <c:v>Педагогические работники дошкольного образования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26046.2</c:v>
                </c:pt>
                <c:pt idx="1">
                  <c:v>33743.300000000003</c:v>
                </c:pt>
                <c:pt idx="2">
                  <c:v>36832.199999999997</c:v>
                </c:pt>
                <c:pt idx="3">
                  <c:v>33607.599999999999</c:v>
                </c:pt>
              </c:numCache>
            </c:numRef>
          </c:val>
        </c:ser>
        <c:dLbls>
          <c:showVal val="1"/>
        </c:dLbls>
        <c:axId val="135448448"/>
        <c:axId val="135449984"/>
      </c:barChart>
      <c:catAx>
        <c:axId val="13544844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449984"/>
        <c:crosses val="autoZero"/>
        <c:auto val="1"/>
        <c:lblAlgn val="ctr"/>
        <c:lblOffset val="100"/>
      </c:catAx>
      <c:valAx>
        <c:axId val="135449984"/>
        <c:scaling>
          <c:orientation val="minMax"/>
        </c:scaling>
        <c:delete val="1"/>
        <c:axPos val="b"/>
        <c:numFmt formatCode="#,##0.0" sourceLinked="1"/>
        <c:tickLblPos val="none"/>
        <c:crossAx val="135448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09596155982793"/>
          <c:y val="0.82333769886424557"/>
          <c:w val="8.4576991445395044E-2"/>
          <c:h val="0.1455353500654833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План – 389 240,2 тыс. руб.</a:t>
            </a:r>
          </a:p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Факт - 390</a:t>
            </a:r>
            <a:r>
              <a:rPr lang="ru-RU" baseline="0" dirty="0" smtClean="0"/>
              <a:t> 006,0 </a:t>
            </a:r>
            <a:r>
              <a:rPr lang="ru-RU" dirty="0" smtClean="0"/>
              <a:t>тыс</a:t>
            </a:r>
            <a:r>
              <a:rPr lang="ru-RU" dirty="0"/>
              <a:t>. руб.</a:t>
            </a:r>
          </a:p>
        </c:rich>
      </c:tx>
      <c:layout>
        <c:manualLayout>
          <c:xMode val="edge"/>
          <c:yMode val="edge"/>
          <c:x val="1.8899218178879022E-2"/>
          <c:y val="2.9591626681915579E-2"/>
        </c:manualLayout>
      </c:layout>
    </c:title>
    <c:plotArea>
      <c:layout>
        <c:manualLayout>
          <c:layoutTarget val="inner"/>
          <c:xMode val="edge"/>
          <c:yMode val="edge"/>
          <c:x val="5.9058195233194638E-2"/>
          <c:y val="0.11163454675232012"/>
          <c:w val="0.52653061224490005"/>
          <c:h val="0.865524625267665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explosion val="29"/>
            <c:spPr>
              <a:solidFill>
                <a:srgbClr val="2A8E5A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3.8765970216141608E-2"/>
                  <c:y val="0.16842611094962051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dirty="0" smtClean="0"/>
                      <a:t>с</a:t>
                    </a:r>
                    <a:r>
                      <a:rPr lang="ru-RU" dirty="0" smtClean="0"/>
                      <a:t>редства </a:t>
                    </a:r>
                    <a:r>
                      <a:rPr lang="ru-RU" dirty="0"/>
                      <a:t>областного </a:t>
                    </a:r>
                    <a:r>
                      <a:rPr lang="ru-RU" dirty="0" smtClean="0"/>
                      <a:t>бюджета</a:t>
                    </a:r>
                    <a:endParaRPr lang="ru-RU" dirty="0"/>
                  </a:p>
                </c:rich>
              </c:tx>
              <c:spPr/>
              <c:showCatNam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 нормативу зачисления, утвердженному Бюджетным кодексом (5%) </c:v>
                </c:pt>
                <c:pt idx="1">
                  <c:v>По нормативу зачисления, установленному областным законом об областном бюджете 113-ОЗ (10%) средства областного бюджета</c:v>
                </c:pt>
                <c:pt idx="2">
                  <c:v>Дополнительный норматив в счет части дотации на выравнивание бюджетной обеспеченности, утвержденной областным законом (25,5%)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47219.5</c:v>
                </c:pt>
                <c:pt idx="1">
                  <c:v>96559.6</c:v>
                </c:pt>
                <c:pt idx="2">
                  <c:v>246226.9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135455709599564"/>
          <c:y val="1.5150180281598246E-2"/>
          <c:w val="0.32919441699460394"/>
          <c:h val="0.92618732971138507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0639922584359331"/>
          <c:y val="2.6949045855238676E-2"/>
          <c:w val="0.46877226059849558"/>
          <c:h val="0.9461019082895235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00"/>
            </a:solidFill>
            <a:ln w="9525"/>
          </c:spPr>
          <c:dLbls>
            <c:numFmt formatCode="0.0%" sourceLinked="0"/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Лист1!$A$2:$A$15</c:f>
              <c:strCache>
                <c:ptCount val="14"/>
                <c:pt idx="0">
                  <c:v>Добыча полезных ископаемых</c:v>
                </c:pt>
                <c:pt idx="1">
                  <c:v>Финансовая деятельность</c:v>
                </c:pt>
                <c:pt idx="2">
                  <c:v>Строительство</c:v>
                </c:pt>
                <c:pt idx="3">
                  <c:v>Предоставление прочих коммунальных, сициальных и персональных услуг</c:v>
                </c:pt>
                <c:pt idx="4">
                  <c:v>Производство и распределение электроэнергии, газа и воды</c:v>
                </c:pt>
                <c:pt idx="5">
                  <c:v>Гостиницы  и рестораны</c:v>
                </c:pt>
                <c:pt idx="6">
                  <c:v>Операции с недвижимым имуществом, аренда и предоставление услуг</c:v>
                </c:pt>
                <c:pt idx="7">
                  <c:v>Транспорт и связь</c:v>
                </c:pt>
                <c:pt idx="8">
                  <c:v>Сельское хозяйство, охота и лесное хозяйство</c:v>
                </c:pt>
                <c:pt idx="9">
                  <c:v>Оптовая и розничная торговля</c:v>
                </c:pt>
                <c:pt idx="10">
                  <c:v>Здравоохранение и предоставление социальных услуг</c:v>
                </c:pt>
                <c:pt idx="11">
                  <c:v>Образование</c:v>
                </c:pt>
                <c:pt idx="12">
                  <c:v>Гос. управ. и обеспечение военной безопасности</c:v>
                </c:pt>
                <c:pt idx="13">
                  <c:v>Обрабатывающие производства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>
                  <c:v>2.0000000000000009E-3</c:v>
                </c:pt>
                <c:pt idx="1">
                  <c:v>1.4E-2</c:v>
                </c:pt>
                <c:pt idx="2">
                  <c:v>1.4999999999999998E-2</c:v>
                </c:pt>
                <c:pt idx="3">
                  <c:v>2.5999999999999999E-2</c:v>
                </c:pt>
                <c:pt idx="4">
                  <c:v>0.05</c:v>
                </c:pt>
                <c:pt idx="5">
                  <c:v>5.6000000000000001E-2</c:v>
                </c:pt>
                <c:pt idx="6">
                  <c:v>6.0000000000000019E-2</c:v>
                </c:pt>
                <c:pt idx="7">
                  <c:v>6.7000000000000004E-2</c:v>
                </c:pt>
                <c:pt idx="8">
                  <c:v>7.8000000000000014E-2</c:v>
                </c:pt>
                <c:pt idx="9">
                  <c:v>9.0000000000000024E-2</c:v>
                </c:pt>
                <c:pt idx="10">
                  <c:v>9.1000000000000025E-2</c:v>
                </c:pt>
                <c:pt idx="11">
                  <c:v>9.7000000000000003E-2</c:v>
                </c:pt>
                <c:pt idx="12">
                  <c:v>0.14700000000000005</c:v>
                </c:pt>
                <c:pt idx="13">
                  <c:v>0.22700000000000001</c:v>
                </c:pt>
              </c:numCache>
            </c:numRef>
          </c:val>
        </c:ser>
        <c:dLbls>
          <c:showVal val="1"/>
        </c:dLbls>
        <c:shape val="cylinder"/>
        <c:axId val="80527360"/>
        <c:axId val="80528896"/>
        <c:axId val="0"/>
      </c:bar3DChart>
      <c:catAx>
        <c:axId val="8052736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528896"/>
        <c:crosses val="autoZero"/>
        <c:auto val="1"/>
        <c:lblAlgn val="ctr"/>
        <c:lblOffset val="100"/>
      </c:catAx>
      <c:valAx>
        <c:axId val="80528896"/>
        <c:scaling>
          <c:orientation val="minMax"/>
        </c:scaling>
        <c:delete val="1"/>
        <c:axPos val="b"/>
        <c:numFmt formatCode="0.0%" sourceLinked="1"/>
        <c:tickLblPos val="none"/>
        <c:crossAx val="805273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1"/>
              <c:layout>
                <c:manualLayout>
                  <c:x val="-3.7511722413254168E-3"/>
                  <c:y val="2.628620251718331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Производство и распределение электроэнергии, газа и воды</c:v>
                </c:pt>
                <c:pt idx="1">
                  <c:v>Образование</c:v>
                </c:pt>
                <c:pt idx="2">
                  <c:v>Финансовая деятельность</c:v>
                </c:pt>
                <c:pt idx="3">
                  <c:v>Гостиницы  и рестораны</c:v>
                </c:pt>
                <c:pt idx="4">
                  <c:v>Транспорт и связь</c:v>
                </c:pt>
                <c:pt idx="5">
                  <c:v>Предоставление прочих коммунальных, социальных и персональных услуг</c:v>
                </c:pt>
                <c:pt idx="6">
                  <c:v>Здравоохранение и предоставление социальных услуг</c:v>
                </c:pt>
                <c:pt idx="7">
                  <c:v>Сельское хозяйство, охота и лесное хозяйство</c:v>
                </c:pt>
                <c:pt idx="8">
                  <c:v>Обрабатывающие производства</c:v>
                </c:pt>
                <c:pt idx="9">
                  <c:v>Строительство</c:v>
                </c:pt>
                <c:pt idx="10">
                  <c:v>Опртовая и розничная торговля</c:v>
                </c:pt>
                <c:pt idx="11">
                  <c:v>Операции с недвижимым имуществом, аренда и предоставление услуг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2.3000000000000008E-3</c:v>
                </c:pt>
                <c:pt idx="1">
                  <c:v>2.5999999999999999E-3</c:v>
                </c:pt>
                <c:pt idx="2">
                  <c:v>1.4600000000000004E-2</c:v>
                </c:pt>
                <c:pt idx="3">
                  <c:v>1.9900000000000008E-2</c:v>
                </c:pt>
                <c:pt idx="4">
                  <c:v>3.39E-2</c:v>
                </c:pt>
                <c:pt idx="5">
                  <c:v>3.7999999999999999E-2</c:v>
                </c:pt>
                <c:pt idx="6">
                  <c:v>4.1599999999999998E-2</c:v>
                </c:pt>
                <c:pt idx="7">
                  <c:v>6.0900000000000003E-2</c:v>
                </c:pt>
                <c:pt idx="8">
                  <c:v>6.8300000000000013E-2</c:v>
                </c:pt>
                <c:pt idx="9">
                  <c:v>9.6700000000000022E-2</c:v>
                </c:pt>
                <c:pt idx="10">
                  <c:v>0.24280000000000004</c:v>
                </c:pt>
                <c:pt idx="11">
                  <c:v>0.37860000000000016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Производство и распределение электроэнергии, газа и воды</c:v>
                </c:pt>
                <c:pt idx="1">
                  <c:v>Образование</c:v>
                </c:pt>
                <c:pt idx="2">
                  <c:v>Финансовая деятельность</c:v>
                </c:pt>
                <c:pt idx="3">
                  <c:v>Гостиницы  и рестораны</c:v>
                </c:pt>
                <c:pt idx="4">
                  <c:v>Транспорт и связь</c:v>
                </c:pt>
                <c:pt idx="5">
                  <c:v>Предоставление прочих коммунальных, социальных и персональных услуг</c:v>
                </c:pt>
                <c:pt idx="6">
                  <c:v>Здравоохранение и предоставление социальных услуг</c:v>
                </c:pt>
                <c:pt idx="7">
                  <c:v>Сельское хозяйство, охота и лесное хозяйство</c:v>
                </c:pt>
                <c:pt idx="8">
                  <c:v>Обрабатывающие производства</c:v>
                </c:pt>
                <c:pt idx="9">
                  <c:v>Строительство</c:v>
                </c:pt>
                <c:pt idx="10">
                  <c:v>Опртовая и розничная торговля</c:v>
                </c:pt>
                <c:pt idx="11">
                  <c:v>Операции с недвижимым имуществом, аренда и предоставление услуг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Производство и распределение электроэнергии, газа и воды</c:v>
                </c:pt>
                <c:pt idx="1">
                  <c:v>Образование</c:v>
                </c:pt>
                <c:pt idx="2">
                  <c:v>Финансовая деятельность</c:v>
                </c:pt>
                <c:pt idx="3">
                  <c:v>Гостиницы  и рестораны</c:v>
                </c:pt>
                <c:pt idx="4">
                  <c:v>Транспорт и связь</c:v>
                </c:pt>
                <c:pt idx="5">
                  <c:v>Предоставление прочих коммунальных, социальных и персональных услуг</c:v>
                </c:pt>
                <c:pt idx="6">
                  <c:v>Здравоохранение и предоставление социальных услуг</c:v>
                </c:pt>
                <c:pt idx="7">
                  <c:v>Сельское хозяйство, охота и лесное хозяйство</c:v>
                </c:pt>
                <c:pt idx="8">
                  <c:v>Обрабатывающие производства</c:v>
                </c:pt>
                <c:pt idx="9">
                  <c:v>Строительство</c:v>
                </c:pt>
                <c:pt idx="10">
                  <c:v>Опртовая и розничная торговля</c:v>
                </c:pt>
                <c:pt idx="11">
                  <c:v>Операции с недвижимым имуществом, аренда и предоставление услуг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</c:ser>
        <c:axId val="97585024"/>
        <c:axId val="97666176"/>
      </c:barChart>
      <c:catAx>
        <c:axId val="9758502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666176"/>
        <c:crosses val="autoZero"/>
        <c:auto val="1"/>
        <c:lblAlgn val="ctr"/>
        <c:lblOffset val="100"/>
      </c:catAx>
      <c:valAx>
        <c:axId val="97666176"/>
        <c:scaling>
          <c:orientation val="minMax"/>
        </c:scaling>
        <c:delete val="1"/>
        <c:axPos val="b"/>
        <c:numFmt formatCode="0.0%" sourceLinked="1"/>
        <c:tickLblPos val="none"/>
        <c:crossAx val="975850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6350">
          <a:noFill/>
        </a:ln>
      </c:spPr>
    </c:floor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9"/>
              <c:layout>
                <c:manualLayout>
                  <c:x val="-6.3747936976212838E-3"/>
                  <c:y val="3.023265455998295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Производство и распределение электроэнергии, газа и воды</c:v>
                </c:pt>
                <c:pt idx="1">
                  <c:v>Сельское хозяйство, охота и лесное хозяйство</c:v>
                </c:pt>
                <c:pt idx="2">
                  <c:v>Здравоохранение и предоставление социальных услуг</c:v>
                </c:pt>
                <c:pt idx="3">
                  <c:v>Предоставление прочих коммунальных, социальных и персональных услуг</c:v>
                </c:pt>
                <c:pt idx="4">
                  <c:v>Строительство</c:v>
                </c:pt>
                <c:pt idx="5">
                  <c:v>Обрабатывающие производства</c:v>
                </c:pt>
                <c:pt idx="6">
                  <c:v>Гостиницы  и рестораны</c:v>
                </c:pt>
                <c:pt idx="7">
                  <c:v>Операции с недвижимым имуществом, аренда и предоставление </c:v>
                </c:pt>
                <c:pt idx="8">
                  <c:v>Транспорт и связь</c:v>
                </c:pt>
                <c:pt idx="9">
                  <c:v>Оптовая и розничная торговля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1.0000000000000005E-3</c:v>
                </c:pt>
                <c:pt idx="1">
                  <c:v>2.0000000000000009E-3</c:v>
                </c:pt>
                <c:pt idx="2">
                  <c:v>6.0000000000000019E-3</c:v>
                </c:pt>
                <c:pt idx="3">
                  <c:v>1.3500000000000005E-2</c:v>
                </c:pt>
                <c:pt idx="4">
                  <c:v>1.3899999999999999E-2</c:v>
                </c:pt>
                <c:pt idx="5">
                  <c:v>2.700000000000001E-2</c:v>
                </c:pt>
                <c:pt idx="6">
                  <c:v>3.4000000000000002E-2</c:v>
                </c:pt>
                <c:pt idx="7">
                  <c:v>4.0700000000000014E-2</c:v>
                </c:pt>
                <c:pt idx="8">
                  <c:v>9.2900000000000024E-2</c:v>
                </c:pt>
                <c:pt idx="9">
                  <c:v>0.76900000000000024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Производство и распределение электроэнергии, газа и воды</c:v>
                </c:pt>
                <c:pt idx="1">
                  <c:v>Сельское хозяйство, охота и лесное хозяйство</c:v>
                </c:pt>
                <c:pt idx="2">
                  <c:v>Здравоохранение и предоставление социальных услуг</c:v>
                </c:pt>
                <c:pt idx="3">
                  <c:v>Предоставление прочих коммунальных, социальных и персональных услуг</c:v>
                </c:pt>
                <c:pt idx="4">
                  <c:v>Строительство</c:v>
                </c:pt>
                <c:pt idx="5">
                  <c:v>Обрабатывающие производства</c:v>
                </c:pt>
                <c:pt idx="6">
                  <c:v>Гостиницы  и рестораны</c:v>
                </c:pt>
                <c:pt idx="7">
                  <c:v>Операции с недвижимым имуществом, аренда и предоставление </c:v>
                </c:pt>
                <c:pt idx="8">
                  <c:v>Транспорт и связь</c:v>
                </c:pt>
                <c:pt idx="9">
                  <c:v>Оптовая и розничная торговля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Производство и распределение электроэнергии, газа и воды</c:v>
                </c:pt>
                <c:pt idx="1">
                  <c:v>Сельское хозяйство, охота и лесное хозяйство</c:v>
                </c:pt>
                <c:pt idx="2">
                  <c:v>Здравоохранение и предоставление социальных услуг</c:v>
                </c:pt>
                <c:pt idx="3">
                  <c:v>Предоставление прочих коммунальных, социальных и персональных услуг</c:v>
                </c:pt>
                <c:pt idx="4">
                  <c:v>Строительство</c:v>
                </c:pt>
                <c:pt idx="5">
                  <c:v>Обрабатывающие производства</c:v>
                </c:pt>
                <c:pt idx="6">
                  <c:v>Гостиницы  и рестораны</c:v>
                </c:pt>
                <c:pt idx="7">
                  <c:v>Операции с недвижимым имуществом, аренда и предоставление </c:v>
                </c:pt>
                <c:pt idx="8">
                  <c:v>Транспорт и связь</c:v>
                </c:pt>
                <c:pt idx="9">
                  <c:v>Оптовая и розничная торговля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shape val="cylinder"/>
        <c:axId val="98427648"/>
        <c:axId val="98429568"/>
        <c:axId val="0"/>
      </c:bar3DChart>
      <c:catAx>
        <c:axId val="9842764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429568"/>
        <c:crosses val="autoZero"/>
        <c:auto val="1"/>
        <c:lblAlgn val="ctr"/>
        <c:lblOffset val="100"/>
      </c:catAx>
      <c:valAx>
        <c:axId val="98429568"/>
        <c:scaling>
          <c:orientation val="minMax"/>
        </c:scaling>
        <c:delete val="1"/>
        <c:axPos val="b"/>
        <c:numFmt formatCode="0.0%" sourceLinked="1"/>
        <c:tickLblPos val="none"/>
        <c:crossAx val="984276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8629732392107399"/>
          <c:y val="2.3706896551724192E-2"/>
          <c:w val="0.42138044170765959"/>
          <c:h val="0.4973387863155064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назначения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5.6605121596793956E-2"/>
                  <c:y val="8.0871539268441844E-3"/>
                </c:manualLayout>
              </c:layout>
              <c:showVal val="1"/>
            </c:dLbl>
            <c:dLbl>
              <c:idx val="1"/>
              <c:layout>
                <c:manualLayout>
                  <c:x val="-2.6637704280844436E-2"/>
                  <c:y val="1.0394799391830583E-2"/>
                </c:manualLayout>
              </c:layout>
              <c:showVal val="1"/>
            </c:dLbl>
            <c:dLbl>
              <c:idx val="2"/>
              <c:layout>
                <c:manualLayout>
                  <c:x val="-1.4983708657974893E-2"/>
                  <c:y val="2.0789598783661212E-3"/>
                </c:manualLayout>
              </c:layout>
              <c:showVal val="1"/>
            </c:dLbl>
            <c:dLbl>
              <c:idx val="3"/>
              <c:layout>
                <c:manualLayout>
                  <c:x val="-2.164313472818601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Прочие доходы от оказания платных услуг и компенсации затрат государства</c:v>
                </c:pt>
                <c:pt idx="3">
                  <c:v>Доходы от реализации имущества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25623.9</c:v>
                </c:pt>
                <c:pt idx="1">
                  <c:v>5996.6</c:v>
                </c:pt>
                <c:pt idx="2">
                  <c:v>75</c:v>
                </c:pt>
                <c:pt idx="3">
                  <c:v>16858</c:v>
                </c:pt>
                <c:pt idx="4">
                  <c:v>8600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3.6626843386161012E-2"/>
                  <c:y val="8.315839513464594E-3"/>
                </c:manualLayout>
              </c:layout>
              <c:showVal val="1"/>
            </c:dLbl>
            <c:dLbl>
              <c:idx val="1"/>
              <c:layout>
                <c:manualLayout>
                  <c:x val="3.1632273833502596E-2"/>
                  <c:y val="6.2368796350984017E-3"/>
                </c:manualLayout>
              </c:layout>
              <c:showVal val="1"/>
            </c:dLbl>
            <c:dLbl>
              <c:idx val="2"/>
              <c:layout>
                <c:manualLayout>
                  <c:x val="1.831342169308057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996741731594980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5.9934834631899574E-2"/>
                  <c:y val="2.0789598783661212E-3"/>
                </c:manualLayout>
              </c:layout>
              <c:showVal val="1"/>
            </c:dLbl>
            <c:dLbl>
              <c:idx val="5"/>
              <c:layout>
                <c:manualLayout>
                  <c:x val="2.3307991245738572E-2"/>
                  <c:y val="5.405295683751946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Прочие доходы от оказания платных услуг и компенсации затрат государства</c:v>
                </c:pt>
                <c:pt idx="3">
                  <c:v>Доходы от реализации имущества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37792.699999999997</c:v>
                </c:pt>
                <c:pt idx="1">
                  <c:v>6049.7</c:v>
                </c:pt>
                <c:pt idx="2">
                  <c:v>602.79999999999995</c:v>
                </c:pt>
                <c:pt idx="3">
                  <c:v>40658.1</c:v>
                </c:pt>
                <c:pt idx="4">
                  <c:v>9536.7999999999811</c:v>
                </c:pt>
                <c:pt idx="5">
                  <c:v>1.4</c:v>
                </c:pt>
              </c:numCache>
            </c:numRef>
          </c:val>
        </c:ser>
        <c:dLbls>
          <c:showVal val="1"/>
        </c:dLbls>
        <c:gapWidth val="11"/>
        <c:axId val="123734272"/>
        <c:axId val="123744256"/>
      </c:barChart>
      <c:catAx>
        <c:axId val="123734272"/>
        <c:scaling>
          <c:orientation val="minMax"/>
        </c:scaling>
        <c:axPos val="b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744256"/>
        <c:crossesAt val="10"/>
        <c:auto val="1"/>
        <c:lblAlgn val="ctr"/>
        <c:lblOffset val="100"/>
      </c:catAx>
      <c:valAx>
        <c:axId val="123744256"/>
        <c:scaling>
          <c:orientation val="minMax"/>
          <c:min val="1"/>
        </c:scaling>
        <c:delete val="1"/>
        <c:axPos val="l"/>
        <c:numFmt formatCode="#,##0.0" sourceLinked="1"/>
        <c:tickLblPos val="none"/>
        <c:crossAx val="1237342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469053224509784"/>
          <c:y val="0.87855620418137392"/>
          <c:w val="0.24027956480388438"/>
          <c:h val="8.8771259410976647E-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4407092460658848E-2"/>
                  <c:y val="2.5816400447803843E-3"/>
                </c:manualLayout>
              </c:layout>
              <c:showVal val="1"/>
            </c:dLbl>
            <c:dLbl>
              <c:idx val="1"/>
              <c:layout>
                <c:manualLayout>
                  <c:x val="1.2605957754301799E-2"/>
                  <c:y val="2.3231650654511452E-3"/>
                </c:manualLayout>
              </c:layout>
              <c:showVal val="1"/>
            </c:dLbl>
            <c:dLbl>
              <c:idx val="2"/>
              <c:layout>
                <c:manualLayout>
                  <c:x val="1.8008511077574001E-2"/>
                  <c:y val="2.3231650654510602E-3"/>
                </c:manualLayout>
              </c:layout>
              <c:showVal val="1"/>
            </c:dLbl>
            <c:dLbl>
              <c:idx val="3"/>
              <c:layout>
                <c:manualLayout>
                  <c:x val="2.161021329308874E-2"/>
                  <c:y val="-6.9694951963532037E-3"/>
                </c:manualLayout>
              </c:layout>
              <c:showVal val="1"/>
            </c:dLbl>
            <c:dLbl>
              <c:idx val="4"/>
              <c:layout>
                <c:manualLayout>
                  <c:x val="1.0805106646544401E-2"/>
                  <c:y val="4.6463301309021534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дотации на выравнивание бюджетной обеспеченности</c:v>
                </c:pt>
                <c:pt idx="1">
                  <c:v>дотации на сбалансированность</c:v>
                </c:pt>
                <c:pt idx="2">
                  <c:v>Иные межбюджетные трансферты (11)</c:v>
                </c:pt>
                <c:pt idx="3">
                  <c:v>Субсидии (30)</c:v>
                </c:pt>
                <c:pt idx="4">
                  <c:v>Субвенции (37)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64682.3</c:v>
                </c:pt>
                <c:pt idx="1">
                  <c:v>69900</c:v>
                </c:pt>
                <c:pt idx="2">
                  <c:v>90389</c:v>
                </c:pt>
                <c:pt idx="3">
                  <c:v>261742.8</c:v>
                </c:pt>
                <c:pt idx="4">
                  <c:v>1103172.1000000001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7012908415660938E-2"/>
                  <c:y val="-2.5816400447803843E-3"/>
                </c:manualLayout>
              </c:layout>
              <c:showVal val="1"/>
            </c:dLbl>
            <c:dLbl>
              <c:idx val="1"/>
              <c:layout>
                <c:manualLayout>
                  <c:x val="1.6207659969816712E-2"/>
                  <c:y val="8.5181735039867656E-17"/>
                </c:manualLayout>
              </c:layout>
              <c:showVal val="1"/>
            </c:dLbl>
            <c:dLbl>
              <c:idx val="2"/>
              <c:layout>
                <c:manualLayout>
                  <c:x val="2.1610213293088869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8008511077574001E-2"/>
                  <c:y val="-1.1615825327255353E-2"/>
                </c:manualLayout>
              </c:layout>
              <c:showVal val="1"/>
            </c:dLbl>
            <c:dLbl>
              <c:idx val="4"/>
              <c:layout>
                <c:manualLayout>
                  <c:x val="1.0805106646544401E-2"/>
                  <c:y val="-9.2926602618042774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дотации на выравнивание бюджетной обеспеченности</c:v>
                </c:pt>
                <c:pt idx="1">
                  <c:v>дотации на сбалансированность</c:v>
                </c:pt>
                <c:pt idx="2">
                  <c:v>Иные межбюджетные трансферты (11)</c:v>
                </c:pt>
                <c:pt idx="3">
                  <c:v>Субсидии (30)</c:v>
                </c:pt>
                <c:pt idx="4">
                  <c:v>Субвенции (37)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18634.5</c:v>
                </c:pt>
                <c:pt idx="1">
                  <c:v>56058.9</c:v>
                </c:pt>
                <c:pt idx="2">
                  <c:v>73709</c:v>
                </c:pt>
                <c:pt idx="3">
                  <c:v>241259</c:v>
                </c:pt>
                <c:pt idx="4">
                  <c:v>1064737</c:v>
                </c:pt>
              </c:numCache>
            </c:numRef>
          </c:val>
        </c:ser>
        <c:shape val="cylinder"/>
        <c:axId val="123814272"/>
        <c:axId val="123815808"/>
        <c:axId val="0"/>
      </c:bar3DChart>
      <c:catAx>
        <c:axId val="123814272"/>
        <c:scaling>
          <c:orientation val="minMax"/>
        </c:scaling>
        <c:axPos val="l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815808"/>
        <c:crosses val="autoZero"/>
        <c:auto val="1"/>
        <c:lblAlgn val="ctr"/>
        <c:lblOffset val="100"/>
      </c:catAx>
      <c:valAx>
        <c:axId val="123815808"/>
        <c:scaling>
          <c:orientation val="minMax"/>
        </c:scaling>
        <c:delete val="1"/>
        <c:axPos val="b"/>
        <c:numFmt formatCode="#,##0.0" sourceLinked="1"/>
        <c:tickLblPos val="none"/>
        <c:crossAx val="123814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823855349967064"/>
          <c:y val="0.8685703205601949"/>
          <c:w val="8.6358893177057514E-2"/>
          <c:h val="9.9198782441994038E-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8894670503670886"/>
          <c:y val="0.5147924165313843"/>
        </c:manualLayout>
      </c:layout>
    </c:title>
    <c:plotArea>
      <c:layout>
        <c:manualLayout>
          <c:layoutTarget val="inner"/>
          <c:xMode val="edge"/>
          <c:yMode val="edge"/>
          <c:x val="0.22891630526795051"/>
          <c:y val="0.25260188592087984"/>
          <c:w val="0.48715761141843777"/>
          <c:h val="0.631007330980182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ln>
              <a:noFill/>
            </a:ln>
          </c:spPr>
          <c:explosion val="16"/>
          <c:dPt>
            <c:idx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1"/>
            <c:spPr>
              <a:solidFill>
                <a:srgbClr val="7030A0"/>
              </a:solidFill>
              <a:ln>
                <a:noFill/>
              </a:ln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</c:spPr>
          </c:dPt>
          <c:dPt>
            <c:idx val="4"/>
            <c:spPr>
              <a:solidFill>
                <a:srgbClr val="E66ABD"/>
              </a:solidFill>
              <a:ln>
                <a:noFill/>
              </a:ln>
            </c:spPr>
          </c:dPt>
          <c:dPt>
            <c:idx val="5"/>
            <c:spPr>
              <a:solidFill>
                <a:srgbClr val="FFC000"/>
              </a:solidFill>
              <a:ln>
                <a:noFill/>
              </a:ln>
            </c:spPr>
          </c:dPt>
          <c:dPt>
            <c:idx val="6"/>
            <c:spPr>
              <a:solidFill>
                <a:srgbClr val="00B050"/>
              </a:solidFill>
              <a:ln>
                <a:noFill/>
              </a:ln>
            </c:spPr>
          </c:dPt>
          <c:dPt>
            <c:idx val="7"/>
            <c:spPr>
              <a:solidFill>
                <a:srgbClr val="FF0000"/>
              </a:solidFill>
              <a:ln>
                <a:noFill/>
              </a:ln>
            </c:spPr>
          </c:dPt>
          <c:dPt>
            <c:idx val="8"/>
            <c:spPr>
              <a:solidFill>
                <a:srgbClr val="2E0BC5"/>
              </a:solidFill>
              <a:ln w="31750">
                <a:solidFill>
                  <a:schemeClr val="tx1"/>
                </a:solidFill>
              </a:ln>
            </c:spPr>
          </c:dPt>
          <c:dPt>
            <c:idx val="9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8.5463643452614285E-2"/>
                  <c:y val="-0.170197483658734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6,8%</a:t>
                    </a:r>
                    <a:endParaRPr lang="ru-RU" dirty="0"/>
                  </a:p>
                </c:rich>
              </c:tx>
              <c:showLegendKey val="1"/>
              <c:showCatName val="1"/>
              <c:showPercent val="1"/>
            </c:dLbl>
            <c:dLbl>
              <c:idx val="1"/>
              <c:layout>
                <c:manualLayout>
                  <c:x val="0.2744138254185749"/>
                  <c:y val="-9.961296300252066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 
</a:t>
                    </a: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showLegendKey val="1"/>
              <c:showCatName val="1"/>
              <c:showPercent val="1"/>
            </c:dLbl>
            <c:dLbl>
              <c:idx val="2"/>
              <c:layout>
                <c:manualLayout>
                  <c:x val="0.27744653886193715"/>
                  <c:y val="3.022833714273508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 
</a:t>
                    </a:r>
                    <a:r>
                      <a:rPr lang="ru-RU" dirty="0" smtClean="0"/>
                      <a:t>3,9%</a:t>
                    </a:r>
                    <a:endParaRPr lang="ru-RU" dirty="0"/>
                  </a:p>
                </c:rich>
              </c:tx>
              <c:showLegendKey val="1"/>
              <c:showCatName val="1"/>
              <c:showPercent val="1"/>
            </c:dLbl>
            <c:dLbl>
              <c:idx val="3"/>
              <c:layout>
                <c:manualLayout>
                  <c:x val="0.15046467583266526"/>
                  <c:y val="0.1074476585529969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
</a:t>
                    </a:r>
                    <a:r>
                      <a:rPr lang="ru-RU" dirty="0" smtClean="0"/>
                      <a:t>6,3%</a:t>
                    </a:r>
                    <a:endParaRPr lang="ru-RU" dirty="0"/>
                  </a:p>
                </c:rich>
              </c:tx>
              <c:showLegendKey val="1"/>
              <c:showCatName val="1"/>
              <c:showPercent val="1"/>
            </c:dLbl>
            <c:dLbl>
              <c:idx val="4"/>
              <c:layout>
                <c:manualLayout>
                  <c:x val="-2.8285641218061694E-2"/>
                  <c:y val="0.1164612967774087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</a:t>
                    </a:r>
                    <a:r>
                      <a:rPr lang="ru-RU" dirty="0" smtClean="0"/>
                      <a:t>56,9%</a:t>
                    </a:r>
                    <a:endParaRPr lang="ru-RU" dirty="0"/>
                  </a:p>
                </c:rich>
              </c:tx>
              <c:showLegendKey val="1"/>
              <c:showCatName val="1"/>
              <c:showPercent val="1"/>
            </c:dLbl>
            <c:dLbl>
              <c:idx val="5"/>
              <c:layout>
                <c:manualLayout>
                  <c:x val="-0.12181979780024441"/>
                  <c:y val="0.102072497009441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</a:t>
                    </a:r>
                    <a:r>
                      <a:rPr lang="ru-RU" dirty="0" smtClean="0"/>
                      <a:t>0,8%</a:t>
                    </a:r>
                    <a:endParaRPr lang="ru-RU" dirty="0"/>
                  </a:p>
                </c:rich>
              </c:tx>
              <c:showLegendKey val="1"/>
              <c:showCatName val="1"/>
              <c:showPercent val="1"/>
            </c:dLbl>
            <c:dLbl>
              <c:idx val="6"/>
              <c:layout>
                <c:manualLayout>
                  <c:x val="-0.19134404353394696"/>
                  <c:y val="8.366087067971124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Социальная </a:t>
                    </a:r>
                    <a:r>
                      <a:rPr lang="ru-RU" sz="1400" dirty="0" smtClean="0"/>
                      <a:t>политика</a:t>
                    </a:r>
                    <a:r>
                      <a:rPr lang="ru-RU" sz="1400" baseline="0" dirty="0" smtClean="0"/>
                      <a:t> </a:t>
                    </a:r>
                  </a:p>
                  <a:p>
                    <a:r>
                      <a:rPr lang="ru-RU" sz="1400" baseline="0" dirty="0" smtClean="0"/>
                      <a:t>18,6%</a:t>
                    </a:r>
                    <a:r>
                      <a:rPr lang="ru-RU" sz="1400" dirty="0" smtClean="0"/>
                      <a:t> </a:t>
                    </a:r>
                    <a:endParaRPr lang="ru-RU" dirty="0"/>
                  </a:p>
                </c:rich>
              </c:tx>
              <c:showLegendKey val="1"/>
              <c:showCatName val="1"/>
              <c:showPercent val="1"/>
            </c:dLbl>
            <c:dLbl>
              <c:idx val="7"/>
              <c:layout>
                <c:manualLayout>
                  <c:x val="-0.25527950598081833"/>
                  <c:y val="-1.1581738368860306E-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ru-RU" dirty="0" smtClean="0"/>
                      <a:t>0,3%</a:t>
                    </a:r>
                    <a:endParaRPr lang="ru-RU" dirty="0"/>
                  </a:p>
                </c:rich>
              </c:tx>
              <c:showLegendKey val="1"/>
              <c:showCatName val="1"/>
              <c:showPercent val="1"/>
            </c:dLbl>
            <c:dLbl>
              <c:idx val="8"/>
              <c:layout>
                <c:manualLayout>
                  <c:x val="-0.21900460134059191"/>
                  <c:y val="-0.1481472890054273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государственного и </a:t>
                    </a:r>
                    <a:r>
                      <a:rPr lang="ru-RU" dirty="0" smtClean="0"/>
                      <a:t>муниципального долга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0,02%</a:t>
                    </a:r>
                    <a:endParaRPr lang="ru-RU" dirty="0"/>
                  </a:p>
                </c:rich>
              </c:tx>
              <c:showLegendKey val="1"/>
              <c:showCatName val="1"/>
              <c:showPercent val="1"/>
            </c:dLbl>
            <c:dLbl>
              <c:idx val="9"/>
              <c:layout>
                <c:manualLayout>
                  <c:x val="-5.052255724206741E-2"/>
                  <c:y val="-0.182823581086854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 бюджетам субъектов РФ и муниципальных образований
</a:t>
                    </a:r>
                    <a:r>
                      <a:rPr lang="ru-RU" dirty="0" smtClean="0"/>
                      <a:t>6,2%</a:t>
                    </a:r>
                    <a:endParaRPr lang="ru-RU" dirty="0"/>
                  </a:p>
                </c:rich>
              </c:tx>
              <c:showLegendKey val="1"/>
              <c:showCatName val="1"/>
              <c:showPercent val="1"/>
            </c:dLbl>
            <c:numFmt formatCode="#,##0.0" sourceLinked="0"/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CatName val="1"/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Национальная экономика 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135221.4</c:v>
                </c:pt>
                <c:pt idx="1">
                  <c:v>2060.9</c:v>
                </c:pt>
                <c:pt idx="2">
                  <c:v>76942.899999999994</c:v>
                </c:pt>
                <c:pt idx="3">
                  <c:v>125304.3</c:v>
                </c:pt>
                <c:pt idx="4">
                  <c:v>1127026.1000000001</c:v>
                </c:pt>
                <c:pt idx="5">
                  <c:v>16441.900000000001</c:v>
                </c:pt>
                <c:pt idx="6">
                  <c:v>368722.3</c:v>
                </c:pt>
                <c:pt idx="7">
                  <c:v>5964.3</c:v>
                </c:pt>
                <c:pt idx="8">
                  <c:v>298.10000000000002</c:v>
                </c:pt>
                <c:pt idx="9">
                  <c:v>121062</c:v>
                </c:pt>
              </c:numCache>
            </c:numRef>
          </c:val>
        </c:ser>
        <c:firstSliceAng val="0"/>
        <c:holeSize val="48"/>
      </c:doughnutChart>
      <c:spPr>
        <a:noFill/>
        <a:ln w="15875" cmpd="sng"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Ассигнования</c:v>
                </c:pt>
              </c:strCache>
            </c:strRef>
          </c:tx>
          <c:spPr>
            <a:solidFill>
              <a:srgbClr val="C00000"/>
            </a:solidFill>
            <a:ln w="6350"/>
          </c:spPr>
          <c:dLbls>
            <c:dLbl>
              <c:idx val="0"/>
              <c:layout>
                <c:manualLayout>
                  <c:x val="-2.4808564247578361E-3"/>
                  <c:y val="1.12918599026944E-2"/>
                </c:manualLayout>
              </c:layout>
              <c:showVal val="1"/>
            </c:dLbl>
            <c:dLbl>
              <c:idx val="1"/>
              <c:layout>
                <c:manualLayout>
                  <c:x val="3.0652603938486197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2.2583719805388796E-3"/>
                </c:manualLayout>
              </c:layout>
              <c:showVal val="1"/>
            </c:dLbl>
            <c:dLbl>
              <c:idx val="4"/>
              <c:layout>
                <c:manualLayout>
                  <c:x val="1.9561069035655787E-3"/>
                  <c:y val="4.5167439610777592E-3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6.7751159416166414E-3"/>
                </c:manualLayout>
              </c:layout>
              <c:showVal val="1"/>
            </c:dLbl>
            <c:dLbl>
              <c:idx val="8"/>
              <c:layout>
                <c:manualLayout>
                  <c:x val="7.5023444826508622E-3"/>
                  <c:y val="-2.2583719805388592E-3"/>
                </c:manualLayout>
              </c:layout>
              <c:showVal val="1"/>
            </c:dLbl>
            <c:dLbl>
              <c:idx val="9"/>
              <c:layout>
                <c:manualLayout>
                  <c:x val="3.7511722413254411E-3"/>
                  <c:y val="1.129168207812899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 «Развитие молодежного потенциала»</c:v>
                </c:pt>
                <c:pt idx="1">
                  <c:v>«Стимулирование экономической активности »</c:v>
                </c:pt>
                <c:pt idx="2">
                  <c:v>«Развитие культуры»</c:v>
                </c:pt>
                <c:pt idx="3">
                  <c:v>«Развитие физической культуры и спорта»</c:v>
                </c:pt>
                <c:pt idx="4">
                  <c:v> «Предоставление муниципальной поддержки гражданам, нуждающихся в улучшении жилищных  условий, в т.ч. молодежи»</c:v>
                </c:pt>
                <c:pt idx="5">
                  <c:v> «Развитие сельского хозяйства »</c:v>
                </c:pt>
                <c:pt idx="6">
                  <c:v> «Развитие жилищно-коммунального и дорожного хозяйства»</c:v>
                </c:pt>
                <c:pt idx="7">
                  <c:v> "Управление муниципальными финансами и муниципальным долгом "</c:v>
                </c:pt>
                <c:pt idx="8">
                  <c:v> «Социальная поддержка отдельных категорий граждан»</c:v>
                </c:pt>
                <c:pt idx="9">
                  <c:v> «Современное образование»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1864.1</c:v>
                </c:pt>
                <c:pt idx="1">
                  <c:v>4750</c:v>
                </c:pt>
                <c:pt idx="2">
                  <c:v>7545.6</c:v>
                </c:pt>
                <c:pt idx="3">
                  <c:v>23433.200000000001</c:v>
                </c:pt>
                <c:pt idx="4">
                  <c:v>28021</c:v>
                </c:pt>
                <c:pt idx="5">
                  <c:v>43615.4</c:v>
                </c:pt>
                <c:pt idx="6">
                  <c:v>110618.2</c:v>
                </c:pt>
                <c:pt idx="7">
                  <c:v>120777.9</c:v>
                </c:pt>
                <c:pt idx="8">
                  <c:v>146249.60000000001</c:v>
                </c:pt>
                <c:pt idx="9">
                  <c:v>1214340.4000000004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 «Развитие молодежного потенциала»</c:v>
                </c:pt>
                <c:pt idx="1">
                  <c:v>«Стимулирование экономической активности »</c:v>
                </c:pt>
                <c:pt idx="2">
                  <c:v>«Развитие культуры»</c:v>
                </c:pt>
                <c:pt idx="3">
                  <c:v>«Развитие физической культуры и спорта»</c:v>
                </c:pt>
                <c:pt idx="4">
                  <c:v> «Предоставление муниципальной поддержки гражданам, нуждающихся в улучшении жилищных  условий, в т.ч. молодежи»</c:v>
                </c:pt>
                <c:pt idx="5">
                  <c:v> «Развитие сельского хозяйства »</c:v>
                </c:pt>
                <c:pt idx="6">
                  <c:v> «Развитие жилищно-коммунального и дорожного хозяйства»</c:v>
                </c:pt>
                <c:pt idx="7">
                  <c:v> "Управление муниципальными финансами и муниципальным долгом "</c:v>
                </c:pt>
                <c:pt idx="8">
                  <c:v> «Социальная поддержка отдельных категорий граждан»</c:v>
                </c:pt>
                <c:pt idx="9">
                  <c:v> «Современное образование»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1864.1</c:v>
                </c:pt>
                <c:pt idx="1">
                  <c:v>4749.9000000000005</c:v>
                </c:pt>
                <c:pt idx="2">
                  <c:v>7545.6</c:v>
                </c:pt>
                <c:pt idx="3">
                  <c:v>15536.1</c:v>
                </c:pt>
                <c:pt idx="4">
                  <c:v>27731.9</c:v>
                </c:pt>
                <c:pt idx="5">
                  <c:v>42979.4</c:v>
                </c:pt>
                <c:pt idx="6">
                  <c:v>103232.3</c:v>
                </c:pt>
                <c:pt idx="7">
                  <c:v>120602.6</c:v>
                </c:pt>
                <c:pt idx="8">
                  <c:v>144918.5</c:v>
                </c:pt>
                <c:pt idx="9">
                  <c:v>1143324.4000000004</c:v>
                </c:pt>
              </c:numCache>
            </c:numRef>
          </c:val>
        </c:ser>
        <c:shape val="cylinder"/>
        <c:axId val="133826432"/>
        <c:axId val="133827968"/>
        <c:axId val="0"/>
      </c:bar3DChart>
      <c:catAx>
        <c:axId val="133826432"/>
        <c:scaling>
          <c:orientation val="minMax"/>
        </c:scaling>
        <c:axPos val="l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827968"/>
        <c:crosses val="autoZero"/>
        <c:auto val="1"/>
        <c:lblAlgn val="ctr"/>
        <c:lblOffset val="100"/>
      </c:catAx>
      <c:valAx>
        <c:axId val="133827968"/>
        <c:scaling>
          <c:orientation val="minMax"/>
        </c:scaling>
        <c:delete val="1"/>
        <c:axPos val="b"/>
        <c:numFmt formatCode="#,##0.0" sourceLinked="1"/>
        <c:tickLblPos val="none"/>
        <c:crossAx val="13382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0522185820898"/>
          <c:y val="0.84906290535605311"/>
          <c:w val="0.11527728575231692"/>
          <c:h val="9.643212791987936E-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86AF1-18E4-47CB-A47B-87C28B1B6F8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2642A00-5DE8-413D-9C09-191AB5DAC7A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2015 год - 66 710,6 тыс. 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815B79A-6D92-4822-A146-2DA96EA1617C}" type="parTrans" cxnId="{D864B3AE-885D-4937-9579-257FFFD90285}">
      <dgm:prSet/>
      <dgm:spPr/>
      <dgm:t>
        <a:bodyPr/>
        <a:lstStyle/>
        <a:p>
          <a:endParaRPr lang="ru-RU"/>
        </a:p>
      </dgm:t>
    </dgm:pt>
    <dgm:pt modelId="{825112F2-C086-429A-8249-83C104F9B7B2}" type="sibTrans" cxnId="{D864B3AE-885D-4937-9579-257FFFD90285}">
      <dgm:prSet/>
      <dgm:spPr/>
      <dgm:t>
        <a:bodyPr/>
        <a:lstStyle/>
        <a:p>
          <a:endParaRPr lang="ru-RU"/>
        </a:p>
      </dgm:t>
    </dgm:pt>
    <dgm:pt modelId="{9612832D-E5F1-44A3-BE20-2E51BE40C75C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2016 год – 78 459,3 тыс. 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ED54849-1605-4F5D-A47E-A9882740A056}" type="parTrans" cxnId="{1B6DC737-54AE-4FA0-86F5-73D05660A3FA}">
      <dgm:prSet/>
      <dgm:spPr/>
      <dgm:t>
        <a:bodyPr/>
        <a:lstStyle/>
        <a:p>
          <a:endParaRPr lang="ru-RU"/>
        </a:p>
      </dgm:t>
    </dgm:pt>
    <dgm:pt modelId="{E0DA08D3-8E7B-450F-99B2-75F1F90C7F68}" type="sibTrans" cxnId="{1B6DC737-54AE-4FA0-86F5-73D05660A3FA}">
      <dgm:prSet/>
      <dgm:spPr/>
      <dgm:t>
        <a:bodyPr/>
        <a:lstStyle/>
        <a:p>
          <a:endParaRPr lang="ru-RU"/>
        </a:p>
      </dgm:t>
    </dgm:pt>
    <dgm:pt modelId="{B4E7DB3F-A216-4911-90DD-D329CA1963BF}" type="pres">
      <dgm:prSet presAssocID="{FA286AF1-18E4-47CB-A47B-87C28B1B6F83}" presName="arrowDiagram" presStyleCnt="0">
        <dgm:presLayoutVars>
          <dgm:chMax val="5"/>
          <dgm:dir/>
          <dgm:resizeHandles val="exact"/>
        </dgm:presLayoutVars>
      </dgm:prSet>
      <dgm:spPr/>
    </dgm:pt>
    <dgm:pt modelId="{FA84CB46-292D-4C03-9A30-779041D71787}" type="pres">
      <dgm:prSet presAssocID="{FA286AF1-18E4-47CB-A47B-87C28B1B6F83}" presName="arrow" presStyleLbl="bgShp" presStyleIdx="0" presStyleCnt="1" custLinFactNeighborX="-11" custLinFactNeighborY="-844"/>
      <dgm:spPr>
        <a:solidFill>
          <a:srgbClr val="C00000"/>
        </a:solidFill>
      </dgm:spPr>
    </dgm:pt>
    <dgm:pt modelId="{85D59E3C-B5B0-4241-8A21-DF7DA9C2D786}" type="pres">
      <dgm:prSet presAssocID="{FA286AF1-18E4-47CB-A47B-87C28B1B6F83}" presName="arrowDiagram2" presStyleCnt="0"/>
      <dgm:spPr/>
    </dgm:pt>
    <dgm:pt modelId="{182B4D70-4135-419D-9112-AEAFBFF7075F}" type="pres">
      <dgm:prSet presAssocID="{D2642A00-5DE8-413D-9C09-191AB5DAC7A8}" presName="bullet2a" presStyleLbl="node1" presStyleIdx="0" presStyleCnt="2" custScaleX="77304" custScaleY="109915"/>
      <dgm:spPr/>
    </dgm:pt>
    <dgm:pt modelId="{69B71EEB-1F8F-42CC-8716-38CE926593A7}" type="pres">
      <dgm:prSet presAssocID="{D2642A00-5DE8-413D-9C09-191AB5DAC7A8}" presName="textBox2a" presStyleLbl="revTx" presStyleIdx="0" presStyleCnt="2" custScaleX="111767" custScaleY="22588" custLinFactNeighborX="-4163" custLinFactNeighborY="-17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81CDA-BECE-4490-BA19-A19043BA3F64}" type="pres">
      <dgm:prSet presAssocID="{9612832D-E5F1-44A3-BE20-2E51BE40C75C}" presName="bullet2b" presStyleLbl="node1" presStyleIdx="1" presStyleCnt="2" custScaleX="50539" custScaleY="76376"/>
      <dgm:spPr/>
    </dgm:pt>
    <dgm:pt modelId="{565965E5-5B14-41D4-A9F4-000D70FBEF73}" type="pres">
      <dgm:prSet presAssocID="{9612832D-E5F1-44A3-BE20-2E51BE40C75C}" presName="textBox2b" presStyleLbl="revTx" presStyleIdx="1" presStyleCnt="2" custScaleX="111767" custScaleY="13681" custLinFactNeighborX="-5399" custLinFactNeighborY="-2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E53D3C-D785-4634-9CE3-249D017CB3DE}" type="presOf" srcId="{FA286AF1-18E4-47CB-A47B-87C28B1B6F83}" destId="{B4E7DB3F-A216-4911-90DD-D329CA1963BF}" srcOrd="0" destOrd="0" presId="urn:microsoft.com/office/officeart/2005/8/layout/arrow2"/>
    <dgm:cxn modelId="{D864B3AE-885D-4937-9579-257FFFD90285}" srcId="{FA286AF1-18E4-47CB-A47B-87C28B1B6F83}" destId="{D2642A00-5DE8-413D-9C09-191AB5DAC7A8}" srcOrd="0" destOrd="0" parTransId="{3815B79A-6D92-4822-A146-2DA96EA1617C}" sibTransId="{825112F2-C086-429A-8249-83C104F9B7B2}"/>
    <dgm:cxn modelId="{1B6DC737-54AE-4FA0-86F5-73D05660A3FA}" srcId="{FA286AF1-18E4-47CB-A47B-87C28B1B6F83}" destId="{9612832D-E5F1-44A3-BE20-2E51BE40C75C}" srcOrd="1" destOrd="0" parTransId="{AED54849-1605-4F5D-A47E-A9882740A056}" sibTransId="{E0DA08D3-8E7B-450F-99B2-75F1F90C7F68}"/>
    <dgm:cxn modelId="{BF5F4FD1-690D-473B-BE1F-CA37934F4F4F}" type="presOf" srcId="{D2642A00-5DE8-413D-9C09-191AB5DAC7A8}" destId="{69B71EEB-1F8F-42CC-8716-38CE926593A7}" srcOrd="0" destOrd="0" presId="urn:microsoft.com/office/officeart/2005/8/layout/arrow2"/>
    <dgm:cxn modelId="{D7EAC394-1B7E-4DC1-8B84-4F9EAA44CD55}" type="presOf" srcId="{9612832D-E5F1-44A3-BE20-2E51BE40C75C}" destId="{565965E5-5B14-41D4-A9F4-000D70FBEF73}" srcOrd="0" destOrd="0" presId="urn:microsoft.com/office/officeart/2005/8/layout/arrow2"/>
    <dgm:cxn modelId="{B3E21B63-6FD3-49AE-9E24-70434931DE0D}" type="presParOf" srcId="{B4E7DB3F-A216-4911-90DD-D329CA1963BF}" destId="{FA84CB46-292D-4C03-9A30-779041D71787}" srcOrd="0" destOrd="0" presId="urn:microsoft.com/office/officeart/2005/8/layout/arrow2"/>
    <dgm:cxn modelId="{88FE8E17-14CF-4656-97B8-654A404C9DFD}" type="presParOf" srcId="{B4E7DB3F-A216-4911-90DD-D329CA1963BF}" destId="{85D59E3C-B5B0-4241-8A21-DF7DA9C2D786}" srcOrd="1" destOrd="0" presId="urn:microsoft.com/office/officeart/2005/8/layout/arrow2"/>
    <dgm:cxn modelId="{8130C7A0-A3CA-4A04-BAFC-4797C52D5C33}" type="presParOf" srcId="{85D59E3C-B5B0-4241-8A21-DF7DA9C2D786}" destId="{182B4D70-4135-419D-9112-AEAFBFF7075F}" srcOrd="0" destOrd="0" presId="urn:microsoft.com/office/officeart/2005/8/layout/arrow2"/>
    <dgm:cxn modelId="{612E31C8-610D-4EA0-930A-7DEDA7B938D2}" type="presParOf" srcId="{85D59E3C-B5B0-4241-8A21-DF7DA9C2D786}" destId="{69B71EEB-1F8F-42CC-8716-38CE926593A7}" srcOrd="1" destOrd="0" presId="urn:microsoft.com/office/officeart/2005/8/layout/arrow2"/>
    <dgm:cxn modelId="{4492DBC4-7388-4DAB-ADF6-A27C8ADE0E0F}" type="presParOf" srcId="{85D59E3C-B5B0-4241-8A21-DF7DA9C2D786}" destId="{65381CDA-BECE-4490-BA19-A19043BA3F64}" srcOrd="2" destOrd="0" presId="urn:microsoft.com/office/officeart/2005/8/layout/arrow2"/>
    <dgm:cxn modelId="{8E41CD05-752C-4198-A9C1-3A81F035C872}" type="presParOf" srcId="{85D59E3C-B5B0-4241-8A21-DF7DA9C2D786}" destId="{565965E5-5B14-41D4-A9F4-000D70FBEF73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6041B-C44A-4A19-8F85-D36DA32BA9B1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532092E-60FE-4A2D-A5DE-838040D932D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ЕНВД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804C58-E1ED-45D9-8D78-63A86EC613FB}" type="parTrans" cxnId="{FA0CF7C1-E97F-46B6-8A54-33D2432E09B1}">
      <dgm:prSet/>
      <dgm:spPr/>
      <dgm:t>
        <a:bodyPr/>
        <a:lstStyle/>
        <a:p>
          <a:endParaRPr lang="ru-RU"/>
        </a:p>
      </dgm:t>
    </dgm:pt>
    <dgm:pt modelId="{7CEA2195-CAA8-4C3F-9976-891AA70416F0}" type="sibTrans" cxnId="{FA0CF7C1-E97F-46B6-8A54-33D2432E09B1}">
      <dgm:prSet/>
      <dgm:spPr/>
      <dgm:t>
        <a:bodyPr/>
        <a:lstStyle/>
        <a:p>
          <a:endParaRPr lang="ru-RU"/>
        </a:p>
      </dgm:t>
    </dgm:pt>
    <dgm:pt modelId="{FD7A4827-A0D9-4F40-B36D-5CFF855F9320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Общественное</a:t>
          </a: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питание</a:t>
          </a:r>
          <a:endParaRPr lang="ru-RU" sz="14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B99D1E-B27C-466F-96D4-8EA95ED56D93}" type="parTrans" cxnId="{8FFE974D-A4ED-4F1B-B669-130FBB99196B}">
      <dgm:prSet/>
      <dgm:spPr/>
      <dgm:t>
        <a:bodyPr/>
        <a:lstStyle/>
        <a:p>
          <a:endParaRPr lang="ru-RU"/>
        </a:p>
      </dgm:t>
    </dgm:pt>
    <dgm:pt modelId="{91FE08A7-4E09-4444-BEC2-B60A4001EAF4}" type="sibTrans" cxnId="{8FFE974D-A4ED-4F1B-B669-130FBB99196B}">
      <dgm:prSet/>
      <dgm:spPr/>
      <dgm:t>
        <a:bodyPr/>
        <a:lstStyle/>
        <a:p>
          <a:endParaRPr lang="ru-RU"/>
        </a:p>
      </dgm:t>
    </dgm:pt>
    <dgm:pt modelId="{F8578C50-9009-4612-B6AA-2B224F3ABD3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Бытовые, ветеринарные услуги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291D0B-4067-4AA2-A6BA-7228204D427D}" type="parTrans" cxnId="{442CF2B6-020A-4076-8CC4-504CC6423E7E}">
      <dgm:prSet/>
      <dgm:spPr/>
      <dgm:t>
        <a:bodyPr/>
        <a:lstStyle/>
        <a:p>
          <a:endParaRPr lang="ru-RU"/>
        </a:p>
      </dgm:t>
    </dgm:pt>
    <dgm:pt modelId="{8437B2EE-63D8-4913-8C68-B69A7C2B9B37}" type="sibTrans" cxnId="{442CF2B6-020A-4076-8CC4-504CC6423E7E}">
      <dgm:prSet/>
      <dgm:spPr/>
      <dgm:t>
        <a:bodyPr/>
        <a:lstStyle/>
        <a:p>
          <a:endParaRPr lang="ru-RU"/>
        </a:p>
      </dgm:t>
    </dgm:pt>
    <dgm:pt modelId="{639C3FBE-FE34-4AB0-851F-2E060F121940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Услуги по ремонту, техническому обслуживанию и мойке автомототранспортных средств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BA356F-C319-4A4B-A80A-42A26DC86617}" type="parTrans" cxnId="{BF29E122-176C-4368-9801-BFA7D624CEC3}">
      <dgm:prSet/>
      <dgm:spPr/>
      <dgm:t>
        <a:bodyPr/>
        <a:lstStyle/>
        <a:p>
          <a:endParaRPr lang="ru-RU"/>
        </a:p>
      </dgm:t>
    </dgm:pt>
    <dgm:pt modelId="{ECBB5F4E-73E0-408B-8E1E-A4593ADD9E46}" type="sibTrans" cxnId="{BF29E122-176C-4368-9801-BFA7D624CEC3}">
      <dgm:prSet/>
      <dgm:spPr/>
      <dgm:t>
        <a:bodyPr/>
        <a:lstStyle/>
        <a:p>
          <a:endParaRPr lang="ru-RU"/>
        </a:p>
      </dgm:t>
    </dgm:pt>
    <dgm:pt modelId="{5231A7D1-C1F8-4C37-AA5C-B2D8F17E0F1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Розничная торговля</a:t>
          </a:r>
          <a:endParaRPr lang="ru-RU" sz="14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9E5E39-9258-4439-8EE1-2EB8A66B4ACB}" type="parTrans" cxnId="{6050B19D-8206-4770-B734-4ECCA2EF2ABE}">
      <dgm:prSet/>
      <dgm:spPr/>
      <dgm:t>
        <a:bodyPr/>
        <a:lstStyle/>
        <a:p>
          <a:endParaRPr lang="ru-RU"/>
        </a:p>
      </dgm:t>
    </dgm:pt>
    <dgm:pt modelId="{2C7BE318-D1C7-4FE4-9133-B1A6C5674FE4}" type="sibTrans" cxnId="{6050B19D-8206-4770-B734-4ECCA2EF2ABE}">
      <dgm:prSet/>
      <dgm:spPr/>
      <dgm:t>
        <a:bodyPr/>
        <a:lstStyle/>
        <a:p>
          <a:endParaRPr lang="ru-RU"/>
        </a:p>
      </dgm:t>
    </dgm:pt>
    <dgm:pt modelId="{16FF49CD-A0ED-4DB0-9F26-BE92294B9A79}">
      <dgm:prSet custT="1"/>
      <dgm:spPr/>
      <dgm:t>
        <a:bodyPr/>
        <a:lstStyle/>
        <a:p>
          <a:r>
            <a:rPr lang="ru-RU" sz="1400" b="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Распространение и (или) размещение рекламы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B1C718-5C74-490B-80DA-E06EB642DF6F}" type="parTrans" cxnId="{FFEF7582-CEE9-4655-8AC6-DCD35342D380}">
      <dgm:prSet/>
      <dgm:spPr/>
      <dgm:t>
        <a:bodyPr/>
        <a:lstStyle/>
        <a:p>
          <a:endParaRPr lang="ru-RU"/>
        </a:p>
      </dgm:t>
    </dgm:pt>
    <dgm:pt modelId="{1AB120E8-4592-4336-8494-D5A5588A54BC}" type="sibTrans" cxnId="{FFEF7582-CEE9-4655-8AC6-DCD35342D380}">
      <dgm:prSet/>
      <dgm:spPr/>
      <dgm:t>
        <a:bodyPr/>
        <a:lstStyle/>
        <a:p>
          <a:endParaRPr lang="ru-RU"/>
        </a:p>
      </dgm:t>
    </dgm:pt>
    <dgm:pt modelId="{8009B6B0-DE9B-42BC-A94C-D5D4B48BFA9D}">
      <dgm:prSet custT="1"/>
      <dgm:spPr/>
      <dgm:t>
        <a:bodyPr/>
        <a:lstStyle/>
        <a:p>
          <a:r>
            <a:rPr lang="ru-RU" sz="1400" b="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Услуги по передаче во временное пользование торговых мест, земельных участков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8B86F0-0A1B-4F90-BDB9-F878C71BCEF5}" type="parTrans" cxnId="{D03BE4BA-4E52-4D9B-9D2E-88FE1B070C0E}">
      <dgm:prSet/>
      <dgm:spPr/>
      <dgm:t>
        <a:bodyPr/>
        <a:lstStyle/>
        <a:p>
          <a:endParaRPr lang="ru-RU"/>
        </a:p>
      </dgm:t>
    </dgm:pt>
    <dgm:pt modelId="{30CC4AED-06B7-41AB-80C5-C7DE572E1AC2}" type="sibTrans" cxnId="{D03BE4BA-4E52-4D9B-9D2E-88FE1B070C0E}">
      <dgm:prSet/>
      <dgm:spPr/>
      <dgm:t>
        <a:bodyPr/>
        <a:lstStyle/>
        <a:p>
          <a:endParaRPr lang="ru-RU"/>
        </a:p>
      </dgm:t>
    </dgm:pt>
    <dgm:pt modelId="{6A7C0DF9-D868-4EA4-832E-FCF8F6BB39E4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Услуги по временному размещению и проживанию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4787F2E-91D8-44B2-B5DC-339DEADF6A31}" type="parTrans" cxnId="{58514076-B80C-4D76-A1E7-FA2DE09A86F8}">
      <dgm:prSet/>
      <dgm:spPr/>
      <dgm:t>
        <a:bodyPr/>
        <a:lstStyle/>
        <a:p>
          <a:endParaRPr lang="ru-RU"/>
        </a:p>
      </dgm:t>
    </dgm:pt>
    <dgm:pt modelId="{CA395544-00F3-4092-95F1-F1DCC5FECFB7}" type="sibTrans" cxnId="{58514076-B80C-4D76-A1E7-FA2DE09A86F8}">
      <dgm:prSet/>
      <dgm:spPr/>
      <dgm:t>
        <a:bodyPr/>
        <a:lstStyle/>
        <a:p>
          <a:endParaRPr lang="ru-RU"/>
        </a:p>
      </dgm:t>
    </dgm:pt>
    <dgm:pt modelId="{D26FE6E1-D34E-42BC-B094-00761F3DC60D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Услуги по перевозке пассажиров и грузов автотранспортом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7B096C7-9B0E-4638-821A-50C27ECA0F1C}" type="parTrans" cxnId="{00AE42B5-0C6A-4A97-B29A-352DA6B2DC09}">
      <dgm:prSet/>
      <dgm:spPr/>
      <dgm:t>
        <a:bodyPr/>
        <a:lstStyle/>
        <a:p>
          <a:endParaRPr lang="ru-RU"/>
        </a:p>
      </dgm:t>
    </dgm:pt>
    <dgm:pt modelId="{2AC625D0-406D-4E1E-904C-247745162E6A}" type="sibTrans" cxnId="{00AE42B5-0C6A-4A97-B29A-352DA6B2DC09}">
      <dgm:prSet/>
      <dgm:spPr/>
      <dgm:t>
        <a:bodyPr/>
        <a:lstStyle/>
        <a:p>
          <a:endParaRPr lang="ru-RU"/>
        </a:p>
      </dgm:t>
    </dgm:pt>
    <dgm:pt modelId="{077E23A2-039A-42F5-A134-DA865E0A4660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Услуги стоянок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3EAB547-7A05-408C-84F5-0D5FAE8A9BF5}" type="parTrans" cxnId="{CB121375-C1BE-4EDA-B554-DB696701D689}">
      <dgm:prSet/>
      <dgm:spPr/>
      <dgm:t>
        <a:bodyPr/>
        <a:lstStyle/>
        <a:p>
          <a:endParaRPr lang="ru-RU"/>
        </a:p>
      </dgm:t>
    </dgm:pt>
    <dgm:pt modelId="{0F8000C5-5167-4A02-9953-9D03E82DBF01}" type="sibTrans" cxnId="{CB121375-C1BE-4EDA-B554-DB696701D689}">
      <dgm:prSet/>
      <dgm:spPr/>
      <dgm:t>
        <a:bodyPr/>
        <a:lstStyle/>
        <a:p>
          <a:endParaRPr lang="ru-RU"/>
        </a:p>
      </dgm:t>
    </dgm:pt>
    <dgm:pt modelId="{E8CAFE17-F6ED-4E75-A1BB-751502509945}" type="pres">
      <dgm:prSet presAssocID="{3906041B-C44A-4A19-8F85-D36DA32BA9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636914-0418-4A9E-BCE9-7617BC5DEB39}" type="pres">
      <dgm:prSet presAssocID="{C532092E-60FE-4A2D-A5DE-838040D932DE}" presName="centerShape" presStyleLbl="node0" presStyleIdx="0" presStyleCnt="1" custLinFactNeighborX="-480" custLinFactNeighborY="-1717"/>
      <dgm:spPr/>
      <dgm:t>
        <a:bodyPr/>
        <a:lstStyle/>
        <a:p>
          <a:endParaRPr lang="ru-RU"/>
        </a:p>
      </dgm:t>
    </dgm:pt>
    <dgm:pt modelId="{E499F644-13B7-4AC5-B9CF-04AB93E69D96}" type="pres">
      <dgm:prSet presAssocID="{A5B99D1E-B27C-466F-96D4-8EA95ED56D93}" presName="parTrans" presStyleLbl="sibTrans2D1" presStyleIdx="0" presStyleCnt="9" custScaleX="165389"/>
      <dgm:spPr/>
      <dgm:t>
        <a:bodyPr/>
        <a:lstStyle/>
        <a:p>
          <a:endParaRPr lang="ru-RU"/>
        </a:p>
      </dgm:t>
    </dgm:pt>
    <dgm:pt modelId="{930263B6-F80D-4939-B235-3C0212E4006F}" type="pres">
      <dgm:prSet presAssocID="{A5B99D1E-B27C-466F-96D4-8EA95ED56D93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87963BB8-6C5D-4DE5-BA88-209CAB3BF262}" type="pres">
      <dgm:prSet presAssocID="{FD7A4827-A0D9-4F40-B36D-5CFF855F9320}" presName="node" presStyleLbl="node1" presStyleIdx="0" presStyleCnt="9" custScaleX="165366" custScaleY="100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E6B70-0338-4CAA-BE65-86B86B065D44}" type="pres">
      <dgm:prSet presAssocID="{7C291D0B-4067-4AA2-A6BA-7228204D427D}" presName="parTrans" presStyleLbl="sibTrans2D1" presStyleIdx="1" presStyleCnt="9" custScaleX="162629"/>
      <dgm:spPr/>
      <dgm:t>
        <a:bodyPr/>
        <a:lstStyle/>
        <a:p>
          <a:endParaRPr lang="ru-RU"/>
        </a:p>
      </dgm:t>
    </dgm:pt>
    <dgm:pt modelId="{1F4B361F-D1F1-4911-B00C-69FB03B7D7A3}" type="pres">
      <dgm:prSet presAssocID="{7C291D0B-4067-4AA2-A6BA-7228204D427D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F59CB539-F22B-4FE3-A101-F33DFEC800D9}" type="pres">
      <dgm:prSet presAssocID="{F8578C50-9009-4612-B6AA-2B224F3ABD39}" presName="node" presStyleLbl="node1" presStyleIdx="1" presStyleCnt="9" custScaleX="148837" custRadScaleRad="114152" custRadScaleInc="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E731F-7B60-4E48-8438-73B9F4C0DA0D}" type="pres">
      <dgm:prSet presAssocID="{6DBA356F-C319-4A4B-A80A-42A26DC86617}" presName="parTrans" presStyleLbl="sibTrans2D1" presStyleIdx="2" presStyleCnt="9" custScaleX="154795"/>
      <dgm:spPr/>
      <dgm:t>
        <a:bodyPr/>
        <a:lstStyle/>
        <a:p>
          <a:endParaRPr lang="ru-RU"/>
        </a:p>
      </dgm:t>
    </dgm:pt>
    <dgm:pt modelId="{0A1961F3-3753-4676-8E81-9DDC581A53FB}" type="pres">
      <dgm:prSet presAssocID="{6DBA356F-C319-4A4B-A80A-42A26DC86617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13EECC8B-EF7E-4037-9A03-36889181BCBB}" type="pres">
      <dgm:prSet presAssocID="{639C3FBE-FE34-4AB0-851F-2E060F121940}" presName="node" presStyleLbl="node1" presStyleIdx="2" presStyleCnt="9" custScaleX="194441" custScaleY="139497" custRadScaleRad="100316" custRadScaleInc="-21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83E1B-E0AB-4012-AF71-DD5575552A15}" type="pres">
      <dgm:prSet presAssocID="{69B1C718-5C74-490B-80DA-E06EB642DF6F}" presName="parTrans" presStyleLbl="sibTrans2D1" presStyleIdx="3" presStyleCnt="9" custScaleX="156343"/>
      <dgm:spPr/>
      <dgm:t>
        <a:bodyPr/>
        <a:lstStyle/>
        <a:p>
          <a:endParaRPr lang="ru-RU"/>
        </a:p>
      </dgm:t>
    </dgm:pt>
    <dgm:pt modelId="{E88361FF-D799-4E37-A903-B4FB39F4CDF2}" type="pres">
      <dgm:prSet presAssocID="{69B1C718-5C74-490B-80DA-E06EB642DF6F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B6EFC9C9-B0C0-40D3-96F9-2F6823FED5C2}" type="pres">
      <dgm:prSet presAssocID="{16FF49CD-A0ED-4DB0-9F26-BE92294B9A79}" presName="node" presStyleLbl="node1" presStyleIdx="3" presStyleCnt="9" custScaleX="182054" custScaleY="119195" custRadScaleRad="104138" custRadScaleInc="-28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938D8-C6B7-4298-8825-29E5C01BF399}" type="pres">
      <dgm:prSet presAssocID="{288B86F0-0A1B-4F90-BDB9-F878C71BCEF5}" presName="parTrans" presStyleLbl="sibTrans2D1" presStyleIdx="4" presStyleCnt="9" custScaleX="159829"/>
      <dgm:spPr/>
      <dgm:t>
        <a:bodyPr/>
        <a:lstStyle/>
        <a:p>
          <a:endParaRPr lang="ru-RU"/>
        </a:p>
      </dgm:t>
    </dgm:pt>
    <dgm:pt modelId="{95EF6E02-25B6-4024-9968-E41152101A30}" type="pres">
      <dgm:prSet presAssocID="{288B86F0-0A1B-4F90-BDB9-F878C71BCEF5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97F33041-2056-4A5B-8EE4-3D363A515FEB}" type="pres">
      <dgm:prSet presAssocID="{8009B6B0-DE9B-42BC-A94C-D5D4B48BFA9D}" presName="node" presStyleLbl="node1" presStyleIdx="4" presStyleCnt="9" custScaleX="210669" custScaleY="122354" custRadScaleRad="100329" custRadScaleInc="12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B7766-32FA-4993-93F9-653EB684025C}" type="pres">
      <dgm:prSet presAssocID="{B4787F2E-91D8-44B2-B5DC-339DEADF6A31}" presName="parTrans" presStyleLbl="sibTrans2D1" presStyleIdx="5" presStyleCnt="9" custScaleX="154202"/>
      <dgm:spPr/>
      <dgm:t>
        <a:bodyPr/>
        <a:lstStyle/>
        <a:p>
          <a:endParaRPr lang="ru-RU"/>
        </a:p>
      </dgm:t>
    </dgm:pt>
    <dgm:pt modelId="{BACDBF14-D46E-4B9E-9BAE-F81A3F495CA6}" type="pres">
      <dgm:prSet presAssocID="{B4787F2E-91D8-44B2-B5DC-339DEADF6A31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7B90BAED-6E81-4876-A61B-CFF6072A1C4E}" type="pres">
      <dgm:prSet presAssocID="{6A7C0DF9-D868-4EA4-832E-FCF8F6BB39E4}" presName="node" presStyleLbl="node1" presStyleIdx="5" presStyleCnt="9" custScaleX="152198" custRadScaleRad="102928" custRadScaleInc="64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5EC27-8900-478F-9832-6B83EE272AE0}" type="pres">
      <dgm:prSet presAssocID="{A7B096C7-9B0E-4638-821A-50C27ECA0F1C}" presName="parTrans" presStyleLbl="sibTrans2D1" presStyleIdx="6" presStyleCnt="9" custScaleX="161873"/>
      <dgm:spPr/>
      <dgm:t>
        <a:bodyPr/>
        <a:lstStyle/>
        <a:p>
          <a:endParaRPr lang="ru-RU"/>
        </a:p>
      </dgm:t>
    </dgm:pt>
    <dgm:pt modelId="{5D50F76F-8FE8-4962-8EB7-55A15E57D7ED}" type="pres">
      <dgm:prSet presAssocID="{A7B096C7-9B0E-4638-821A-50C27ECA0F1C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9C41EF26-6A30-4BCB-963D-6783CD94C33C}" type="pres">
      <dgm:prSet presAssocID="{D26FE6E1-D34E-42BC-B094-00761F3DC60D}" presName="node" presStyleLbl="node1" presStyleIdx="6" presStyleCnt="9" custScaleX="179379" custScaleY="118811" custRadScaleRad="90300" custRadScaleInc="54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D0DA2-C8B6-46DA-B35E-662AECFB004A}" type="pres">
      <dgm:prSet presAssocID="{33EAB547-7A05-408C-84F5-0D5FAE8A9BF5}" presName="parTrans" presStyleLbl="sibTrans2D1" presStyleIdx="7" presStyleCnt="9" custScaleX="158094"/>
      <dgm:spPr/>
      <dgm:t>
        <a:bodyPr/>
        <a:lstStyle/>
        <a:p>
          <a:endParaRPr lang="ru-RU"/>
        </a:p>
      </dgm:t>
    </dgm:pt>
    <dgm:pt modelId="{171F7723-00BA-4640-A857-D43E9F04E280}" type="pres">
      <dgm:prSet presAssocID="{33EAB547-7A05-408C-84F5-0D5FAE8A9BF5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87F1CBB9-6621-4637-BCA4-4BD80516EA25}" type="pres">
      <dgm:prSet presAssocID="{077E23A2-039A-42F5-A134-DA865E0A4660}" presName="node" presStyleLbl="node1" presStyleIdx="7" presStyleCnt="9" custRadScaleRad="98677" custRadScaleInc="40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DFB9A-A05A-4AA7-A6D7-50026FD8EAFD}" type="pres">
      <dgm:prSet presAssocID="{429E5E39-9258-4439-8EE1-2EB8A66B4ACB}" presName="parTrans" presStyleLbl="sibTrans2D1" presStyleIdx="8" presStyleCnt="9" custScaleX="156916"/>
      <dgm:spPr/>
      <dgm:t>
        <a:bodyPr/>
        <a:lstStyle/>
        <a:p>
          <a:endParaRPr lang="ru-RU"/>
        </a:p>
      </dgm:t>
    </dgm:pt>
    <dgm:pt modelId="{627362B7-8386-4A05-A1A9-B20D9CADD7D3}" type="pres">
      <dgm:prSet presAssocID="{429E5E39-9258-4439-8EE1-2EB8A66B4ACB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B8713F5E-2DBC-4425-A4E3-186EB495E3C7}" type="pres">
      <dgm:prSet presAssocID="{5231A7D1-C1F8-4C37-AA5C-B2D8F17E0F1C}" presName="node" presStyleLbl="node1" presStyleIdx="8" presStyleCnt="9" custScaleX="134204" custRadScaleRad="108799" custRadScaleInc="-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4FE9F7-ABA9-4471-A3F9-7ED52E1381A1}" type="presOf" srcId="{639C3FBE-FE34-4AB0-851F-2E060F121940}" destId="{13EECC8B-EF7E-4037-9A03-36889181BCBB}" srcOrd="0" destOrd="0" presId="urn:microsoft.com/office/officeart/2005/8/layout/radial5"/>
    <dgm:cxn modelId="{5C2A1FE9-E18C-4C2A-90A5-2E9026894692}" type="presOf" srcId="{A5B99D1E-B27C-466F-96D4-8EA95ED56D93}" destId="{E499F644-13B7-4AC5-B9CF-04AB93E69D96}" srcOrd="0" destOrd="0" presId="urn:microsoft.com/office/officeart/2005/8/layout/radial5"/>
    <dgm:cxn modelId="{51733157-18ED-4BE6-B804-1C498445F2D3}" type="presOf" srcId="{A5B99D1E-B27C-466F-96D4-8EA95ED56D93}" destId="{930263B6-F80D-4939-B235-3C0212E4006F}" srcOrd="1" destOrd="0" presId="urn:microsoft.com/office/officeart/2005/8/layout/radial5"/>
    <dgm:cxn modelId="{BF29E122-176C-4368-9801-BFA7D624CEC3}" srcId="{C532092E-60FE-4A2D-A5DE-838040D932DE}" destId="{639C3FBE-FE34-4AB0-851F-2E060F121940}" srcOrd="2" destOrd="0" parTransId="{6DBA356F-C319-4A4B-A80A-42A26DC86617}" sibTransId="{ECBB5F4E-73E0-408B-8E1E-A4593ADD9E46}"/>
    <dgm:cxn modelId="{6050B19D-8206-4770-B734-4ECCA2EF2ABE}" srcId="{C532092E-60FE-4A2D-A5DE-838040D932DE}" destId="{5231A7D1-C1F8-4C37-AA5C-B2D8F17E0F1C}" srcOrd="8" destOrd="0" parTransId="{429E5E39-9258-4439-8EE1-2EB8A66B4ACB}" sibTransId="{2C7BE318-D1C7-4FE4-9133-B1A6C5674FE4}"/>
    <dgm:cxn modelId="{CD5BA0A8-AB0D-4908-8778-D471C0DEEBDE}" type="presOf" srcId="{7C291D0B-4067-4AA2-A6BA-7228204D427D}" destId="{1F4B361F-D1F1-4911-B00C-69FB03B7D7A3}" srcOrd="1" destOrd="0" presId="urn:microsoft.com/office/officeart/2005/8/layout/radial5"/>
    <dgm:cxn modelId="{ABC0D4F4-5E9C-4D2F-B925-8F71BBB355C0}" type="presOf" srcId="{A7B096C7-9B0E-4638-821A-50C27ECA0F1C}" destId="{5D50F76F-8FE8-4962-8EB7-55A15E57D7ED}" srcOrd="1" destOrd="0" presId="urn:microsoft.com/office/officeart/2005/8/layout/radial5"/>
    <dgm:cxn modelId="{1691C692-9C5E-4D02-A9D0-654CAB500476}" type="presOf" srcId="{429E5E39-9258-4439-8EE1-2EB8A66B4ACB}" destId="{BD1DFB9A-A05A-4AA7-A6D7-50026FD8EAFD}" srcOrd="0" destOrd="0" presId="urn:microsoft.com/office/officeart/2005/8/layout/radial5"/>
    <dgm:cxn modelId="{7C2B6833-5854-479A-B7FB-3243EC45E6FE}" type="presOf" srcId="{FD7A4827-A0D9-4F40-B36D-5CFF855F9320}" destId="{87963BB8-6C5D-4DE5-BA88-209CAB3BF262}" srcOrd="0" destOrd="0" presId="urn:microsoft.com/office/officeart/2005/8/layout/radial5"/>
    <dgm:cxn modelId="{726D571E-2778-44AF-86BD-7AE4414416BC}" type="presOf" srcId="{69B1C718-5C74-490B-80DA-E06EB642DF6F}" destId="{E88361FF-D799-4E37-A903-B4FB39F4CDF2}" srcOrd="1" destOrd="0" presId="urn:microsoft.com/office/officeart/2005/8/layout/radial5"/>
    <dgm:cxn modelId="{6221D980-DBDF-465E-A5D7-96A2E5075C75}" type="presOf" srcId="{6A7C0DF9-D868-4EA4-832E-FCF8F6BB39E4}" destId="{7B90BAED-6E81-4876-A61B-CFF6072A1C4E}" srcOrd="0" destOrd="0" presId="urn:microsoft.com/office/officeart/2005/8/layout/radial5"/>
    <dgm:cxn modelId="{8D2D051F-3E24-4146-829E-63D165CED135}" type="presOf" srcId="{33EAB547-7A05-408C-84F5-0D5FAE8A9BF5}" destId="{171F7723-00BA-4640-A857-D43E9F04E280}" srcOrd="1" destOrd="0" presId="urn:microsoft.com/office/officeart/2005/8/layout/radial5"/>
    <dgm:cxn modelId="{F0886C1B-5FF3-404D-B6DB-F7A3F0FC6CB8}" type="presOf" srcId="{C532092E-60FE-4A2D-A5DE-838040D932DE}" destId="{D7636914-0418-4A9E-BCE9-7617BC5DEB39}" srcOrd="0" destOrd="0" presId="urn:microsoft.com/office/officeart/2005/8/layout/radial5"/>
    <dgm:cxn modelId="{00AE42B5-0C6A-4A97-B29A-352DA6B2DC09}" srcId="{C532092E-60FE-4A2D-A5DE-838040D932DE}" destId="{D26FE6E1-D34E-42BC-B094-00761F3DC60D}" srcOrd="6" destOrd="0" parTransId="{A7B096C7-9B0E-4638-821A-50C27ECA0F1C}" sibTransId="{2AC625D0-406D-4E1E-904C-247745162E6A}"/>
    <dgm:cxn modelId="{FDCAD22D-BD9C-43B9-BC07-7248A79062A1}" type="presOf" srcId="{8009B6B0-DE9B-42BC-A94C-D5D4B48BFA9D}" destId="{97F33041-2056-4A5B-8EE4-3D363A515FEB}" srcOrd="0" destOrd="0" presId="urn:microsoft.com/office/officeart/2005/8/layout/radial5"/>
    <dgm:cxn modelId="{524E1920-E9D3-4B77-9355-592D2B719266}" type="presOf" srcId="{288B86F0-0A1B-4F90-BDB9-F878C71BCEF5}" destId="{BF4938D8-C6B7-4298-8825-29E5C01BF399}" srcOrd="0" destOrd="0" presId="urn:microsoft.com/office/officeart/2005/8/layout/radial5"/>
    <dgm:cxn modelId="{281988C3-933D-43B0-9B87-E59C3332D26D}" type="presOf" srcId="{B4787F2E-91D8-44B2-B5DC-339DEADF6A31}" destId="{BACDBF14-D46E-4B9E-9BAE-F81A3F495CA6}" srcOrd="1" destOrd="0" presId="urn:microsoft.com/office/officeart/2005/8/layout/radial5"/>
    <dgm:cxn modelId="{CB121375-C1BE-4EDA-B554-DB696701D689}" srcId="{C532092E-60FE-4A2D-A5DE-838040D932DE}" destId="{077E23A2-039A-42F5-A134-DA865E0A4660}" srcOrd="7" destOrd="0" parTransId="{33EAB547-7A05-408C-84F5-0D5FAE8A9BF5}" sibTransId="{0F8000C5-5167-4A02-9953-9D03E82DBF01}"/>
    <dgm:cxn modelId="{BF8F3CB8-DD67-4E7B-8CA5-C7FB7181E0FC}" type="presOf" srcId="{D26FE6E1-D34E-42BC-B094-00761F3DC60D}" destId="{9C41EF26-6A30-4BCB-963D-6783CD94C33C}" srcOrd="0" destOrd="0" presId="urn:microsoft.com/office/officeart/2005/8/layout/radial5"/>
    <dgm:cxn modelId="{FA0CF7C1-E97F-46B6-8A54-33D2432E09B1}" srcId="{3906041B-C44A-4A19-8F85-D36DA32BA9B1}" destId="{C532092E-60FE-4A2D-A5DE-838040D932DE}" srcOrd="0" destOrd="0" parTransId="{65804C58-E1ED-45D9-8D78-63A86EC613FB}" sibTransId="{7CEA2195-CAA8-4C3F-9976-891AA70416F0}"/>
    <dgm:cxn modelId="{CB1B76CD-E51E-4D55-A13C-7BDCC1B8E660}" type="presOf" srcId="{288B86F0-0A1B-4F90-BDB9-F878C71BCEF5}" destId="{95EF6E02-25B6-4024-9968-E41152101A30}" srcOrd="1" destOrd="0" presId="urn:microsoft.com/office/officeart/2005/8/layout/radial5"/>
    <dgm:cxn modelId="{66A1CD73-D31A-40BC-BABD-BB68C204211E}" type="presOf" srcId="{69B1C718-5C74-490B-80DA-E06EB642DF6F}" destId="{D1883E1B-E0AB-4012-AF71-DD5575552A15}" srcOrd="0" destOrd="0" presId="urn:microsoft.com/office/officeart/2005/8/layout/radial5"/>
    <dgm:cxn modelId="{C537E6D3-B0BB-4004-A811-67FABC647B5F}" type="presOf" srcId="{33EAB547-7A05-408C-84F5-0D5FAE8A9BF5}" destId="{CF5D0DA2-C8B6-46DA-B35E-662AECFB004A}" srcOrd="0" destOrd="0" presId="urn:microsoft.com/office/officeart/2005/8/layout/radial5"/>
    <dgm:cxn modelId="{58514076-B80C-4D76-A1E7-FA2DE09A86F8}" srcId="{C532092E-60FE-4A2D-A5DE-838040D932DE}" destId="{6A7C0DF9-D868-4EA4-832E-FCF8F6BB39E4}" srcOrd="5" destOrd="0" parTransId="{B4787F2E-91D8-44B2-B5DC-339DEADF6A31}" sibTransId="{CA395544-00F3-4092-95F1-F1DCC5FECFB7}"/>
    <dgm:cxn modelId="{526330F1-5E38-4791-870E-8594B5F34121}" type="presOf" srcId="{A7B096C7-9B0E-4638-821A-50C27ECA0F1C}" destId="{1ED5EC27-8900-478F-9832-6B83EE272AE0}" srcOrd="0" destOrd="0" presId="urn:microsoft.com/office/officeart/2005/8/layout/radial5"/>
    <dgm:cxn modelId="{F78EF2AB-9C9F-4467-9DE8-50C6804BF141}" type="presOf" srcId="{077E23A2-039A-42F5-A134-DA865E0A4660}" destId="{87F1CBB9-6621-4637-BCA4-4BD80516EA25}" srcOrd="0" destOrd="0" presId="urn:microsoft.com/office/officeart/2005/8/layout/radial5"/>
    <dgm:cxn modelId="{442CF2B6-020A-4076-8CC4-504CC6423E7E}" srcId="{C532092E-60FE-4A2D-A5DE-838040D932DE}" destId="{F8578C50-9009-4612-B6AA-2B224F3ABD39}" srcOrd="1" destOrd="0" parTransId="{7C291D0B-4067-4AA2-A6BA-7228204D427D}" sibTransId="{8437B2EE-63D8-4913-8C68-B69A7C2B9B37}"/>
    <dgm:cxn modelId="{4F54DAB2-0A2C-49DE-BC45-8D27AEF7695D}" type="presOf" srcId="{3906041B-C44A-4A19-8F85-D36DA32BA9B1}" destId="{E8CAFE17-F6ED-4E75-A1BB-751502509945}" srcOrd="0" destOrd="0" presId="urn:microsoft.com/office/officeart/2005/8/layout/radial5"/>
    <dgm:cxn modelId="{28ADBE23-72E2-492F-8D41-4A454B28072C}" type="presOf" srcId="{16FF49CD-A0ED-4DB0-9F26-BE92294B9A79}" destId="{B6EFC9C9-B0C0-40D3-96F9-2F6823FED5C2}" srcOrd="0" destOrd="0" presId="urn:microsoft.com/office/officeart/2005/8/layout/radial5"/>
    <dgm:cxn modelId="{8FFE974D-A4ED-4F1B-B669-130FBB99196B}" srcId="{C532092E-60FE-4A2D-A5DE-838040D932DE}" destId="{FD7A4827-A0D9-4F40-B36D-5CFF855F9320}" srcOrd="0" destOrd="0" parTransId="{A5B99D1E-B27C-466F-96D4-8EA95ED56D93}" sibTransId="{91FE08A7-4E09-4444-BEC2-B60A4001EAF4}"/>
    <dgm:cxn modelId="{55E062CB-AA98-4326-9F5E-63101D2193A0}" type="presOf" srcId="{7C291D0B-4067-4AA2-A6BA-7228204D427D}" destId="{236E6B70-0338-4CAA-BE65-86B86B065D44}" srcOrd="0" destOrd="0" presId="urn:microsoft.com/office/officeart/2005/8/layout/radial5"/>
    <dgm:cxn modelId="{772B9D7B-A965-47B7-A360-ABABF87B5892}" type="presOf" srcId="{6DBA356F-C319-4A4B-A80A-42A26DC86617}" destId="{0A1961F3-3753-4676-8E81-9DDC581A53FB}" srcOrd="1" destOrd="0" presId="urn:microsoft.com/office/officeart/2005/8/layout/radial5"/>
    <dgm:cxn modelId="{B3747F41-5207-41DA-A9EF-41867619ED87}" type="presOf" srcId="{5231A7D1-C1F8-4C37-AA5C-B2D8F17E0F1C}" destId="{B8713F5E-2DBC-4425-A4E3-186EB495E3C7}" srcOrd="0" destOrd="0" presId="urn:microsoft.com/office/officeart/2005/8/layout/radial5"/>
    <dgm:cxn modelId="{FFEF7582-CEE9-4655-8AC6-DCD35342D380}" srcId="{C532092E-60FE-4A2D-A5DE-838040D932DE}" destId="{16FF49CD-A0ED-4DB0-9F26-BE92294B9A79}" srcOrd="3" destOrd="0" parTransId="{69B1C718-5C74-490B-80DA-E06EB642DF6F}" sibTransId="{1AB120E8-4592-4336-8494-D5A5588A54BC}"/>
    <dgm:cxn modelId="{121A67BA-5050-427D-ADD9-5BA686F61932}" type="presOf" srcId="{429E5E39-9258-4439-8EE1-2EB8A66B4ACB}" destId="{627362B7-8386-4A05-A1A9-B20D9CADD7D3}" srcOrd="1" destOrd="0" presId="urn:microsoft.com/office/officeart/2005/8/layout/radial5"/>
    <dgm:cxn modelId="{F3281500-65FD-4D64-93E3-333419E77AAA}" type="presOf" srcId="{6DBA356F-C319-4A4B-A80A-42A26DC86617}" destId="{A2DE731F-7B60-4E48-8438-73B9F4C0DA0D}" srcOrd="0" destOrd="0" presId="urn:microsoft.com/office/officeart/2005/8/layout/radial5"/>
    <dgm:cxn modelId="{107A186F-3D43-41BD-9928-216D816A9677}" type="presOf" srcId="{B4787F2E-91D8-44B2-B5DC-339DEADF6A31}" destId="{BBBB7766-32FA-4993-93F9-653EB684025C}" srcOrd="0" destOrd="0" presId="urn:microsoft.com/office/officeart/2005/8/layout/radial5"/>
    <dgm:cxn modelId="{EC03223D-8387-4838-9176-9135F268B4C2}" type="presOf" srcId="{F8578C50-9009-4612-B6AA-2B224F3ABD39}" destId="{F59CB539-F22B-4FE3-A101-F33DFEC800D9}" srcOrd="0" destOrd="0" presId="urn:microsoft.com/office/officeart/2005/8/layout/radial5"/>
    <dgm:cxn modelId="{D03BE4BA-4E52-4D9B-9D2E-88FE1B070C0E}" srcId="{C532092E-60FE-4A2D-A5DE-838040D932DE}" destId="{8009B6B0-DE9B-42BC-A94C-D5D4B48BFA9D}" srcOrd="4" destOrd="0" parTransId="{288B86F0-0A1B-4F90-BDB9-F878C71BCEF5}" sibTransId="{30CC4AED-06B7-41AB-80C5-C7DE572E1AC2}"/>
    <dgm:cxn modelId="{E98460AF-074A-4B48-81B9-599EF2D515C5}" type="presParOf" srcId="{E8CAFE17-F6ED-4E75-A1BB-751502509945}" destId="{D7636914-0418-4A9E-BCE9-7617BC5DEB39}" srcOrd="0" destOrd="0" presId="urn:microsoft.com/office/officeart/2005/8/layout/radial5"/>
    <dgm:cxn modelId="{F159971C-8798-4754-9310-1E0189585FE9}" type="presParOf" srcId="{E8CAFE17-F6ED-4E75-A1BB-751502509945}" destId="{E499F644-13B7-4AC5-B9CF-04AB93E69D96}" srcOrd="1" destOrd="0" presId="urn:microsoft.com/office/officeart/2005/8/layout/radial5"/>
    <dgm:cxn modelId="{BD3FA75F-9902-428E-9269-509C1E4B0478}" type="presParOf" srcId="{E499F644-13B7-4AC5-B9CF-04AB93E69D96}" destId="{930263B6-F80D-4939-B235-3C0212E4006F}" srcOrd="0" destOrd="0" presId="urn:microsoft.com/office/officeart/2005/8/layout/radial5"/>
    <dgm:cxn modelId="{D3F64658-58AF-426B-8311-44327227B947}" type="presParOf" srcId="{E8CAFE17-F6ED-4E75-A1BB-751502509945}" destId="{87963BB8-6C5D-4DE5-BA88-209CAB3BF262}" srcOrd="2" destOrd="0" presId="urn:microsoft.com/office/officeart/2005/8/layout/radial5"/>
    <dgm:cxn modelId="{82BC2242-F987-40E5-9E84-CD62588BA8D6}" type="presParOf" srcId="{E8CAFE17-F6ED-4E75-A1BB-751502509945}" destId="{236E6B70-0338-4CAA-BE65-86B86B065D44}" srcOrd="3" destOrd="0" presId="urn:microsoft.com/office/officeart/2005/8/layout/radial5"/>
    <dgm:cxn modelId="{39980A1A-F539-418E-BC77-A3B9368DEF5F}" type="presParOf" srcId="{236E6B70-0338-4CAA-BE65-86B86B065D44}" destId="{1F4B361F-D1F1-4911-B00C-69FB03B7D7A3}" srcOrd="0" destOrd="0" presId="urn:microsoft.com/office/officeart/2005/8/layout/radial5"/>
    <dgm:cxn modelId="{5752B23B-A502-4D30-93FB-A9D6E2FD349C}" type="presParOf" srcId="{E8CAFE17-F6ED-4E75-A1BB-751502509945}" destId="{F59CB539-F22B-4FE3-A101-F33DFEC800D9}" srcOrd="4" destOrd="0" presId="urn:microsoft.com/office/officeart/2005/8/layout/radial5"/>
    <dgm:cxn modelId="{6F1B00D2-7EFE-408E-ABCC-82075FF46F62}" type="presParOf" srcId="{E8CAFE17-F6ED-4E75-A1BB-751502509945}" destId="{A2DE731F-7B60-4E48-8438-73B9F4C0DA0D}" srcOrd="5" destOrd="0" presId="urn:microsoft.com/office/officeart/2005/8/layout/radial5"/>
    <dgm:cxn modelId="{577B1638-B83E-47F4-ABA7-E016CFBCB7AF}" type="presParOf" srcId="{A2DE731F-7B60-4E48-8438-73B9F4C0DA0D}" destId="{0A1961F3-3753-4676-8E81-9DDC581A53FB}" srcOrd="0" destOrd="0" presId="urn:microsoft.com/office/officeart/2005/8/layout/radial5"/>
    <dgm:cxn modelId="{DF707659-3112-49D4-BBBA-AC3EF33142D2}" type="presParOf" srcId="{E8CAFE17-F6ED-4E75-A1BB-751502509945}" destId="{13EECC8B-EF7E-4037-9A03-36889181BCBB}" srcOrd="6" destOrd="0" presId="urn:microsoft.com/office/officeart/2005/8/layout/radial5"/>
    <dgm:cxn modelId="{DC11DA86-A99F-42A9-BB22-8F20E0706F57}" type="presParOf" srcId="{E8CAFE17-F6ED-4E75-A1BB-751502509945}" destId="{D1883E1B-E0AB-4012-AF71-DD5575552A15}" srcOrd="7" destOrd="0" presId="urn:microsoft.com/office/officeart/2005/8/layout/radial5"/>
    <dgm:cxn modelId="{18BD7265-2796-43CE-BEB0-CD5CFCAD6C61}" type="presParOf" srcId="{D1883E1B-E0AB-4012-AF71-DD5575552A15}" destId="{E88361FF-D799-4E37-A903-B4FB39F4CDF2}" srcOrd="0" destOrd="0" presId="urn:microsoft.com/office/officeart/2005/8/layout/radial5"/>
    <dgm:cxn modelId="{BBA6D93B-CE00-4868-AD2B-2AF33D503DFE}" type="presParOf" srcId="{E8CAFE17-F6ED-4E75-A1BB-751502509945}" destId="{B6EFC9C9-B0C0-40D3-96F9-2F6823FED5C2}" srcOrd="8" destOrd="0" presId="urn:microsoft.com/office/officeart/2005/8/layout/radial5"/>
    <dgm:cxn modelId="{2320441E-04E0-4800-A79D-AF64773F6303}" type="presParOf" srcId="{E8CAFE17-F6ED-4E75-A1BB-751502509945}" destId="{BF4938D8-C6B7-4298-8825-29E5C01BF399}" srcOrd="9" destOrd="0" presId="urn:microsoft.com/office/officeart/2005/8/layout/radial5"/>
    <dgm:cxn modelId="{A524EEF0-794F-42A9-9D71-B6442A6B3ECA}" type="presParOf" srcId="{BF4938D8-C6B7-4298-8825-29E5C01BF399}" destId="{95EF6E02-25B6-4024-9968-E41152101A30}" srcOrd="0" destOrd="0" presId="urn:microsoft.com/office/officeart/2005/8/layout/radial5"/>
    <dgm:cxn modelId="{92D64965-0FEC-45E2-9E6E-29CC27502E69}" type="presParOf" srcId="{E8CAFE17-F6ED-4E75-A1BB-751502509945}" destId="{97F33041-2056-4A5B-8EE4-3D363A515FEB}" srcOrd="10" destOrd="0" presId="urn:microsoft.com/office/officeart/2005/8/layout/radial5"/>
    <dgm:cxn modelId="{D0815CA3-BC91-4685-81A9-9AE1D1DBAFD1}" type="presParOf" srcId="{E8CAFE17-F6ED-4E75-A1BB-751502509945}" destId="{BBBB7766-32FA-4993-93F9-653EB684025C}" srcOrd="11" destOrd="0" presId="urn:microsoft.com/office/officeart/2005/8/layout/radial5"/>
    <dgm:cxn modelId="{4C940B99-C180-422F-9CDB-1C7D2DC1E4EA}" type="presParOf" srcId="{BBBB7766-32FA-4993-93F9-653EB684025C}" destId="{BACDBF14-D46E-4B9E-9BAE-F81A3F495CA6}" srcOrd="0" destOrd="0" presId="urn:microsoft.com/office/officeart/2005/8/layout/radial5"/>
    <dgm:cxn modelId="{62B652A5-EFB9-4BA4-B462-83916CC47953}" type="presParOf" srcId="{E8CAFE17-F6ED-4E75-A1BB-751502509945}" destId="{7B90BAED-6E81-4876-A61B-CFF6072A1C4E}" srcOrd="12" destOrd="0" presId="urn:microsoft.com/office/officeart/2005/8/layout/radial5"/>
    <dgm:cxn modelId="{F52737AA-4217-4919-B8C0-D477F33BD6AA}" type="presParOf" srcId="{E8CAFE17-F6ED-4E75-A1BB-751502509945}" destId="{1ED5EC27-8900-478F-9832-6B83EE272AE0}" srcOrd="13" destOrd="0" presId="urn:microsoft.com/office/officeart/2005/8/layout/radial5"/>
    <dgm:cxn modelId="{58186D6E-CE16-492C-9750-628F3842A7F6}" type="presParOf" srcId="{1ED5EC27-8900-478F-9832-6B83EE272AE0}" destId="{5D50F76F-8FE8-4962-8EB7-55A15E57D7ED}" srcOrd="0" destOrd="0" presId="urn:microsoft.com/office/officeart/2005/8/layout/radial5"/>
    <dgm:cxn modelId="{235396CA-5E8A-4530-83F5-82338C3B4018}" type="presParOf" srcId="{E8CAFE17-F6ED-4E75-A1BB-751502509945}" destId="{9C41EF26-6A30-4BCB-963D-6783CD94C33C}" srcOrd="14" destOrd="0" presId="urn:microsoft.com/office/officeart/2005/8/layout/radial5"/>
    <dgm:cxn modelId="{57D4C7B7-8D0E-42B3-A6A6-D1372A989CFE}" type="presParOf" srcId="{E8CAFE17-F6ED-4E75-A1BB-751502509945}" destId="{CF5D0DA2-C8B6-46DA-B35E-662AECFB004A}" srcOrd="15" destOrd="0" presId="urn:microsoft.com/office/officeart/2005/8/layout/radial5"/>
    <dgm:cxn modelId="{5E55BB50-FB96-4EDD-A7CB-EC48CB36B3F2}" type="presParOf" srcId="{CF5D0DA2-C8B6-46DA-B35E-662AECFB004A}" destId="{171F7723-00BA-4640-A857-D43E9F04E280}" srcOrd="0" destOrd="0" presId="urn:microsoft.com/office/officeart/2005/8/layout/radial5"/>
    <dgm:cxn modelId="{C3523482-7AB0-49CB-AB54-BB26013F2F15}" type="presParOf" srcId="{E8CAFE17-F6ED-4E75-A1BB-751502509945}" destId="{87F1CBB9-6621-4637-BCA4-4BD80516EA25}" srcOrd="16" destOrd="0" presId="urn:microsoft.com/office/officeart/2005/8/layout/radial5"/>
    <dgm:cxn modelId="{A08D262F-F4F8-4472-828A-E9002A797FD4}" type="presParOf" srcId="{E8CAFE17-F6ED-4E75-A1BB-751502509945}" destId="{BD1DFB9A-A05A-4AA7-A6D7-50026FD8EAFD}" srcOrd="17" destOrd="0" presId="urn:microsoft.com/office/officeart/2005/8/layout/radial5"/>
    <dgm:cxn modelId="{480F0B06-1CE6-46F5-B913-C4CB32EEAE58}" type="presParOf" srcId="{BD1DFB9A-A05A-4AA7-A6D7-50026FD8EAFD}" destId="{627362B7-8386-4A05-A1A9-B20D9CADD7D3}" srcOrd="0" destOrd="0" presId="urn:microsoft.com/office/officeart/2005/8/layout/radial5"/>
    <dgm:cxn modelId="{CE4B914A-8E8F-4E3D-B18C-F3EEE7A9504D}" type="presParOf" srcId="{E8CAFE17-F6ED-4E75-A1BB-751502509945}" destId="{B8713F5E-2DBC-4425-A4E3-186EB495E3C7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D289A2-6FD8-468D-B563-4A467A4D7BE9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E9FE564-F360-4BAE-91FE-D65D95917421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Дошкольное образование</a:t>
          </a:r>
          <a:endParaRPr lang="ru-RU" sz="14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975BBD-0CD1-49AB-86E8-70B9335BFAD0}" type="parTrans" cxnId="{B166D9E3-439A-40FA-9754-664917C3BB12}">
      <dgm:prSet/>
      <dgm:spPr/>
      <dgm:t>
        <a:bodyPr/>
        <a:lstStyle/>
        <a:p>
          <a:endParaRPr lang="ru-RU"/>
        </a:p>
      </dgm:t>
    </dgm:pt>
    <dgm:pt modelId="{8D7C0C75-2752-42A7-A581-D0AD35B5965D}" type="sibTrans" cxnId="{B166D9E3-439A-40FA-9754-664917C3BB12}">
      <dgm:prSet/>
      <dgm:spPr/>
      <dgm:t>
        <a:bodyPr/>
        <a:lstStyle/>
        <a:p>
          <a:endParaRPr lang="ru-RU"/>
        </a:p>
      </dgm:t>
    </dgm:pt>
    <dgm:pt modelId="{07DD6C3E-D88D-4AAE-85F7-B765DAB609B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375 205,5 тыс. руб., в т.ч. на обеспечение муниципального задания 345 672,9 тыс. руб.</a:t>
          </a:r>
          <a:endParaRPr lang="ru-RU" sz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4D815F-9A0D-4BC1-A29D-F5354B7CB846}" type="parTrans" cxnId="{28E57B04-79D0-4725-A3D7-AE00F5427BBE}">
      <dgm:prSet/>
      <dgm:spPr/>
      <dgm:t>
        <a:bodyPr/>
        <a:lstStyle/>
        <a:p>
          <a:endParaRPr lang="ru-RU"/>
        </a:p>
      </dgm:t>
    </dgm:pt>
    <dgm:pt modelId="{E9774CC7-E7ED-4EE0-9C20-7F8D6B6F4F39}" type="sibTrans" cxnId="{28E57B04-79D0-4725-A3D7-AE00F5427BBE}">
      <dgm:prSet/>
      <dgm:spPr/>
      <dgm:t>
        <a:bodyPr/>
        <a:lstStyle/>
        <a:p>
          <a:endParaRPr lang="ru-RU"/>
        </a:p>
      </dgm:t>
    </dgm:pt>
    <dgm:pt modelId="{45A9C41F-910B-4D9B-A6ED-A044CA429F76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Начальное общее, основное общее и среднее общее образование</a:t>
          </a:r>
          <a:endParaRPr lang="ru-RU" sz="14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688577-6C07-4352-BAE8-92F8AE321A0A}" type="parTrans" cxnId="{3F5E62FF-D974-42EB-BEA0-DC339A870445}">
      <dgm:prSet/>
      <dgm:spPr/>
      <dgm:t>
        <a:bodyPr/>
        <a:lstStyle/>
        <a:p>
          <a:endParaRPr lang="ru-RU"/>
        </a:p>
      </dgm:t>
    </dgm:pt>
    <dgm:pt modelId="{33EB978E-0FB4-4A0B-949F-3245E7C584CD}" type="sibTrans" cxnId="{3F5E62FF-D974-42EB-BEA0-DC339A870445}">
      <dgm:prSet/>
      <dgm:spPr/>
      <dgm:t>
        <a:bodyPr/>
        <a:lstStyle/>
        <a:p>
          <a:endParaRPr lang="ru-RU"/>
        </a:p>
      </dgm:t>
    </dgm:pt>
    <dgm:pt modelId="{1C8ABE4B-707D-4A10-AFA6-BF370D84F8B1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Отдых, оздоровление, занятость детей, подростков и молодежи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3383E3-BF6F-4A0A-8E03-92C7219F419A}" type="parTrans" cxnId="{E68252D6-1402-457E-A16F-E6E0533504AC}">
      <dgm:prSet/>
      <dgm:spPr/>
      <dgm:t>
        <a:bodyPr/>
        <a:lstStyle/>
        <a:p>
          <a:endParaRPr lang="ru-RU"/>
        </a:p>
      </dgm:t>
    </dgm:pt>
    <dgm:pt modelId="{6ADF496A-DD42-4984-96F0-285DFECDAD3E}" type="sibTrans" cxnId="{E68252D6-1402-457E-A16F-E6E0533504AC}">
      <dgm:prSet/>
      <dgm:spPr/>
      <dgm:t>
        <a:bodyPr/>
        <a:lstStyle/>
        <a:p>
          <a:endParaRPr lang="ru-RU"/>
        </a:p>
      </dgm:t>
    </dgm:pt>
    <dgm:pt modelId="{665F9E37-CE67-493A-A681-F9A2875E58D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12 948,9 тыс. руб., в т.ч. трудоустройство  подростков 798,5 тыс. руб.</a:t>
          </a:r>
          <a:endParaRPr lang="ru-RU" sz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4ED46C-BA45-4408-8720-15FF49F7688F}" type="parTrans" cxnId="{D740F87B-1FC5-4377-8312-187D8E1AB3D5}">
      <dgm:prSet/>
      <dgm:spPr/>
      <dgm:t>
        <a:bodyPr/>
        <a:lstStyle/>
        <a:p>
          <a:endParaRPr lang="ru-RU"/>
        </a:p>
      </dgm:t>
    </dgm:pt>
    <dgm:pt modelId="{02EB9D19-1976-482D-A738-805F859DAD8A}" type="sibTrans" cxnId="{D740F87B-1FC5-4377-8312-187D8E1AB3D5}">
      <dgm:prSet/>
      <dgm:spPr/>
      <dgm:t>
        <a:bodyPr/>
        <a:lstStyle/>
        <a:p>
          <a:endParaRPr lang="ru-RU"/>
        </a:p>
      </dgm:t>
    </dgm:pt>
    <dgm:pt modelId="{E8AAAD58-D1A8-44B9-B3FA-BDF16CA88CF9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AEB9FC-462A-48A9-99D8-63D52BAB6623}" type="parTrans" cxnId="{B1663A7F-76A5-4B66-B4EB-E2E4B0C2A5F8}">
      <dgm:prSet/>
      <dgm:spPr/>
      <dgm:t>
        <a:bodyPr/>
        <a:lstStyle/>
        <a:p>
          <a:endParaRPr lang="ru-RU"/>
        </a:p>
      </dgm:t>
    </dgm:pt>
    <dgm:pt modelId="{72C03A21-5C6B-41D8-A554-CC1D5E700FB4}" type="sibTrans" cxnId="{B1663A7F-76A5-4B66-B4EB-E2E4B0C2A5F8}">
      <dgm:prSet/>
      <dgm:spPr/>
      <dgm:t>
        <a:bodyPr/>
        <a:lstStyle/>
        <a:p>
          <a:endParaRPr lang="ru-RU"/>
        </a:p>
      </dgm:t>
    </dgm:pt>
    <dgm:pt modelId="{8AEC31AC-375C-441E-A616-37AC9A844491}">
      <dgm:prSet custT="1"/>
      <dgm:spPr/>
      <dgm:t>
        <a:bodyPr/>
        <a:lstStyle/>
        <a:p>
          <a:r>
            <a: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618 558,2 тыс. руб., в т.ч. на обеспечение муниципального задания 480 965,3 тыс. руб.</a:t>
          </a:r>
          <a:endParaRPr lang="ru-RU" sz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6B14F5-0ED1-4C8B-AA7E-35724540E275}" type="parTrans" cxnId="{66D201DA-791E-4463-9D37-71B93EC39401}">
      <dgm:prSet/>
      <dgm:spPr/>
      <dgm:t>
        <a:bodyPr/>
        <a:lstStyle/>
        <a:p>
          <a:endParaRPr lang="ru-RU"/>
        </a:p>
      </dgm:t>
    </dgm:pt>
    <dgm:pt modelId="{FE9091C0-897B-4CED-8F54-4EC2A9D1632D}" type="sibTrans" cxnId="{66D201DA-791E-4463-9D37-71B93EC39401}">
      <dgm:prSet/>
      <dgm:spPr/>
      <dgm:t>
        <a:bodyPr/>
        <a:lstStyle/>
        <a:p>
          <a:endParaRPr lang="ru-RU"/>
        </a:p>
      </dgm:t>
    </dgm:pt>
    <dgm:pt modelId="{0EDB04F0-C87F-463F-962C-C7895E9E8AD3}">
      <dgm:prSet custT="1"/>
      <dgm:spPr/>
      <dgm:t>
        <a:bodyPr/>
        <a:lstStyle/>
        <a:p>
          <a:r>
            <a: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109 626,8 тыс. руб.в т.ч. на обеспечение муниципального задания 105 399,8 тыс. руб.</a:t>
          </a:r>
          <a:endParaRPr lang="ru-RU" sz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AA9B1A-9FA6-4EE0-824B-A31F6F335D32}" type="parTrans" cxnId="{2734E69E-845D-483F-B28F-4B4578AF7F37}">
      <dgm:prSet/>
      <dgm:spPr/>
      <dgm:t>
        <a:bodyPr/>
        <a:lstStyle/>
        <a:p>
          <a:endParaRPr lang="ru-RU"/>
        </a:p>
      </dgm:t>
    </dgm:pt>
    <dgm:pt modelId="{BED33264-B19F-4F3B-81C0-8097BF669ECD}" type="sibTrans" cxnId="{2734E69E-845D-483F-B28F-4B4578AF7F37}">
      <dgm:prSet/>
      <dgm:spPr/>
      <dgm:t>
        <a:bodyPr/>
        <a:lstStyle/>
        <a:p>
          <a:endParaRPr lang="ru-RU"/>
        </a:p>
      </dgm:t>
    </dgm:pt>
    <dgm:pt modelId="{BC6B32DB-A329-4B5F-84B4-BF0CF44D68E9}" type="pres">
      <dgm:prSet presAssocID="{CBD289A2-6FD8-468D-B563-4A467A4D7BE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8F0FEA-8101-4D07-9A78-F9BF5B4C51D9}" type="pres">
      <dgm:prSet presAssocID="{3E9FE564-F360-4BAE-91FE-D65D95917421}" presName="linNode" presStyleCnt="0"/>
      <dgm:spPr/>
    </dgm:pt>
    <dgm:pt modelId="{54274362-14B9-45D0-93BE-165FBCBD1E66}" type="pres">
      <dgm:prSet presAssocID="{3E9FE564-F360-4BAE-91FE-D65D95917421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1F816-B138-449B-A6D7-80542F28D503}" type="pres">
      <dgm:prSet presAssocID="{3E9FE564-F360-4BAE-91FE-D65D95917421}" presName="childShp" presStyleLbl="bgAccFollowNode1" presStyleIdx="0" presStyleCnt="4" custScaleX="94950" custScaleY="151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D013C-B167-450E-B175-05E14B1198A4}" type="pres">
      <dgm:prSet presAssocID="{8D7C0C75-2752-42A7-A581-D0AD35B5965D}" presName="spacing" presStyleCnt="0"/>
      <dgm:spPr/>
    </dgm:pt>
    <dgm:pt modelId="{0CA22390-BCE2-4FFB-B2C3-0664722F7560}" type="pres">
      <dgm:prSet presAssocID="{45A9C41F-910B-4D9B-A6ED-A044CA429F76}" presName="linNode" presStyleCnt="0"/>
      <dgm:spPr/>
    </dgm:pt>
    <dgm:pt modelId="{FB59AD44-4798-4932-874D-8295C00CBC0B}" type="pres">
      <dgm:prSet presAssocID="{45A9C41F-910B-4D9B-A6ED-A044CA429F76}" presName="parentShp" presStyleLbl="node1" presStyleIdx="1" presStyleCnt="4" custScaleY="171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3898C-D4D4-4EAA-9B78-4AA1F60BEC7D}" type="pres">
      <dgm:prSet presAssocID="{45A9C41F-910B-4D9B-A6ED-A044CA429F76}" presName="childShp" presStyleLbl="bgAccFollowNode1" presStyleIdx="1" presStyleCnt="4" custScaleX="94950" custScaleY="147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A77E7-54DB-4B3D-ABC0-90499BF4EDAD}" type="pres">
      <dgm:prSet presAssocID="{33EB978E-0FB4-4A0B-949F-3245E7C584CD}" presName="spacing" presStyleCnt="0"/>
      <dgm:spPr/>
    </dgm:pt>
    <dgm:pt modelId="{997C9784-64D7-4A06-8B7D-728A43A8CCC2}" type="pres">
      <dgm:prSet presAssocID="{E8AAAD58-D1A8-44B9-B3FA-BDF16CA88CF9}" presName="linNode" presStyleCnt="0"/>
      <dgm:spPr/>
    </dgm:pt>
    <dgm:pt modelId="{C506FE92-3F87-4802-8B67-EA3861D87D4C}" type="pres">
      <dgm:prSet presAssocID="{E8AAAD58-D1A8-44B9-B3FA-BDF16CA88CF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C877D-999D-4346-B466-0832CF86FD6F}" type="pres">
      <dgm:prSet presAssocID="{E8AAAD58-D1A8-44B9-B3FA-BDF16CA88CF9}" presName="childShp" presStyleLbl="bgAccFollowNode1" presStyleIdx="2" presStyleCnt="4" custScaleX="94950" custScaleY="161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00C22-2353-43D7-9C93-B9EB4DA1B11D}" type="pres">
      <dgm:prSet presAssocID="{72C03A21-5C6B-41D8-A554-CC1D5E700FB4}" presName="spacing" presStyleCnt="0"/>
      <dgm:spPr/>
    </dgm:pt>
    <dgm:pt modelId="{F5B84AD2-8BC8-436A-9700-83F0D1DD8C79}" type="pres">
      <dgm:prSet presAssocID="{1C8ABE4B-707D-4A10-AFA6-BF370D84F8B1}" presName="linNode" presStyleCnt="0"/>
      <dgm:spPr/>
    </dgm:pt>
    <dgm:pt modelId="{E215ED10-CF57-40C8-A1CA-7FA1FB952982}" type="pres">
      <dgm:prSet presAssocID="{1C8ABE4B-707D-4A10-AFA6-BF370D84F8B1}" presName="parentShp" presStyleLbl="node1" presStyleIdx="3" presStyleCnt="4" custScaleX="107785" custScaleY="158663" custLinFactNeighborX="-150" custLinFactNeighborY="-8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A2297-138D-4610-834A-281509ACA51B}" type="pres">
      <dgm:prSet presAssocID="{1C8ABE4B-707D-4A10-AFA6-BF370D84F8B1}" presName="childShp" presStyleLbl="bgAccFollowNode1" presStyleIdx="3" presStyleCnt="4" custScaleX="89759" custScaleY="178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4E69E-845D-483F-B28F-4B4578AF7F37}" srcId="{E8AAAD58-D1A8-44B9-B3FA-BDF16CA88CF9}" destId="{0EDB04F0-C87F-463F-962C-C7895E9E8AD3}" srcOrd="0" destOrd="0" parTransId="{A3AA9B1A-9FA6-4EE0-824B-A31F6F335D32}" sibTransId="{BED33264-B19F-4F3B-81C0-8097BF669ECD}"/>
    <dgm:cxn modelId="{E68252D6-1402-457E-A16F-E6E0533504AC}" srcId="{CBD289A2-6FD8-468D-B563-4A467A4D7BE9}" destId="{1C8ABE4B-707D-4A10-AFA6-BF370D84F8B1}" srcOrd="3" destOrd="0" parTransId="{363383E3-BF6F-4A0A-8E03-92C7219F419A}" sibTransId="{6ADF496A-DD42-4984-96F0-285DFECDAD3E}"/>
    <dgm:cxn modelId="{ACA85D90-7CDB-4FCD-9768-1F0B69A888CE}" type="presOf" srcId="{8AEC31AC-375C-441E-A616-37AC9A844491}" destId="{DA53898C-D4D4-4EAA-9B78-4AA1F60BEC7D}" srcOrd="0" destOrd="0" presId="urn:microsoft.com/office/officeart/2005/8/layout/vList6"/>
    <dgm:cxn modelId="{B1663A7F-76A5-4B66-B4EB-E2E4B0C2A5F8}" srcId="{CBD289A2-6FD8-468D-B563-4A467A4D7BE9}" destId="{E8AAAD58-D1A8-44B9-B3FA-BDF16CA88CF9}" srcOrd="2" destOrd="0" parTransId="{C2AEB9FC-462A-48A9-99D8-63D52BAB6623}" sibTransId="{72C03A21-5C6B-41D8-A554-CC1D5E700FB4}"/>
    <dgm:cxn modelId="{28E57B04-79D0-4725-A3D7-AE00F5427BBE}" srcId="{3E9FE564-F360-4BAE-91FE-D65D95917421}" destId="{07DD6C3E-D88D-4AAE-85F7-B765DAB609BB}" srcOrd="0" destOrd="0" parTransId="{9C4D815F-9A0D-4BC1-A29D-F5354B7CB846}" sibTransId="{E9774CC7-E7ED-4EE0-9C20-7F8D6B6F4F39}"/>
    <dgm:cxn modelId="{B166D9E3-439A-40FA-9754-664917C3BB12}" srcId="{CBD289A2-6FD8-468D-B563-4A467A4D7BE9}" destId="{3E9FE564-F360-4BAE-91FE-D65D95917421}" srcOrd="0" destOrd="0" parTransId="{6C975BBD-0CD1-49AB-86E8-70B9335BFAD0}" sibTransId="{8D7C0C75-2752-42A7-A581-D0AD35B5965D}"/>
    <dgm:cxn modelId="{D740F87B-1FC5-4377-8312-187D8E1AB3D5}" srcId="{1C8ABE4B-707D-4A10-AFA6-BF370D84F8B1}" destId="{665F9E37-CE67-493A-A681-F9A2875E58D7}" srcOrd="0" destOrd="0" parTransId="{A04ED46C-BA45-4408-8720-15FF49F7688F}" sibTransId="{02EB9D19-1976-482D-A738-805F859DAD8A}"/>
    <dgm:cxn modelId="{66D201DA-791E-4463-9D37-71B93EC39401}" srcId="{45A9C41F-910B-4D9B-A6ED-A044CA429F76}" destId="{8AEC31AC-375C-441E-A616-37AC9A844491}" srcOrd="0" destOrd="0" parTransId="{7D6B14F5-0ED1-4C8B-AA7E-35724540E275}" sibTransId="{FE9091C0-897B-4CED-8F54-4EC2A9D1632D}"/>
    <dgm:cxn modelId="{9BFC79A3-3882-4C88-B5FE-C76986E3A185}" type="presOf" srcId="{45A9C41F-910B-4D9B-A6ED-A044CA429F76}" destId="{FB59AD44-4798-4932-874D-8295C00CBC0B}" srcOrd="0" destOrd="0" presId="urn:microsoft.com/office/officeart/2005/8/layout/vList6"/>
    <dgm:cxn modelId="{6F38D803-D398-4C28-84EA-DAABCA8A11A6}" type="presOf" srcId="{0EDB04F0-C87F-463F-962C-C7895E9E8AD3}" destId="{524C877D-999D-4346-B466-0832CF86FD6F}" srcOrd="0" destOrd="0" presId="urn:microsoft.com/office/officeart/2005/8/layout/vList6"/>
    <dgm:cxn modelId="{F2FB50BA-DBBA-49DE-942A-AAAFE1D91738}" type="presOf" srcId="{665F9E37-CE67-493A-A681-F9A2875E58D7}" destId="{3ACA2297-138D-4610-834A-281509ACA51B}" srcOrd="0" destOrd="0" presId="urn:microsoft.com/office/officeart/2005/8/layout/vList6"/>
    <dgm:cxn modelId="{16779824-5E08-4380-8CA7-4583B381AFA9}" type="presOf" srcId="{3E9FE564-F360-4BAE-91FE-D65D95917421}" destId="{54274362-14B9-45D0-93BE-165FBCBD1E66}" srcOrd="0" destOrd="0" presId="urn:microsoft.com/office/officeart/2005/8/layout/vList6"/>
    <dgm:cxn modelId="{B75CAC06-DFBB-4DA5-AEED-E4DB83C69536}" type="presOf" srcId="{E8AAAD58-D1A8-44B9-B3FA-BDF16CA88CF9}" destId="{C506FE92-3F87-4802-8B67-EA3861D87D4C}" srcOrd="0" destOrd="0" presId="urn:microsoft.com/office/officeart/2005/8/layout/vList6"/>
    <dgm:cxn modelId="{626B14C6-E258-4127-867D-71FCF5225816}" type="presOf" srcId="{07DD6C3E-D88D-4AAE-85F7-B765DAB609BB}" destId="{3731F816-B138-449B-A6D7-80542F28D503}" srcOrd="0" destOrd="0" presId="urn:microsoft.com/office/officeart/2005/8/layout/vList6"/>
    <dgm:cxn modelId="{98F7D867-AE9D-4062-9429-C345132C47BD}" type="presOf" srcId="{CBD289A2-6FD8-468D-B563-4A467A4D7BE9}" destId="{BC6B32DB-A329-4B5F-84B4-BF0CF44D68E9}" srcOrd="0" destOrd="0" presId="urn:microsoft.com/office/officeart/2005/8/layout/vList6"/>
    <dgm:cxn modelId="{3F5E62FF-D974-42EB-BEA0-DC339A870445}" srcId="{CBD289A2-6FD8-468D-B563-4A467A4D7BE9}" destId="{45A9C41F-910B-4D9B-A6ED-A044CA429F76}" srcOrd="1" destOrd="0" parTransId="{F4688577-6C07-4352-BAE8-92F8AE321A0A}" sibTransId="{33EB978E-0FB4-4A0B-949F-3245E7C584CD}"/>
    <dgm:cxn modelId="{06510B10-2914-4FE7-B4A5-0C218FDE2EFD}" type="presOf" srcId="{1C8ABE4B-707D-4A10-AFA6-BF370D84F8B1}" destId="{E215ED10-CF57-40C8-A1CA-7FA1FB952982}" srcOrd="0" destOrd="0" presId="urn:microsoft.com/office/officeart/2005/8/layout/vList6"/>
    <dgm:cxn modelId="{0140968F-B9F8-408C-9ED2-249E5E5C3AF4}" type="presParOf" srcId="{BC6B32DB-A329-4B5F-84B4-BF0CF44D68E9}" destId="{248F0FEA-8101-4D07-9A78-F9BF5B4C51D9}" srcOrd="0" destOrd="0" presId="urn:microsoft.com/office/officeart/2005/8/layout/vList6"/>
    <dgm:cxn modelId="{DA53FAE7-EF20-4806-9165-A1113271BB5E}" type="presParOf" srcId="{248F0FEA-8101-4D07-9A78-F9BF5B4C51D9}" destId="{54274362-14B9-45D0-93BE-165FBCBD1E66}" srcOrd="0" destOrd="0" presId="urn:microsoft.com/office/officeart/2005/8/layout/vList6"/>
    <dgm:cxn modelId="{FC413C8F-0194-401C-BF69-81D3D1654BFC}" type="presParOf" srcId="{248F0FEA-8101-4D07-9A78-F9BF5B4C51D9}" destId="{3731F816-B138-449B-A6D7-80542F28D503}" srcOrd="1" destOrd="0" presId="urn:microsoft.com/office/officeart/2005/8/layout/vList6"/>
    <dgm:cxn modelId="{BA442EC8-D218-4AB3-A34F-86831400F7A7}" type="presParOf" srcId="{BC6B32DB-A329-4B5F-84B4-BF0CF44D68E9}" destId="{E1FD013C-B167-450E-B175-05E14B1198A4}" srcOrd="1" destOrd="0" presId="urn:microsoft.com/office/officeart/2005/8/layout/vList6"/>
    <dgm:cxn modelId="{C4BBB143-4751-4444-B202-31F2FFA32906}" type="presParOf" srcId="{BC6B32DB-A329-4B5F-84B4-BF0CF44D68E9}" destId="{0CA22390-BCE2-4FFB-B2C3-0664722F7560}" srcOrd="2" destOrd="0" presId="urn:microsoft.com/office/officeart/2005/8/layout/vList6"/>
    <dgm:cxn modelId="{02ABCDE5-1661-49C3-9108-AD5425F2DAC3}" type="presParOf" srcId="{0CA22390-BCE2-4FFB-B2C3-0664722F7560}" destId="{FB59AD44-4798-4932-874D-8295C00CBC0B}" srcOrd="0" destOrd="0" presId="urn:microsoft.com/office/officeart/2005/8/layout/vList6"/>
    <dgm:cxn modelId="{3565FEB2-420F-4121-AA94-3328FC0C9D3C}" type="presParOf" srcId="{0CA22390-BCE2-4FFB-B2C3-0664722F7560}" destId="{DA53898C-D4D4-4EAA-9B78-4AA1F60BEC7D}" srcOrd="1" destOrd="0" presId="urn:microsoft.com/office/officeart/2005/8/layout/vList6"/>
    <dgm:cxn modelId="{61AAAC06-419E-4417-A6E9-5385F66DBC27}" type="presParOf" srcId="{BC6B32DB-A329-4B5F-84B4-BF0CF44D68E9}" destId="{725A77E7-54DB-4B3D-ABC0-90499BF4EDAD}" srcOrd="3" destOrd="0" presId="urn:microsoft.com/office/officeart/2005/8/layout/vList6"/>
    <dgm:cxn modelId="{7663D64D-10B1-44B0-8A18-4271AFEF97C2}" type="presParOf" srcId="{BC6B32DB-A329-4B5F-84B4-BF0CF44D68E9}" destId="{997C9784-64D7-4A06-8B7D-728A43A8CCC2}" srcOrd="4" destOrd="0" presId="urn:microsoft.com/office/officeart/2005/8/layout/vList6"/>
    <dgm:cxn modelId="{A106483C-6930-417B-B98A-06B73B9A0C6C}" type="presParOf" srcId="{997C9784-64D7-4A06-8B7D-728A43A8CCC2}" destId="{C506FE92-3F87-4802-8B67-EA3861D87D4C}" srcOrd="0" destOrd="0" presId="urn:microsoft.com/office/officeart/2005/8/layout/vList6"/>
    <dgm:cxn modelId="{2AFD48C5-2275-4070-9D80-56C813100069}" type="presParOf" srcId="{997C9784-64D7-4A06-8B7D-728A43A8CCC2}" destId="{524C877D-999D-4346-B466-0832CF86FD6F}" srcOrd="1" destOrd="0" presId="urn:microsoft.com/office/officeart/2005/8/layout/vList6"/>
    <dgm:cxn modelId="{A504656C-3AFE-49D4-8B10-8E6322C7F089}" type="presParOf" srcId="{BC6B32DB-A329-4B5F-84B4-BF0CF44D68E9}" destId="{9DB00C22-2353-43D7-9C93-B9EB4DA1B11D}" srcOrd="5" destOrd="0" presId="urn:microsoft.com/office/officeart/2005/8/layout/vList6"/>
    <dgm:cxn modelId="{69DCC7AD-5442-479B-B2F0-5A59F964DEF5}" type="presParOf" srcId="{BC6B32DB-A329-4B5F-84B4-BF0CF44D68E9}" destId="{F5B84AD2-8BC8-436A-9700-83F0D1DD8C79}" srcOrd="6" destOrd="0" presId="urn:microsoft.com/office/officeart/2005/8/layout/vList6"/>
    <dgm:cxn modelId="{43E2EDE5-493B-4AEB-8EFC-62FF17055816}" type="presParOf" srcId="{F5B84AD2-8BC8-436A-9700-83F0D1DD8C79}" destId="{E215ED10-CF57-40C8-A1CA-7FA1FB952982}" srcOrd="0" destOrd="0" presId="urn:microsoft.com/office/officeart/2005/8/layout/vList6"/>
    <dgm:cxn modelId="{2B1EB484-4440-49C9-B9EF-4D5EAF13ACDB}" type="presParOf" srcId="{F5B84AD2-8BC8-436A-9700-83F0D1DD8C79}" destId="{3ACA2297-138D-4610-834A-281509ACA5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54225E-C28A-465D-984E-B039EFF6AA2C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6E88EA-C483-4FC6-820D-436A4A88072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- Укрепление материально-технической базы дошкольных учреждений 17 653,1 тыс. руб.;</a:t>
          </a:r>
        </a:p>
        <a:p>
          <a:pPr algn="l"/>
          <a:r>
            <a: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- Приобретение учебных пособий, средств обучения, игр, игрушек (за счет субвенции) 25 735,6 тыс. руб.</a:t>
          </a:r>
        </a:p>
        <a:p>
          <a:pPr algn="ctr"/>
          <a:endParaRPr lang="ru-RU" sz="14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6DA90C-C728-4834-B634-A7C96B00615C}" type="parTrans" cxnId="{BAB1C550-83A1-46D8-B840-45407B10F4C1}">
      <dgm:prSet/>
      <dgm:spPr/>
      <dgm:t>
        <a:bodyPr/>
        <a:lstStyle/>
        <a:p>
          <a:endParaRPr lang="ru-RU"/>
        </a:p>
      </dgm:t>
    </dgm:pt>
    <dgm:pt modelId="{E337718A-1F34-436A-B6B3-CCF9CAE4FCF7}" type="sibTrans" cxnId="{BAB1C550-83A1-46D8-B840-45407B10F4C1}">
      <dgm:prSet/>
      <dgm:spPr/>
      <dgm:t>
        <a:bodyPr/>
        <a:lstStyle/>
        <a:p>
          <a:endParaRPr lang="ru-RU"/>
        </a:p>
      </dgm:t>
    </dgm:pt>
    <dgm:pt modelId="{1B913A03-5643-4C19-894E-D968EB00E760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- Реновация СОШ №5 в размере 59 012,8 тыс. руб.;</a:t>
          </a:r>
        </a:p>
        <a:p>
          <a:pPr algn="l"/>
          <a:r>
            <a: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- Строительство пристройки к Толмачевской СОШ 8 482,7 тыс. руб.;</a:t>
          </a:r>
          <a:endParaRPr lang="ru-RU" sz="14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84A9E7-21AF-40E7-B3E8-22A0EEAC6F3C}" type="parTrans" cxnId="{B28AD343-3423-41AD-A470-3FC843E836BB}">
      <dgm:prSet/>
      <dgm:spPr/>
      <dgm:t>
        <a:bodyPr/>
        <a:lstStyle/>
        <a:p>
          <a:endParaRPr lang="ru-RU"/>
        </a:p>
      </dgm:t>
    </dgm:pt>
    <dgm:pt modelId="{D2BA5536-DAA6-4205-889B-0D2D4DB67BA3}" type="sibTrans" cxnId="{B28AD343-3423-41AD-A470-3FC843E836BB}">
      <dgm:prSet/>
      <dgm:spPr/>
      <dgm:t>
        <a:bodyPr/>
        <a:lstStyle/>
        <a:p>
          <a:endParaRPr lang="ru-RU"/>
        </a:p>
      </dgm:t>
    </dgm:pt>
    <dgm:pt modelId="{798F5AAB-C62C-4DF5-9C75-0E852B940A7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- Ремонт спортивных залов Скребловской СОШ, Мшинской СОШ 4 107,2 тыс. руб.;</a:t>
          </a:r>
        </a:p>
        <a:p>
          <a:pPr algn="l"/>
          <a:r>
            <a: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- Реконструкция (капитальный ремонт ) спортивных площадок:</a:t>
          </a:r>
        </a:p>
        <a:p>
          <a:pPr algn="l"/>
          <a:r>
            <a: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Володарская СОШ 11 298,8 тыс. руб.;</a:t>
          </a:r>
        </a:p>
        <a:p>
          <a:r>
            <a: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Осьминская СОШ 20 196,7 тыс. руб. в рамках программы «Устойчивое развитие сельских территорий на 2014-2017 годы и на период до 2020 года"</a:t>
          </a:r>
        </a:p>
        <a:p>
          <a:pPr algn="l"/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6CA2912-E0E1-4E6A-BF56-0163F9BB2E25}" type="parTrans" cxnId="{D2000805-202A-42DC-9172-631F656E6AC2}">
      <dgm:prSet/>
      <dgm:spPr/>
      <dgm:t>
        <a:bodyPr/>
        <a:lstStyle/>
        <a:p>
          <a:endParaRPr lang="ru-RU"/>
        </a:p>
      </dgm:t>
    </dgm:pt>
    <dgm:pt modelId="{06E30AE6-57AE-42C1-ADE4-C7F2D0E09447}" type="sibTrans" cxnId="{D2000805-202A-42DC-9172-631F656E6AC2}">
      <dgm:prSet/>
      <dgm:spPr/>
      <dgm:t>
        <a:bodyPr/>
        <a:lstStyle/>
        <a:p>
          <a:endParaRPr lang="ru-RU"/>
        </a:p>
      </dgm:t>
    </dgm:pt>
    <dgm:pt modelId="{011280FE-D091-4E0C-B2C6-B1ABD609FC94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- Приобретение автобусов и микроавтобусов  5 984,0 тыс. руб.:</a:t>
          </a:r>
        </a:p>
        <a:p>
          <a:pPr algn="l"/>
          <a:r>
            <a: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Волошовская СОШ и Серебрянская СОШ – по 1 микроавтобусу на 11 мест</a:t>
          </a:r>
        </a:p>
        <a:p>
          <a:pPr algn="l"/>
          <a:r>
            <a: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Володарская СОШ и Торошковская СОШ - по 1 автобусу на 22 места  </a:t>
          </a:r>
        </a:p>
        <a:p>
          <a:pPr algn="ctr"/>
          <a:endParaRPr lang="ru-RU" sz="14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D54D64-2F69-4A78-8507-23C4EAE6EC72}" type="parTrans" cxnId="{03DF3D4B-E1CD-42CE-9272-1304542E45D0}">
      <dgm:prSet/>
      <dgm:spPr/>
      <dgm:t>
        <a:bodyPr/>
        <a:lstStyle/>
        <a:p>
          <a:endParaRPr lang="ru-RU"/>
        </a:p>
      </dgm:t>
    </dgm:pt>
    <dgm:pt modelId="{F7A515D1-2A5E-4A03-AE9A-89E088143EA0}" type="sibTrans" cxnId="{03DF3D4B-E1CD-42CE-9272-1304542E45D0}">
      <dgm:prSet/>
      <dgm:spPr/>
      <dgm:t>
        <a:bodyPr/>
        <a:lstStyle/>
        <a:p>
          <a:endParaRPr lang="ru-RU"/>
        </a:p>
      </dgm:t>
    </dgm:pt>
    <dgm:pt modelId="{9D9922E2-84BE-45B4-828C-1828F2B63F86}" type="pres">
      <dgm:prSet presAssocID="{5F54225E-C28A-465D-984E-B039EFF6AA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EDCBF3-DBCB-48F5-A881-73DD46961601}" type="pres">
      <dgm:prSet presAssocID="{976E88EA-C483-4FC6-820D-436A4A88072B}" presName="composite" presStyleCnt="0"/>
      <dgm:spPr/>
    </dgm:pt>
    <dgm:pt modelId="{690B5CB4-2395-4184-96EC-23D40909957B}" type="pres">
      <dgm:prSet presAssocID="{976E88EA-C483-4FC6-820D-436A4A88072B}" presName="imgShp" presStyleLbl="fgImgPlace1" presStyleIdx="0" presStyleCnt="4" custScaleX="148522" custScaleY="1399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D2C695A-84C0-4855-8C4C-04C0282725BD}" type="pres">
      <dgm:prSet presAssocID="{976E88EA-C483-4FC6-820D-436A4A88072B}" presName="txShp" presStyleLbl="node1" presStyleIdx="0" presStyleCnt="4" custScaleX="111005" custScaleY="147312" custLinFactNeighborX="17284" custLinFactNeighborY="2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8C685-ACB2-422B-9F8B-FCEDDDC3C870}" type="pres">
      <dgm:prSet presAssocID="{E337718A-1F34-436A-B6B3-CCF9CAE4FCF7}" presName="spacing" presStyleCnt="0"/>
      <dgm:spPr/>
    </dgm:pt>
    <dgm:pt modelId="{12BC2641-233B-4FD1-9C69-011E4A4C5453}" type="pres">
      <dgm:prSet presAssocID="{1B913A03-5643-4C19-894E-D968EB00E760}" presName="composite" presStyleCnt="0"/>
      <dgm:spPr/>
    </dgm:pt>
    <dgm:pt modelId="{400F7449-8C5A-4728-A57B-D150909871B3}" type="pres">
      <dgm:prSet presAssocID="{1B913A03-5643-4C19-894E-D968EB00E760}" presName="imgShp" presStyleLbl="fgImgPlace1" presStyleIdx="1" presStyleCnt="4" custScaleX="137350" custScaleY="14170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435708E-4403-4AB9-8F7C-306601F7417B}" type="pres">
      <dgm:prSet presAssocID="{1B913A03-5643-4C19-894E-D968EB00E760}" presName="txShp" presStyleLbl="node1" presStyleIdx="1" presStyleCnt="4" custScaleX="112519" custScaleY="102466" custLinFactNeighborX="16273" custLinFactNeighborY="-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EC477-A2C6-4AEA-BE02-C3B81201C97F}" type="pres">
      <dgm:prSet presAssocID="{D2BA5536-DAA6-4205-889B-0D2D4DB67BA3}" presName="spacing" presStyleCnt="0"/>
      <dgm:spPr/>
    </dgm:pt>
    <dgm:pt modelId="{42446DCD-165D-420D-81EC-6CEAC5D05879}" type="pres">
      <dgm:prSet presAssocID="{798F5AAB-C62C-4DF5-9C75-0E852B940A7B}" presName="composite" presStyleCnt="0"/>
      <dgm:spPr/>
    </dgm:pt>
    <dgm:pt modelId="{B2F85C4C-7A91-4EC0-9FA9-60F07CF26328}" type="pres">
      <dgm:prSet presAssocID="{798F5AAB-C62C-4DF5-9C75-0E852B940A7B}" presName="imgShp" presStyleLbl="fgImgPlace1" presStyleIdx="2" presStyleCnt="4" custScaleX="134323" custScaleY="14028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0A5BCCD-FB73-4269-928F-274A105B2A6C}" type="pres">
      <dgm:prSet presAssocID="{798F5AAB-C62C-4DF5-9C75-0E852B940A7B}" presName="txShp" presStyleLbl="node1" presStyleIdx="2" presStyleCnt="4" custScaleX="111977" custScaleY="279729" custLinFactNeighborX="16380" custLinFactNeighborY="1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93F69-C5D6-4D52-BD9A-15BA47079174}" type="pres">
      <dgm:prSet presAssocID="{06E30AE6-57AE-42C1-ADE4-C7F2D0E09447}" presName="spacing" presStyleCnt="0"/>
      <dgm:spPr/>
    </dgm:pt>
    <dgm:pt modelId="{23A28CAD-7901-45EF-B26A-2D3F0E53B7E2}" type="pres">
      <dgm:prSet presAssocID="{011280FE-D091-4E0C-B2C6-B1ABD609FC94}" presName="composite" presStyleCnt="0"/>
      <dgm:spPr/>
    </dgm:pt>
    <dgm:pt modelId="{06948488-4EBE-4834-B347-0CA242C5CCB1}" type="pres">
      <dgm:prSet presAssocID="{011280FE-D091-4E0C-B2C6-B1ABD609FC94}" presName="imgShp" presStyleLbl="fgImgPlace1" presStyleIdx="3" presStyleCnt="4" custScaleX="142847" custScaleY="13155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1B0ACDD-4446-433E-AEC8-A6257A141DFA}" type="pres">
      <dgm:prSet presAssocID="{011280FE-D091-4E0C-B2C6-B1ABD609FC94}" presName="txShp" presStyleLbl="node1" presStyleIdx="3" presStyleCnt="4" custScaleX="113154" custScaleY="213292" custLinFactNeighborX="19237" custLinFactNeighborY="2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460650-1FEC-47D9-AE7C-26032A9FA0EC}" type="presOf" srcId="{011280FE-D091-4E0C-B2C6-B1ABD609FC94}" destId="{D1B0ACDD-4446-433E-AEC8-A6257A141DFA}" srcOrd="0" destOrd="0" presId="urn:microsoft.com/office/officeart/2005/8/layout/vList3"/>
    <dgm:cxn modelId="{03DF3D4B-E1CD-42CE-9272-1304542E45D0}" srcId="{5F54225E-C28A-465D-984E-B039EFF6AA2C}" destId="{011280FE-D091-4E0C-B2C6-B1ABD609FC94}" srcOrd="3" destOrd="0" parTransId="{B8D54D64-2F69-4A78-8507-23C4EAE6EC72}" sibTransId="{F7A515D1-2A5E-4A03-AE9A-89E088143EA0}"/>
    <dgm:cxn modelId="{B28AD343-3423-41AD-A470-3FC843E836BB}" srcId="{5F54225E-C28A-465D-984E-B039EFF6AA2C}" destId="{1B913A03-5643-4C19-894E-D968EB00E760}" srcOrd="1" destOrd="0" parTransId="{D384A9E7-21AF-40E7-B3E8-22A0EEAC6F3C}" sibTransId="{D2BA5536-DAA6-4205-889B-0D2D4DB67BA3}"/>
    <dgm:cxn modelId="{18EAB6E6-524A-4BC1-8E46-96D1C6913D3B}" type="presOf" srcId="{798F5AAB-C62C-4DF5-9C75-0E852B940A7B}" destId="{E0A5BCCD-FB73-4269-928F-274A105B2A6C}" srcOrd="0" destOrd="0" presId="urn:microsoft.com/office/officeart/2005/8/layout/vList3"/>
    <dgm:cxn modelId="{01B3C133-19FF-4945-9103-12F8C46D6D25}" type="presOf" srcId="{976E88EA-C483-4FC6-820D-436A4A88072B}" destId="{FD2C695A-84C0-4855-8C4C-04C0282725BD}" srcOrd="0" destOrd="0" presId="urn:microsoft.com/office/officeart/2005/8/layout/vList3"/>
    <dgm:cxn modelId="{BAB1C550-83A1-46D8-B840-45407B10F4C1}" srcId="{5F54225E-C28A-465D-984E-B039EFF6AA2C}" destId="{976E88EA-C483-4FC6-820D-436A4A88072B}" srcOrd="0" destOrd="0" parTransId="{A86DA90C-C728-4834-B634-A7C96B00615C}" sibTransId="{E337718A-1F34-436A-B6B3-CCF9CAE4FCF7}"/>
    <dgm:cxn modelId="{D2000805-202A-42DC-9172-631F656E6AC2}" srcId="{5F54225E-C28A-465D-984E-B039EFF6AA2C}" destId="{798F5AAB-C62C-4DF5-9C75-0E852B940A7B}" srcOrd="2" destOrd="0" parTransId="{06CA2912-E0E1-4E6A-BF56-0163F9BB2E25}" sibTransId="{06E30AE6-57AE-42C1-ADE4-C7F2D0E09447}"/>
    <dgm:cxn modelId="{3D36F029-1DDE-470E-A786-7A2E2D37714B}" type="presOf" srcId="{5F54225E-C28A-465D-984E-B039EFF6AA2C}" destId="{9D9922E2-84BE-45B4-828C-1828F2B63F86}" srcOrd="0" destOrd="0" presId="urn:microsoft.com/office/officeart/2005/8/layout/vList3"/>
    <dgm:cxn modelId="{39919DF6-B88F-4F19-8B45-3C2FDCB960F4}" type="presOf" srcId="{1B913A03-5643-4C19-894E-D968EB00E760}" destId="{C435708E-4403-4AB9-8F7C-306601F7417B}" srcOrd="0" destOrd="0" presId="urn:microsoft.com/office/officeart/2005/8/layout/vList3"/>
    <dgm:cxn modelId="{9303EA4D-CEDA-4F5D-B113-1D86570E1495}" type="presParOf" srcId="{9D9922E2-84BE-45B4-828C-1828F2B63F86}" destId="{1FEDCBF3-DBCB-48F5-A881-73DD46961601}" srcOrd="0" destOrd="0" presId="urn:microsoft.com/office/officeart/2005/8/layout/vList3"/>
    <dgm:cxn modelId="{59F2F6E7-565E-4C8E-B102-48CC25042547}" type="presParOf" srcId="{1FEDCBF3-DBCB-48F5-A881-73DD46961601}" destId="{690B5CB4-2395-4184-96EC-23D40909957B}" srcOrd="0" destOrd="0" presId="urn:microsoft.com/office/officeart/2005/8/layout/vList3"/>
    <dgm:cxn modelId="{E83D2EC9-FE8B-4406-8DA6-4924C3C2B77A}" type="presParOf" srcId="{1FEDCBF3-DBCB-48F5-A881-73DD46961601}" destId="{FD2C695A-84C0-4855-8C4C-04C0282725BD}" srcOrd="1" destOrd="0" presId="urn:microsoft.com/office/officeart/2005/8/layout/vList3"/>
    <dgm:cxn modelId="{A4D3E51B-A011-4C13-ADCB-5BBD883A3718}" type="presParOf" srcId="{9D9922E2-84BE-45B4-828C-1828F2B63F86}" destId="{5F28C685-ACB2-422B-9F8B-FCEDDDC3C870}" srcOrd="1" destOrd="0" presId="urn:microsoft.com/office/officeart/2005/8/layout/vList3"/>
    <dgm:cxn modelId="{B53FC266-8AF4-459D-BB4C-698DEEEF375C}" type="presParOf" srcId="{9D9922E2-84BE-45B4-828C-1828F2B63F86}" destId="{12BC2641-233B-4FD1-9C69-011E4A4C5453}" srcOrd="2" destOrd="0" presId="urn:microsoft.com/office/officeart/2005/8/layout/vList3"/>
    <dgm:cxn modelId="{7FDDB86F-E6AD-49FE-8D4C-B15974DDF214}" type="presParOf" srcId="{12BC2641-233B-4FD1-9C69-011E4A4C5453}" destId="{400F7449-8C5A-4728-A57B-D150909871B3}" srcOrd="0" destOrd="0" presId="urn:microsoft.com/office/officeart/2005/8/layout/vList3"/>
    <dgm:cxn modelId="{2F317B64-BD7C-47D9-A587-C552FA388A95}" type="presParOf" srcId="{12BC2641-233B-4FD1-9C69-011E4A4C5453}" destId="{C435708E-4403-4AB9-8F7C-306601F7417B}" srcOrd="1" destOrd="0" presId="urn:microsoft.com/office/officeart/2005/8/layout/vList3"/>
    <dgm:cxn modelId="{300EB8BF-160B-416F-BE8D-5F005F1C92A5}" type="presParOf" srcId="{9D9922E2-84BE-45B4-828C-1828F2B63F86}" destId="{624EC477-A2C6-4AEA-BE02-C3B81201C97F}" srcOrd="3" destOrd="0" presId="urn:microsoft.com/office/officeart/2005/8/layout/vList3"/>
    <dgm:cxn modelId="{8E6FC647-C07E-4DF7-BFDF-4977E3337296}" type="presParOf" srcId="{9D9922E2-84BE-45B4-828C-1828F2B63F86}" destId="{42446DCD-165D-420D-81EC-6CEAC5D05879}" srcOrd="4" destOrd="0" presId="urn:microsoft.com/office/officeart/2005/8/layout/vList3"/>
    <dgm:cxn modelId="{4E8AB311-2E1C-4910-AFB8-575E1392DC40}" type="presParOf" srcId="{42446DCD-165D-420D-81EC-6CEAC5D05879}" destId="{B2F85C4C-7A91-4EC0-9FA9-60F07CF26328}" srcOrd="0" destOrd="0" presId="urn:microsoft.com/office/officeart/2005/8/layout/vList3"/>
    <dgm:cxn modelId="{9B68EB18-B897-47BA-AB49-5B5CEF6DAA6F}" type="presParOf" srcId="{42446DCD-165D-420D-81EC-6CEAC5D05879}" destId="{E0A5BCCD-FB73-4269-928F-274A105B2A6C}" srcOrd="1" destOrd="0" presId="urn:microsoft.com/office/officeart/2005/8/layout/vList3"/>
    <dgm:cxn modelId="{C1AD34CB-8267-4E96-B467-832E861BE505}" type="presParOf" srcId="{9D9922E2-84BE-45B4-828C-1828F2B63F86}" destId="{2DE93F69-C5D6-4D52-BD9A-15BA47079174}" srcOrd="5" destOrd="0" presId="urn:microsoft.com/office/officeart/2005/8/layout/vList3"/>
    <dgm:cxn modelId="{BB67C2F1-3E56-4F7F-A563-5F3A34B97235}" type="presParOf" srcId="{9D9922E2-84BE-45B4-828C-1828F2B63F86}" destId="{23A28CAD-7901-45EF-B26A-2D3F0E53B7E2}" srcOrd="6" destOrd="0" presId="urn:microsoft.com/office/officeart/2005/8/layout/vList3"/>
    <dgm:cxn modelId="{26C8A598-9966-4F3B-A297-DC0B13CB5102}" type="presParOf" srcId="{23A28CAD-7901-45EF-B26A-2D3F0E53B7E2}" destId="{06948488-4EBE-4834-B347-0CA242C5CCB1}" srcOrd="0" destOrd="0" presId="urn:microsoft.com/office/officeart/2005/8/layout/vList3"/>
    <dgm:cxn modelId="{27E4ADA6-7CC3-40ED-8259-0EF476070292}" type="presParOf" srcId="{23A28CAD-7901-45EF-B26A-2D3F0E53B7E2}" destId="{D1B0ACDD-4446-433E-AEC8-A6257A141D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C3E7BE-DABA-4DDA-ADF3-FABC475F999E}" type="doc">
      <dgm:prSet loTypeId="urn:microsoft.com/office/officeart/2005/8/layout/venn1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9C26130-B419-48F7-8583-7C0AE0D30AD9}">
      <dgm:prSet phldrT="[Текст]" custT="1"/>
      <dgm:spPr/>
      <dgm:t>
        <a:bodyPr/>
        <a:lstStyle/>
        <a:p>
          <a:endParaRPr lang="ru-RU" sz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43CFD6-2941-4966-8F09-D0F2FDBF5382}" type="parTrans" cxnId="{AAF8BE6F-CF39-4442-B924-A44F66D95B61}">
      <dgm:prSet/>
      <dgm:spPr/>
      <dgm:t>
        <a:bodyPr/>
        <a:lstStyle/>
        <a:p>
          <a:endParaRPr lang="ru-RU"/>
        </a:p>
      </dgm:t>
    </dgm:pt>
    <dgm:pt modelId="{2C1B79CE-8D48-4416-8EAD-30461D3D5C5B}" type="sibTrans" cxnId="{AAF8BE6F-CF39-4442-B924-A44F66D95B61}">
      <dgm:prSet/>
      <dgm:spPr/>
      <dgm:t>
        <a:bodyPr/>
        <a:lstStyle/>
        <a:p>
          <a:endParaRPr lang="ru-RU"/>
        </a:p>
      </dgm:t>
    </dgm:pt>
    <dgm:pt modelId="{C46ECB8A-C80F-4F9A-9C8D-EF5D1907428A}">
      <dgm:prSet phldrT="[Текст]" custT="1"/>
      <dgm:spPr/>
      <dgm:t>
        <a:bodyPr/>
        <a:lstStyle/>
        <a:p>
          <a:r>
            <a:rPr lang="ru-RU" sz="1400" b="0" i="1" dirty="0" smtClean="0">
              <a:latin typeface="Times New Roman" pitchFamily="18" charset="0"/>
              <a:cs typeface="Times New Roman" pitchFamily="18" charset="0"/>
            </a:rPr>
            <a:t>Бюджеты городских и сельских поселений </a:t>
          </a:r>
        </a:p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889 044,1 тыс. руб.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120C8D52-54B8-42EB-A369-56D2B5572E99}" type="parTrans" cxnId="{1453E4AA-7D07-46D9-969D-480E2DED8CAD}">
      <dgm:prSet/>
      <dgm:spPr/>
      <dgm:t>
        <a:bodyPr/>
        <a:lstStyle/>
        <a:p>
          <a:endParaRPr lang="ru-RU"/>
        </a:p>
      </dgm:t>
    </dgm:pt>
    <dgm:pt modelId="{CE83D5F1-4133-4169-A875-CF4EAE172CCE}" type="sibTrans" cxnId="{1453E4AA-7D07-46D9-969D-480E2DED8CAD}">
      <dgm:prSet/>
      <dgm:spPr/>
      <dgm:t>
        <a:bodyPr/>
        <a:lstStyle/>
        <a:p>
          <a:endParaRPr lang="ru-RU"/>
        </a:p>
      </dgm:t>
    </dgm:pt>
    <dgm:pt modelId="{46C0D2FE-EC42-4234-8C5D-8A49B3AE8626}" type="pres">
      <dgm:prSet presAssocID="{2CC3E7BE-DABA-4DDA-ADF3-FABC475F999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20334C-7DF1-45CB-B767-C5BA0D26F995}" type="pres">
      <dgm:prSet presAssocID="{89C26130-B419-48F7-8583-7C0AE0D30AD9}" presName="circ1" presStyleLbl="vennNode1" presStyleIdx="0" presStyleCnt="2"/>
      <dgm:spPr/>
      <dgm:t>
        <a:bodyPr/>
        <a:lstStyle/>
        <a:p>
          <a:endParaRPr lang="ru-RU"/>
        </a:p>
      </dgm:t>
    </dgm:pt>
    <dgm:pt modelId="{3A9268E1-49A5-4D00-B13D-B0EC88FA1B59}" type="pres">
      <dgm:prSet presAssocID="{89C26130-B419-48F7-8583-7C0AE0D30A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DCC69-1E6F-4198-8625-787864B5C7D1}" type="pres">
      <dgm:prSet presAssocID="{C46ECB8A-C80F-4F9A-9C8D-EF5D1907428A}" presName="circ2" presStyleLbl="vennNode1" presStyleIdx="1" presStyleCnt="2" custScaleX="71960" custScaleY="69300"/>
      <dgm:spPr/>
      <dgm:t>
        <a:bodyPr/>
        <a:lstStyle/>
        <a:p>
          <a:endParaRPr lang="ru-RU"/>
        </a:p>
      </dgm:t>
    </dgm:pt>
    <dgm:pt modelId="{1C731D80-9D96-47AA-9F12-58AA1E3DD562}" type="pres">
      <dgm:prSet presAssocID="{C46ECB8A-C80F-4F9A-9C8D-EF5D1907428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53E4AA-7D07-46D9-969D-480E2DED8CAD}" srcId="{2CC3E7BE-DABA-4DDA-ADF3-FABC475F999E}" destId="{C46ECB8A-C80F-4F9A-9C8D-EF5D1907428A}" srcOrd="1" destOrd="0" parTransId="{120C8D52-54B8-42EB-A369-56D2B5572E99}" sibTransId="{CE83D5F1-4133-4169-A875-CF4EAE172CCE}"/>
    <dgm:cxn modelId="{F87E56C4-62DE-40CB-B5BE-E7C9463F3E8B}" type="presOf" srcId="{C46ECB8A-C80F-4F9A-9C8D-EF5D1907428A}" destId="{1C731D80-9D96-47AA-9F12-58AA1E3DD562}" srcOrd="1" destOrd="0" presId="urn:microsoft.com/office/officeart/2005/8/layout/venn1"/>
    <dgm:cxn modelId="{AAF8BE6F-CF39-4442-B924-A44F66D95B61}" srcId="{2CC3E7BE-DABA-4DDA-ADF3-FABC475F999E}" destId="{89C26130-B419-48F7-8583-7C0AE0D30AD9}" srcOrd="0" destOrd="0" parTransId="{EC43CFD6-2941-4966-8F09-D0F2FDBF5382}" sibTransId="{2C1B79CE-8D48-4416-8EAD-30461D3D5C5B}"/>
    <dgm:cxn modelId="{E2958158-E522-4949-BDD0-8E406DFCDD0E}" type="presOf" srcId="{2CC3E7BE-DABA-4DDA-ADF3-FABC475F999E}" destId="{46C0D2FE-EC42-4234-8C5D-8A49B3AE8626}" srcOrd="0" destOrd="0" presId="urn:microsoft.com/office/officeart/2005/8/layout/venn1"/>
    <dgm:cxn modelId="{DFA2B316-F6B6-47FA-9C10-B5A23DCEA224}" type="presOf" srcId="{89C26130-B419-48F7-8583-7C0AE0D30AD9}" destId="{3A9268E1-49A5-4D00-B13D-B0EC88FA1B59}" srcOrd="1" destOrd="0" presId="urn:microsoft.com/office/officeart/2005/8/layout/venn1"/>
    <dgm:cxn modelId="{5FEECC68-5F50-404C-BB24-C3BB9FA4DA4F}" type="presOf" srcId="{C46ECB8A-C80F-4F9A-9C8D-EF5D1907428A}" destId="{A43DCC69-1E6F-4198-8625-787864B5C7D1}" srcOrd="0" destOrd="0" presId="urn:microsoft.com/office/officeart/2005/8/layout/venn1"/>
    <dgm:cxn modelId="{74370581-4FA1-46CF-8A78-ED2B21BAB8B8}" type="presOf" srcId="{89C26130-B419-48F7-8583-7C0AE0D30AD9}" destId="{6320334C-7DF1-45CB-B767-C5BA0D26F995}" srcOrd="0" destOrd="0" presId="urn:microsoft.com/office/officeart/2005/8/layout/venn1"/>
    <dgm:cxn modelId="{0D912DE1-9839-4333-8C53-DC0E1A607641}" type="presParOf" srcId="{46C0D2FE-EC42-4234-8C5D-8A49B3AE8626}" destId="{6320334C-7DF1-45CB-B767-C5BA0D26F995}" srcOrd="0" destOrd="0" presId="urn:microsoft.com/office/officeart/2005/8/layout/venn1"/>
    <dgm:cxn modelId="{ACBAE367-2C34-4D4D-BA9C-906F83DBCC3B}" type="presParOf" srcId="{46C0D2FE-EC42-4234-8C5D-8A49B3AE8626}" destId="{3A9268E1-49A5-4D00-B13D-B0EC88FA1B59}" srcOrd="1" destOrd="0" presId="urn:microsoft.com/office/officeart/2005/8/layout/venn1"/>
    <dgm:cxn modelId="{5F0EFC49-A598-4E76-8064-B0107C731EA3}" type="presParOf" srcId="{46C0D2FE-EC42-4234-8C5D-8A49B3AE8626}" destId="{A43DCC69-1E6F-4198-8625-787864B5C7D1}" srcOrd="2" destOrd="0" presId="urn:microsoft.com/office/officeart/2005/8/layout/venn1"/>
    <dgm:cxn modelId="{CC588630-C80B-4B65-999A-8134B9F20275}" type="presParOf" srcId="{46C0D2FE-EC42-4234-8C5D-8A49B3AE8626}" destId="{1C731D80-9D96-47AA-9F12-58AA1E3DD56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0848C0-CFA2-4101-BCFF-A6C7E9E5CC2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6FE17-56D4-498C-B17F-0CB76E4D31A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48AD0A0-F1FE-4114-8B57-D73FDD7D1ABC}" type="parTrans" cxnId="{99098344-472D-4CD2-9ECF-F519BF44FDBF}">
      <dgm:prSet/>
      <dgm:spPr/>
      <dgm:t>
        <a:bodyPr/>
        <a:lstStyle/>
        <a:p>
          <a:endParaRPr lang="ru-RU"/>
        </a:p>
      </dgm:t>
    </dgm:pt>
    <dgm:pt modelId="{F85FCE68-3869-4EDE-A4C9-81EDEC53B579}" type="sibTrans" cxnId="{99098344-472D-4CD2-9ECF-F519BF44FDBF}">
      <dgm:prSet/>
      <dgm:spPr/>
      <dgm:t>
        <a:bodyPr/>
        <a:lstStyle/>
        <a:p>
          <a:endParaRPr lang="ru-RU"/>
        </a:p>
      </dgm:t>
    </dgm:pt>
    <dgm:pt modelId="{481375D0-A67E-4AFF-9DD6-0E66C269708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Продолжить работу по укреплению налоговой дисциплины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7289A29-1BB3-4A8A-9032-6AEA24757399}" type="parTrans" cxnId="{1D123894-1571-40E7-8E33-DD07797D19C1}">
      <dgm:prSet/>
      <dgm:spPr/>
      <dgm:t>
        <a:bodyPr/>
        <a:lstStyle/>
        <a:p>
          <a:endParaRPr lang="ru-RU"/>
        </a:p>
      </dgm:t>
    </dgm:pt>
    <dgm:pt modelId="{BD86671B-5BAD-4574-915D-FF3CA825A52D}" type="sibTrans" cxnId="{1D123894-1571-40E7-8E33-DD07797D19C1}">
      <dgm:prSet/>
      <dgm:spPr/>
      <dgm:t>
        <a:bodyPr/>
        <a:lstStyle/>
        <a:p>
          <a:endParaRPr lang="ru-RU"/>
        </a:p>
      </dgm:t>
    </dgm:pt>
    <dgm:pt modelId="{22A4A2FF-CD9B-40C9-AF35-D33118FAA73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15C99F8-EB45-4CEC-851B-16A6EA7D95E0}" type="parTrans" cxnId="{CE483354-BBFC-4B57-B017-75B66400F063}">
      <dgm:prSet/>
      <dgm:spPr/>
      <dgm:t>
        <a:bodyPr/>
        <a:lstStyle/>
        <a:p>
          <a:endParaRPr lang="ru-RU"/>
        </a:p>
      </dgm:t>
    </dgm:pt>
    <dgm:pt modelId="{CFD1ED39-9C61-4405-AD19-EF513EB1470C}" type="sibTrans" cxnId="{CE483354-BBFC-4B57-B017-75B66400F063}">
      <dgm:prSet/>
      <dgm:spPr/>
      <dgm:t>
        <a:bodyPr/>
        <a:lstStyle/>
        <a:p>
          <a:endParaRPr lang="ru-RU"/>
        </a:p>
      </dgm:t>
    </dgm:pt>
    <dgm:pt modelId="{7C3B5088-11E9-4F49-A42A-DD6CFC9B592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Активное участие в федеральных и областных программах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9B85CB3-BF9E-427F-83F8-A0977F06925A}" type="parTrans" cxnId="{14090DF4-CAF8-4B6A-8038-AFC2973D001B}">
      <dgm:prSet/>
      <dgm:spPr/>
      <dgm:t>
        <a:bodyPr/>
        <a:lstStyle/>
        <a:p>
          <a:endParaRPr lang="ru-RU"/>
        </a:p>
      </dgm:t>
    </dgm:pt>
    <dgm:pt modelId="{C7543DEC-218A-474B-8959-0E4979CA5B09}" type="sibTrans" cxnId="{14090DF4-CAF8-4B6A-8038-AFC2973D001B}">
      <dgm:prSet/>
      <dgm:spPr/>
      <dgm:t>
        <a:bodyPr/>
        <a:lstStyle/>
        <a:p>
          <a:endParaRPr lang="ru-RU"/>
        </a:p>
      </dgm:t>
    </dgm:pt>
    <dgm:pt modelId="{C42F83C2-77D1-481D-AF29-07A9B7E3BEE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F98D37E-0047-409E-B4A9-47696DD441D2}" type="parTrans" cxnId="{006C4E94-DA3B-412A-B2AF-E702B489DA91}">
      <dgm:prSet/>
      <dgm:spPr/>
      <dgm:t>
        <a:bodyPr/>
        <a:lstStyle/>
        <a:p>
          <a:endParaRPr lang="ru-RU"/>
        </a:p>
      </dgm:t>
    </dgm:pt>
    <dgm:pt modelId="{C70F9183-7167-44E2-86BC-D8326C8552FB}" type="sibTrans" cxnId="{006C4E94-DA3B-412A-B2AF-E702B489DA91}">
      <dgm:prSet/>
      <dgm:spPr/>
      <dgm:t>
        <a:bodyPr/>
        <a:lstStyle/>
        <a:p>
          <a:endParaRPr lang="ru-RU"/>
        </a:p>
      </dgm:t>
    </dgm:pt>
    <dgm:pt modelId="{03BFB8BE-5986-4D30-AFAF-E84A4E12EDE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расходами</a:t>
          </a:r>
          <a:endParaRPr lang="ru-RU" sz="2000" dirty="0"/>
        </a:p>
      </dgm:t>
    </dgm:pt>
    <dgm:pt modelId="{CE74178B-610D-4217-841D-A91F386E878F}" type="parTrans" cxnId="{32529235-DC44-4389-91D7-A705170C5958}">
      <dgm:prSet/>
      <dgm:spPr/>
      <dgm:t>
        <a:bodyPr/>
        <a:lstStyle/>
        <a:p>
          <a:endParaRPr lang="ru-RU"/>
        </a:p>
      </dgm:t>
    </dgm:pt>
    <dgm:pt modelId="{E56FA2B8-A780-4F9B-A741-6FE2CFC75F0C}" type="sibTrans" cxnId="{32529235-DC44-4389-91D7-A705170C5958}">
      <dgm:prSet/>
      <dgm:spPr/>
      <dgm:t>
        <a:bodyPr/>
        <a:lstStyle/>
        <a:p>
          <a:endParaRPr lang="ru-RU"/>
        </a:p>
      </dgm:t>
    </dgm:pt>
    <dgm:pt modelId="{546D5D05-92E2-478F-9177-94B49D12C8DB}" type="pres">
      <dgm:prSet presAssocID="{490848C0-CFA2-4101-BCFF-A6C7E9E5CC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8FB48-EC05-4A4C-9112-002FFCE306B0}" type="pres">
      <dgm:prSet presAssocID="{DC46FE17-56D4-498C-B17F-0CB76E4D31A6}" presName="composite" presStyleCnt="0"/>
      <dgm:spPr/>
    </dgm:pt>
    <dgm:pt modelId="{CB936DFC-BF15-421C-98D5-678711A1702A}" type="pres">
      <dgm:prSet presAssocID="{DC46FE17-56D4-498C-B17F-0CB76E4D31A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B2602-0CDD-48B9-B30E-25E693B96ED1}" type="pres">
      <dgm:prSet presAssocID="{DC46FE17-56D4-498C-B17F-0CB76E4D31A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23B74-EF88-4F94-9BF6-C3A32A0BC25E}" type="pres">
      <dgm:prSet presAssocID="{F85FCE68-3869-4EDE-A4C9-81EDEC53B579}" presName="sp" presStyleCnt="0"/>
      <dgm:spPr/>
    </dgm:pt>
    <dgm:pt modelId="{223A4080-D7AD-447D-A687-73B1855A0E86}" type="pres">
      <dgm:prSet presAssocID="{22A4A2FF-CD9B-40C9-AF35-D33118FAA738}" presName="composite" presStyleCnt="0"/>
      <dgm:spPr/>
    </dgm:pt>
    <dgm:pt modelId="{A8B77EC8-9901-406F-B752-E214E7F48105}" type="pres">
      <dgm:prSet presAssocID="{22A4A2FF-CD9B-40C9-AF35-D33118FAA73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E6734-E683-4C34-B18C-FC9D5C8C73F5}" type="pres">
      <dgm:prSet presAssocID="{22A4A2FF-CD9B-40C9-AF35-D33118FAA73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CBC51-C05B-4E8E-BD0D-AF85F292CEBB}" type="pres">
      <dgm:prSet presAssocID="{CFD1ED39-9C61-4405-AD19-EF513EB1470C}" presName="sp" presStyleCnt="0"/>
      <dgm:spPr/>
    </dgm:pt>
    <dgm:pt modelId="{276ED4F6-E514-47C8-90BC-45E02690460B}" type="pres">
      <dgm:prSet presAssocID="{C42F83C2-77D1-481D-AF29-07A9B7E3BEEF}" presName="composite" presStyleCnt="0"/>
      <dgm:spPr/>
    </dgm:pt>
    <dgm:pt modelId="{2FC056EF-8322-4D61-94AF-379B2BF97935}" type="pres">
      <dgm:prSet presAssocID="{C42F83C2-77D1-481D-AF29-07A9B7E3BEE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B7DAF-575A-4945-899F-71272020F3CE}" type="pres">
      <dgm:prSet presAssocID="{C42F83C2-77D1-481D-AF29-07A9B7E3BEE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6C4E94-DA3B-412A-B2AF-E702B489DA91}" srcId="{490848C0-CFA2-4101-BCFF-A6C7E9E5CC28}" destId="{C42F83C2-77D1-481D-AF29-07A9B7E3BEEF}" srcOrd="2" destOrd="0" parTransId="{3F98D37E-0047-409E-B4A9-47696DD441D2}" sibTransId="{C70F9183-7167-44E2-86BC-D8326C8552FB}"/>
    <dgm:cxn modelId="{E761AC3B-FCB0-402C-B4D4-EB3BD5E46118}" type="presOf" srcId="{C42F83C2-77D1-481D-AF29-07A9B7E3BEEF}" destId="{2FC056EF-8322-4D61-94AF-379B2BF97935}" srcOrd="0" destOrd="0" presId="urn:microsoft.com/office/officeart/2005/8/layout/chevron2"/>
    <dgm:cxn modelId="{E5558F69-32FB-47E4-A99B-9BDF99E1E0F6}" type="presOf" srcId="{03BFB8BE-5986-4D30-AFAF-E84A4E12EDEF}" destId="{96DB7DAF-575A-4945-899F-71272020F3CE}" srcOrd="0" destOrd="0" presId="urn:microsoft.com/office/officeart/2005/8/layout/chevron2"/>
    <dgm:cxn modelId="{99098344-472D-4CD2-9ECF-F519BF44FDBF}" srcId="{490848C0-CFA2-4101-BCFF-A6C7E9E5CC28}" destId="{DC46FE17-56D4-498C-B17F-0CB76E4D31A6}" srcOrd="0" destOrd="0" parTransId="{848AD0A0-F1FE-4114-8B57-D73FDD7D1ABC}" sibTransId="{F85FCE68-3869-4EDE-A4C9-81EDEC53B579}"/>
    <dgm:cxn modelId="{FE49AF15-1B94-4155-95F6-E5DDCCE6CC85}" type="presOf" srcId="{490848C0-CFA2-4101-BCFF-A6C7E9E5CC28}" destId="{546D5D05-92E2-478F-9177-94B49D12C8DB}" srcOrd="0" destOrd="0" presId="urn:microsoft.com/office/officeart/2005/8/layout/chevron2"/>
    <dgm:cxn modelId="{542F7111-34FB-4A30-9003-E1536689FB89}" type="presOf" srcId="{481375D0-A67E-4AFF-9DD6-0E66C269708F}" destId="{101B2602-0CDD-48B9-B30E-25E693B96ED1}" srcOrd="0" destOrd="0" presId="urn:microsoft.com/office/officeart/2005/8/layout/chevron2"/>
    <dgm:cxn modelId="{32529235-DC44-4389-91D7-A705170C5958}" srcId="{C42F83C2-77D1-481D-AF29-07A9B7E3BEEF}" destId="{03BFB8BE-5986-4D30-AFAF-E84A4E12EDEF}" srcOrd="0" destOrd="0" parTransId="{CE74178B-610D-4217-841D-A91F386E878F}" sibTransId="{E56FA2B8-A780-4F9B-A741-6FE2CFC75F0C}"/>
    <dgm:cxn modelId="{CE483354-BBFC-4B57-B017-75B66400F063}" srcId="{490848C0-CFA2-4101-BCFF-A6C7E9E5CC28}" destId="{22A4A2FF-CD9B-40C9-AF35-D33118FAA738}" srcOrd="1" destOrd="0" parTransId="{515C99F8-EB45-4CEC-851B-16A6EA7D95E0}" sibTransId="{CFD1ED39-9C61-4405-AD19-EF513EB1470C}"/>
    <dgm:cxn modelId="{1D123894-1571-40E7-8E33-DD07797D19C1}" srcId="{DC46FE17-56D4-498C-B17F-0CB76E4D31A6}" destId="{481375D0-A67E-4AFF-9DD6-0E66C269708F}" srcOrd="0" destOrd="0" parTransId="{57289A29-1BB3-4A8A-9032-6AEA24757399}" sibTransId="{BD86671B-5BAD-4574-915D-FF3CA825A52D}"/>
    <dgm:cxn modelId="{187D7694-48D6-4CEF-9B43-999AEDB9CFFC}" type="presOf" srcId="{22A4A2FF-CD9B-40C9-AF35-D33118FAA738}" destId="{A8B77EC8-9901-406F-B752-E214E7F48105}" srcOrd="0" destOrd="0" presId="urn:microsoft.com/office/officeart/2005/8/layout/chevron2"/>
    <dgm:cxn modelId="{A850030F-D5DA-495C-9A6B-688CF697E938}" type="presOf" srcId="{DC46FE17-56D4-498C-B17F-0CB76E4D31A6}" destId="{CB936DFC-BF15-421C-98D5-678711A1702A}" srcOrd="0" destOrd="0" presId="urn:microsoft.com/office/officeart/2005/8/layout/chevron2"/>
    <dgm:cxn modelId="{44CD8CFB-D003-49BF-99C6-CAD3752FE7C2}" type="presOf" srcId="{7C3B5088-11E9-4F49-A42A-DD6CFC9B5921}" destId="{3ECE6734-E683-4C34-B18C-FC9D5C8C73F5}" srcOrd="0" destOrd="0" presId="urn:microsoft.com/office/officeart/2005/8/layout/chevron2"/>
    <dgm:cxn modelId="{14090DF4-CAF8-4B6A-8038-AFC2973D001B}" srcId="{22A4A2FF-CD9B-40C9-AF35-D33118FAA738}" destId="{7C3B5088-11E9-4F49-A42A-DD6CFC9B5921}" srcOrd="0" destOrd="0" parTransId="{C9B85CB3-BF9E-427F-83F8-A0977F06925A}" sibTransId="{C7543DEC-218A-474B-8959-0E4979CA5B09}"/>
    <dgm:cxn modelId="{BB96A296-E97F-4493-B186-E8062A00AC9C}" type="presParOf" srcId="{546D5D05-92E2-478F-9177-94B49D12C8DB}" destId="{9B28FB48-EC05-4A4C-9112-002FFCE306B0}" srcOrd="0" destOrd="0" presId="urn:microsoft.com/office/officeart/2005/8/layout/chevron2"/>
    <dgm:cxn modelId="{2A29981B-FE34-4028-87F8-E4B9CBDBCF52}" type="presParOf" srcId="{9B28FB48-EC05-4A4C-9112-002FFCE306B0}" destId="{CB936DFC-BF15-421C-98D5-678711A1702A}" srcOrd="0" destOrd="0" presId="urn:microsoft.com/office/officeart/2005/8/layout/chevron2"/>
    <dgm:cxn modelId="{6A693226-AC64-4B6E-A25E-6AE8D8703A55}" type="presParOf" srcId="{9B28FB48-EC05-4A4C-9112-002FFCE306B0}" destId="{101B2602-0CDD-48B9-B30E-25E693B96ED1}" srcOrd="1" destOrd="0" presId="urn:microsoft.com/office/officeart/2005/8/layout/chevron2"/>
    <dgm:cxn modelId="{2334B91F-858B-4DF2-B6B9-33F2EAA16625}" type="presParOf" srcId="{546D5D05-92E2-478F-9177-94B49D12C8DB}" destId="{E4323B74-EF88-4F94-9BF6-C3A32A0BC25E}" srcOrd="1" destOrd="0" presId="urn:microsoft.com/office/officeart/2005/8/layout/chevron2"/>
    <dgm:cxn modelId="{02C58A83-426B-40FB-91E8-DE8906B0C541}" type="presParOf" srcId="{546D5D05-92E2-478F-9177-94B49D12C8DB}" destId="{223A4080-D7AD-447D-A687-73B1855A0E86}" srcOrd="2" destOrd="0" presId="urn:microsoft.com/office/officeart/2005/8/layout/chevron2"/>
    <dgm:cxn modelId="{BFC7E82D-FA49-42C0-B432-154924CFB6B1}" type="presParOf" srcId="{223A4080-D7AD-447D-A687-73B1855A0E86}" destId="{A8B77EC8-9901-406F-B752-E214E7F48105}" srcOrd="0" destOrd="0" presId="urn:microsoft.com/office/officeart/2005/8/layout/chevron2"/>
    <dgm:cxn modelId="{F0143D6A-2827-49F2-81C0-C12E62424BD1}" type="presParOf" srcId="{223A4080-D7AD-447D-A687-73B1855A0E86}" destId="{3ECE6734-E683-4C34-B18C-FC9D5C8C73F5}" srcOrd="1" destOrd="0" presId="urn:microsoft.com/office/officeart/2005/8/layout/chevron2"/>
    <dgm:cxn modelId="{D1E79492-BDBE-4997-B9EF-BD048CBA49D3}" type="presParOf" srcId="{546D5D05-92E2-478F-9177-94B49D12C8DB}" destId="{AE1CBC51-C05B-4E8E-BD0D-AF85F292CEBB}" srcOrd="3" destOrd="0" presId="urn:microsoft.com/office/officeart/2005/8/layout/chevron2"/>
    <dgm:cxn modelId="{234D196D-2E24-47D1-B8CF-F342D09AED69}" type="presParOf" srcId="{546D5D05-92E2-478F-9177-94B49D12C8DB}" destId="{276ED4F6-E514-47C8-90BC-45E02690460B}" srcOrd="4" destOrd="0" presId="urn:microsoft.com/office/officeart/2005/8/layout/chevron2"/>
    <dgm:cxn modelId="{9AD623A6-2C49-4863-80A0-328FE3929C87}" type="presParOf" srcId="{276ED4F6-E514-47C8-90BC-45E02690460B}" destId="{2FC056EF-8322-4D61-94AF-379B2BF97935}" srcOrd="0" destOrd="0" presId="urn:microsoft.com/office/officeart/2005/8/layout/chevron2"/>
    <dgm:cxn modelId="{27372D0B-E283-48C6-84A9-DB58508ED426}" type="presParOf" srcId="{276ED4F6-E514-47C8-90BC-45E02690460B}" destId="{96DB7DAF-575A-4945-899F-71272020F3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84CB46-292D-4C03-9A30-779041D71787}">
      <dsp:nvSpPr>
        <dsp:cNvPr id="0" name=""/>
        <dsp:cNvSpPr/>
      </dsp:nvSpPr>
      <dsp:spPr>
        <a:xfrm>
          <a:off x="0" y="72007"/>
          <a:ext cx="6696074" cy="4185046"/>
        </a:xfrm>
        <a:prstGeom prst="swooshArrow">
          <a:avLst>
            <a:gd name="adj1" fmla="val 25000"/>
            <a:gd name="adj2" fmla="val 25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B4D70-4135-419D-9112-AEAFBFF7075F}">
      <dsp:nvSpPr>
        <dsp:cNvPr id="0" name=""/>
        <dsp:cNvSpPr/>
      </dsp:nvSpPr>
      <dsp:spPr>
        <a:xfrm>
          <a:off x="1583432" y="2376561"/>
          <a:ext cx="181171" cy="2575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71EEB-1F8F-42CC-8716-38CE926593A7}">
      <dsp:nvSpPr>
        <dsp:cNvPr id="0" name=""/>
        <dsp:cNvSpPr/>
      </dsp:nvSpPr>
      <dsp:spPr>
        <a:xfrm>
          <a:off x="1455384" y="2880616"/>
          <a:ext cx="2432300" cy="403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2015 год - 66 710,6 тыс. руб.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55384" y="2880616"/>
        <a:ext cx="2432300" cy="403650"/>
      </dsp:txXfrm>
    </dsp:sp>
    <dsp:sp modelId="{65381CDA-BECE-4490-BA19-A19043BA3F64}">
      <dsp:nvSpPr>
        <dsp:cNvPr id="0" name=""/>
        <dsp:cNvSpPr/>
      </dsp:nvSpPr>
      <dsp:spPr>
        <a:xfrm>
          <a:off x="3815679" y="1368449"/>
          <a:ext cx="203047" cy="306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965E5-5B14-41D4-A9F4-000D70FBEF73}">
      <dsp:nvSpPr>
        <dsp:cNvPr id="0" name=""/>
        <dsp:cNvSpPr/>
      </dsp:nvSpPr>
      <dsp:spPr>
        <a:xfrm>
          <a:off x="3671671" y="2088539"/>
          <a:ext cx="2432300" cy="379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88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2016 год – 78 459,3 тыс. руб.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71671" y="2088539"/>
        <a:ext cx="2432300" cy="3790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636914-0418-4A9E-BCE9-7617BC5DEB39}">
      <dsp:nvSpPr>
        <dsp:cNvPr id="0" name=""/>
        <dsp:cNvSpPr/>
      </dsp:nvSpPr>
      <dsp:spPr>
        <a:xfrm>
          <a:off x="1840407" y="1949115"/>
          <a:ext cx="942253" cy="9422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ЕНВД</a:t>
          </a:r>
          <a:endParaRPr lang="ru-RU" sz="17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40407" y="1949115"/>
        <a:ext cx="942253" cy="942253"/>
      </dsp:txXfrm>
    </dsp:sp>
    <dsp:sp modelId="{E499F644-13B7-4AC5-B9CF-04AB93E69D96}">
      <dsp:nvSpPr>
        <dsp:cNvPr id="0" name=""/>
        <dsp:cNvSpPr/>
      </dsp:nvSpPr>
      <dsp:spPr>
        <a:xfrm rot="16234175">
          <a:off x="1915420" y="1278038"/>
          <a:ext cx="810510" cy="445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6234175">
        <a:off x="1915420" y="1278038"/>
        <a:ext cx="810510" cy="445337"/>
      </dsp:txXfrm>
    </dsp:sp>
    <dsp:sp modelId="{87963BB8-6C5D-4DE5-BA88-209CAB3BF262}">
      <dsp:nvSpPr>
        <dsp:cNvPr id="0" name=""/>
        <dsp:cNvSpPr/>
      </dsp:nvSpPr>
      <dsp:spPr>
        <a:xfrm>
          <a:off x="1464259" y="-30839"/>
          <a:ext cx="1732791" cy="10553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Общественное</a:t>
          </a: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питание</a:t>
          </a:r>
          <a:endParaRPr lang="ru-RU" sz="14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64259" y="-30839"/>
        <a:ext cx="1732791" cy="1055386"/>
      </dsp:txXfrm>
    </dsp:sp>
    <dsp:sp modelId="{236E6B70-0338-4CAA-BE65-86B86B065D44}">
      <dsp:nvSpPr>
        <dsp:cNvPr id="0" name=""/>
        <dsp:cNvSpPr/>
      </dsp:nvSpPr>
      <dsp:spPr>
        <a:xfrm rot="18809107">
          <a:off x="2523349" y="1448856"/>
          <a:ext cx="996641" cy="445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912843"/>
            <a:satOff val="1490"/>
            <a:lumOff val="2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8809107">
        <a:off x="2523349" y="1448856"/>
        <a:ext cx="996641" cy="445337"/>
      </dsp:txXfrm>
    </dsp:sp>
    <dsp:sp modelId="{F59CB539-F22B-4FE3-A101-F33DFEC800D9}">
      <dsp:nvSpPr>
        <dsp:cNvPr id="0" name=""/>
        <dsp:cNvSpPr/>
      </dsp:nvSpPr>
      <dsp:spPr>
        <a:xfrm>
          <a:off x="3070738" y="273703"/>
          <a:ext cx="1559592" cy="1047852"/>
        </a:xfrm>
        <a:prstGeom prst="ellipse">
          <a:avLst/>
        </a:prstGeom>
        <a:solidFill>
          <a:schemeClr val="accent3">
            <a:hueOff val="-912843"/>
            <a:satOff val="1490"/>
            <a:lumOff val="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Бытовые, ветеринарные услуги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70738" y="273703"/>
        <a:ext cx="1559592" cy="1047852"/>
      </dsp:txXfrm>
    </dsp:sp>
    <dsp:sp modelId="{A2DE731F-7B60-4E48-8438-73B9F4C0DA0D}">
      <dsp:nvSpPr>
        <dsp:cNvPr id="0" name=""/>
        <dsp:cNvSpPr/>
      </dsp:nvSpPr>
      <dsp:spPr>
        <a:xfrm rot="20862129">
          <a:off x="2805731" y="2042249"/>
          <a:ext cx="436619" cy="445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825685"/>
            <a:satOff val="2980"/>
            <a:lumOff val="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0862129">
        <a:off x="2805731" y="2042249"/>
        <a:ext cx="436619" cy="445337"/>
      </dsp:txXfrm>
    </dsp:sp>
    <dsp:sp modelId="{13EECC8B-EF7E-4037-9A03-36889181BCBB}">
      <dsp:nvSpPr>
        <dsp:cNvPr id="0" name=""/>
        <dsp:cNvSpPr/>
      </dsp:nvSpPr>
      <dsp:spPr>
        <a:xfrm>
          <a:off x="3247828" y="1263193"/>
          <a:ext cx="2037454" cy="1461722"/>
        </a:xfrm>
        <a:prstGeom prst="ellipse">
          <a:avLst/>
        </a:prstGeom>
        <a:solidFill>
          <a:schemeClr val="accent3">
            <a:hueOff val="-1825685"/>
            <a:satOff val="2980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Услуги по ремонту, техническому обслуживанию и мойке автомототранспортных средств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47828" y="1263193"/>
        <a:ext cx="2037454" cy="1461722"/>
      </dsp:txXfrm>
    </dsp:sp>
    <dsp:sp modelId="{D1883E1B-E0AB-4012-AF71-DD5575552A15}">
      <dsp:nvSpPr>
        <dsp:cNvPr id="0" name=""/>
        <dsp:cNvSpPr/>
      </dsp:nvSpPr>
      <dsp:spPr>
        <a:xfrm rot="1667751">
          <a:off x="2738029" y="2566668"/>
          <a:ext cx="547356" cy="445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738528"/>
            <a:satOff val="4470"/>
            <a:lumOff val="7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667751">
        <a:off x="2738029" y="2566668"/>
        <a:ext cx="547356" cy="445337"/>
      </dsp:txXfrm>
    </dsp:sp>
    <dsp:sp modelId="{B6EFC9C9-B0C0-40D3-96F9-2F6823FED5C2}">
      <dsp:nvSpPr>
        <dsp:cNvPr id="0" name=""/>
        <dsp:cNvSpPr/>
      </dsp:nvSpPr>
      <dsp:spPr>
        <a:xfrm>
          <a:off x="3101764" y="2715124"/>
          <a:ext cx="1907657" cy="1248987"/>
        </a:xfrm>
        <a:prstGeom prst="ellipse">
          <a:avLst/>
        </a:prstGeom>
        <a:solidFill>
          <a:schemeClr val="accent3">
            <a:hueOff val="-2738528"/>
            <a:satOff val="4470"/>
            <a:lumOff val="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Распространение и (или) размещение рекламы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01764" y="2715124"/>
        <a:ext cx="1907657" cy="1248987"/>
      </dsp:txXfrm>
    </dsp:sp>
    <dsp:sp modelId="{BF4938D8-C6B7-4298-8825-29E5C01BF399}">
      <dsp:nvSpPr>
        <dsp:cNvPr id="0" name=""/>
        <dsp:cNvSpPr/>
      </dsp:nvSpPr>
      <dsp:spPr>
        <a:xfrm rot="4341198">
          <a:off x="2204591" y="3063985"/>
          <a:ext cx="765123" cy="445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651370"/>
            <a:satOff val="5960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4341198">
        <a:off x="2204591" y="3063985"/>
        <a:ext cx="765123" cy="445337"/>
      </dsp:txXfrm>
    </dsp:sp>
    <dsp:sp modelId="{97F33041-2056-4A5B-8EE4-3D363A515FEB}">
      <dsp:nvSpPr>
        <dsp:cNvPr id="0" name=""/>
        <dsp:cNvSpPr/>
      </dsp:nvSpPr>
      <dsp:spPr>
        <a:xfrm>
          <a:off x="1824949" y="3719262"/>
          <a:ext cx="2207500" cy="1282089"/>
        </a:xfrm>
        <a:prstGeom prst="ellipse">
          <a:avLst/>
        </a:prstGeom>
        <a:solidFill>
          <a:schemeClr val="accent3">
            <a:hueOff val="-3651370"/>
            <a:satOff val="5960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Услуги по передаче во временное пользование торговых мест, земельных участков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49" y="3719262"/>
        <a:ext cx="2207500" cy="1282089"/>
      </dsp:txXfrm>
    </dsp:sp>
    <dsp:sp modelId="{BBBB7766-32FA-4993-93F9-653EB684025C}">
      <dsp:nvSpPr>
        <dsp:cNvPr id="0" name=""/>
        <dsp:cNvSpPr/>
      </dsp:nvSpPr>
      <dsp:spPr>
        <a:xfrm rot="7287374">
          <a:off x="1366353" y="3036690"/>
          <a:ext cx="863700" cy="445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4564213"/>
            <a:satOff val="7450"/>
            <a:lumOff val="12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7287374">
        <a:off x="1366353" y="3036690"/>
        <a:ext cx="863700" cy="445337"/>
      </dsp:txXfrm>
    </dsp:sp>
    <dsp:sp modelId="{7B90BAED-6E81-4876-A61B-CFF6072A1C4E}">
      <dsp:nvSpPr>
        <dsp:cNvPr id="0" name=""/>
        <dsp:cNvSpPr/>
      </dsp:nvSpPr>
      <dsp:spPr>
        <a:xfrm>
          <a:off x="419390" y="3685832"/>
          <a:ext cx="1594810" cy="1047852"/>
        </a:xfrm>
        <a:prstGeom prst="ellipse">
          <a:avLst/>
        </a:prstGeom>
        <a:solidFill>
          <a:schemeClr val="accent3">
            <a:hueOff val="-4564213"/>
            <a:satOff val="7450"/>
            <a:lumOff val="12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Услуги по временному размещению и проживанию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9390" y="3685832"/>
        <a:ext cx="1594810" cy="1047852"/>
      </dsp:txXfrm>
    </dsp:sp>
    <dsp:sp modelId="{1ED5EC27-8900-478F-9832-6B83EE272AE0}">
      <dsp:nvSpPr>
        <dsp:cNvPr id="0" name=""/>
        <dsp:cNvSpPr/>
      </dsp:nvSpPr>
      <dsp:spPr>
        <a:xfrm rot="9524660">
          <a:off x="1464127" y="2449866"/>
          <a:ext cx="397648" cy="445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477055"/>
            <a:satOff val="8940"/>
            <a:lumOff val="1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9524660">
        <a:off x="1464127" y="2449866"/>
        <a:ext cx="397648" cy="445337"/>
      </dsp:txXfrm>
    </dsp:sp>
    <dsp:sp modelId="{9C41EF26-6A30-4BCB-963D-6783CD94C33C}">
      <dsp:nvSpPr>
        <dsp:cNvPr id="0" name=""/>
        <dsp:cNvSpPr/>
      </dsp:nvSpPr>
      <dsp:spPr>
        <a:xfrm>
          <a:off x="-309715" y="2451826"/>
          <a:ext cx="1879627" cy="1244963"/>
        </a:xfrm>
        <a:prstGeom prst="ellipse">
          <a:avLst/>
        </a:prstGeom>
        <a:solidFill>
          <a:schemeClr val="accent3">
            <a:hueOff val="-5477055"/>
            <a:satOff val="8940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Услуги по перевозке пассажиров и грузов автотранспортом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309715" y="2451826"/>
        <a:ext cx="1879627" cy="1244963"/>
      </dsp:txXfrm>
    </dsp:sp>
    <dsp:sp modelId="{CF5D0DA2-C8B6-46DA-B35E-662AECFB004A}">
      <dsp:nvSpPr>
        <dsp:cNvPr id="0" name=""/>
        <dsp:cNvSpPr/>
      </dsp:nvSpPr>
      <dsp:spPr>
        <a:xfrm rot="11784362">
          <a:off x="1035691" y="1936865"/>
          <a:ext cx="780752" cy="445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6389898"/>
            <a:satOff val="10430"/>
            <a:lumOff val="17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1784362">
        <a:off x="1035691" y="1936865"/>
        <a:ext cx="780752" cy="445337"/>
      </dsp:txXfrm>
    </dsp:sp>
    <dsp:sp modelId="{87F1CBB9-6621-4637-BCA4-4BD80516EA25}">
      <dsp:nvSpPr>
        <dsp:cNvPr id="0" name=""/>
        <dsp:cNvSpPr/>
      </dsp:nvSpPr>
      <dsp:spPr>
        <a:xfrm>
          <a:off x="-60790" y="1352091"/>
          <a:ext cx="1047852" cy="1047852"/>
        </a:xfrm>
        <a:prstGeom prst="ellipse">
          <a:avLst/>
        </a:prstGeom>
        <a:solidFill>
          <a:schemeClr val="accent3">
            <a:hueOff val="-6389898"/>
            <a:satOff val="10430"/>
            <a:lumOff val="17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Услуги стоянок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60790" y="1352091"/>
        <a:ext cx="1047852" cy="1047852"/>
      </dsp:txXfrm>
    </dsp:sp>
    <dsp:sp modelId="{BD1DFB9A-A05A-4AA7-A6D7-50026FD8EAFD}">
      <dsp:nvSpPr>
        <dsp:cNvPr id="0" name=""/>
        <dsp:cNvSpPr/>
      </dsp:nvSpPr>
      <dsp:spPr>
        <a:xfrm rot="13707015">
          <a:off x="1226403" y="1464736"/>
          <a:ext cx="871271" cy="445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302740"/>
            <a:satOff val="11920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3707015">
        <a:off x="1226403" y="1464736"/>
        <a:ext cx="871271" cy="445337"/>
      </dsp:txXfrm>
    </dsp:sp>
    <dsp:sp modelId="{B8713F5E-2DBC-4425-A4E3-186EB495E3C7}">
      <dsp:nvSpPr>
        <dsp:cNvPr id="0" name=""/>
        <dsp:cNvSpPr/>
      </dsp:nvSpPr>
      <dsp:spPr>
        <a:xfrm>
          <a:off x="213579" y="322509"/>
          <a:ext cx="1406259" cy="1047852"/>
        </a:xfrm>
        <a:prstGeom prst="ellipse">
          <a:avLst/>
        </a:prstGeom>
        <a:solidFill>
          <a:schemeClr val="accent3">
            <a:hueOff val="-7302740"/>
            <a:satOff val="11920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Розничная торговля</a:t>
          </a:r>
          <a:endParaRPr lang="ru-RU" sz="14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3579" y="322509"/>
        <a:ext cx="1406259" cy="10478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31F816-B138-449B-A6D7-80542F28D503}">
      <dsp:nvSpPr>
        <dsp:cNvPr id="0" name=""/>
        <dsp:cNvSpPr/>
      </dsp:nvSpPr>
      <dsp:spPr>
        <a:xfrm>
          <a:off x="1913605" y="1709"/>
          <a:ext cx="2622905" cy="630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375 205,5 тыс. руб., в т.ч. на обеспечение муниципального задания 345 672,9 тыс. руб.</a:t>
          </a:r>
          <a:endParaRPr lang="ru-RU" sz="12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13605" y="1709"/>
        <a:ext cx="2622905" cy="630416"/>
      </dsp:txXfrm>
    </dsp:sp>
    <dsp:sp modelId="{54274362-14B9-45D0-93BE-165FBCBD1E66}">
      <dsp:nvSpPr>
        <dsp:cNvPr id="0" name=""/>
        <dsp:cNvSpPr/>
      </dsp:nvSpPr>
      <dsp:spPr>
        <a:xfrm>
          <a:off x="72001" y="109473"/>
          <a:ext cx="1841604" cy="4148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Дошкольное образование</a:t>
          </a:r>
          <a:endParaRPr lang="ru-RU" sz="14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001" y="109473"/>
        <a:ext cx="1841604" cy="414889"/>
      </dsp:txXfrm>
    </dsp:sp>
    <dsp:sp modelId="{DA53898C-D4D4-4EAA-9B78-4AA1F60BEC7D}">
      <dsp:nvSpPr>
        <dsp:cNvPr id="0" name=""/>
        <dsp:cNvSpPr/>
      </dsp:nvSpPr>
      <dsp:spPr>
        <a:xfrm>
          <a:off x="1913605" y="723686"/>
          <a:ext cx="2622905" cy="611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2460970"/>
            <a:satOff val="2972"/>
            <a:lumOff val="22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2460970"/>
              <a:satOff val="2972"/>
              <a:lumOff val="2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618 558,2 тыс. руб., в т.ч. на обеспечение муниципального задания 480 965,3 тыс. руб.</a:t>
          </a:r>
          <a:endParaRPr lang="ru-RU" sz="12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13605" y="723686"/>
        <a:ext cx="2622905" cy="611248"/>
      </dsp:txXfrm>
    </dsp:sp>
    <dsp:sp modelId="{FB59AD44-4798-4932-874D-8295C00CBC0B}">
      <dsp:nvSpPr>
        <dsp:cNvPr id="0" name=""/>
        <dsp:cNvSpPr/>
      </dsp:nvSpPr>
      <dsp:spPr>
        <a:xfrm>
          <a:off x="72001" y="673615"/>
          <a:ext cx="1841604" cy="711390"/>
        </a:xfrm>
        <a:prstGeom prst="roundRect">
          <a:avLst/>
        </a:prstGeom>
        <a:solidFill>
          <a:schemeClr val="accent3">
            <a:hueOff val="-2434247"/>
            <a:satOff val="3973"/>
            <a:lumOff val="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Начальное общее, основное общее и среднее общее образование</a:t>
          </a:r>
          <a:endParaRPr lang="ru-RU" sz="14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001" y="673615"/>
        <a:ext cx="1841604" cy="711390"/>
      </dsp:txXfrm>
    </dsp:sp>
    <dsp:sp modelId="{524C877D-999D-4346-B466-0832CF86FD6F}">
      <dsp:nvSpPr>
        <dsp:cNvPr id="0" name=""/>
        <dsp:cNvSpPr/>
      </dsp:nvSpPr>
      <dsp:spPr>
        <a:xfrm>
          <a:off x="1913605" y="1426495"/>
          <a:ext cx="2622905" cy="6720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4921940"/>
            <a:satOff val="5945"/>
            <a:lumOff val="44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4921940"/>
              <a:satOff val="5945"/>
              <a:lumOff val="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109 626,8 тыс. руб.в т.ч. на обеспечение муниципального задания 105 399,8 тыс. руб.</a:t>
          </a:r>
          <a:endParaRPr lang="ru-RU" sz="12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13605" y="1426495"/>
        <a:ext cx="2622905" cy="672088"/>
      </dsp:txXfrm>
    </dsp:sp>
    <dsp:sp modelId="{C506FE92-3F87-4802-8B67-EA3861D87D4C}">
      <dsp:nvSpPr>
        <dsp:cNvPr id="0" name=""/>
        <dsp:cNvSpPr/>
      </dsp:nvSpPr>
      <dsp:spPr>
        <a:xfrm>
          <a:off x="72001" y="1555094"/>
          <a:ext cx="1841604" cy="414889"/>
        </a:xfrm>
        <a:prstGeom prst="roundRect">
          <a:avLst/>
        </a:prstGeom>
        <a:solidFill>
          <a:schemeClr val="accent3">
            <a:hueOff val="-4868494"/>
            <a:satOff val="7947"/>
            <a:lumOff val="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001" y="1555094"/>
        <a:ext cx="1841604" cy="414889"/>
      </dsp:txXfrm>
    </dsp:sp>
    <dsp:sp modelId="{3ACA2297-138D-4610-834A-281509ACA51B}">
      <dsp:nvSpPr>
        <dsp:cNvPr id="0" name=""/>
        <dsp:cNvSpPr/>
      </dsp:nvSpPr>
      <dsp:spPr>
        <a:xfrm>
          <a:off x="2056988" y="2140072"/>
          <a:ext cx="2479508" cy="7385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7382910"/>
            <a:satOff val="8917"/>
            <a:lumOff val="67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7382910"/>
              <a:satOff val="8917"/>
              <a:lumOff val="6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12 948,9 тыс. руб., в т.ч. трудоустройство  подростков 798,5 тыс. руб.</a:t>
          </a:r>
          <a:endParaRPr lang="ru-RU" sz="12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56988" y="2140072"/>
        <a:ext cx="2479508" cy="738537"/>
      </dsp:txXfrm>
    </dsp:sp>
    <dsp:sp modelId="{E215ED10-CF57-40C8-A1CA-7FA1FB952982}">
      <dsp:nvSpPr>
        <dsp:cNvPr id="0" name=""/>
        <dsp:cNvSpPr/>
      </dsp:nvSpPr>
      <dsp:spPr>
        <a:xfrm>
          <a:off x="67871" y="2142995"/>
          <a:ext cx="1984973" cy="658276"/>
        </a:xfrm>
        <a:prstGeom prst="roundRect">
          <a:avLst/>
        </a:prstGeom>
        <a:solidFill>
          <a:schemeClr val="accent3">
            <a:hueOff val="-7302740"/>
            <a:satOff val="11920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Отдых, оздоровление, занятость детей, подростков и молодежи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871" y="2142995"/>
        <a:ext cx="1984973" cy="6582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2C695A-84C0-4855-8C4C-04C0282725BD}">
      <dsp:nvSpPr>
        <dsp:cNvPr id="0" name=""/>
        <dsp:cNvSpPr/>
      </dsp:nvSpPr>
      <dsp:spPr>
        <a:xfrm rot="10800000">
          <a:off x="1941848" y="20147"/>
          <a:ext cx="5474974" cy="1009762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6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- Укрепление материально-технической базы дошкольных учреждений 17 653,1 тыс. руб.;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- Приобретение учебных пособий, средств обучения, игр, игрушек (за счет субвенции) 25 735,6 тыс. руб.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941848" y="20147"/>
        <a:ext cx="5474974" cy="1009762"/>
      </dsp:txXfrm>
    </dsp:sp>
    <dsp:sp modelId="{690B5CB4-2395-4184-96EC-23D40909957B}">
      <dsp:nvSpPr>
        <dsp:cNvPr id="0" name=""/>
        <dsp:cNvSpPr/>
      </dsp:nvSpPr>
      <dsp:spPr>
        <a:xfrm>
          <a:off x="852106" y="26402"/>
          <a:ext cx="1018056" cy="9592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5708E-4403-4AB9-8F7C-306601F7417B}">
      <dsp:nvSpPr>
        <dsp:cNvPr id="0" name=""/>
        <dsp:cNvSpPr/>
      </dsp:nvSpPr>
      <dsp:spPr>
        <a:xfrm rot="10800000">
          <a:off x="1817206" y="1347666"/>
          <a:ext cx="5549647" cy="702361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6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- Реновация СОШ №5 в размере 59 012,8 тыс. руб.;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- Строительство пристройки к Толмачевской СОШ 8 482,7 тыс. руб.;</a:t>
          </a:r>
          <a:endParaRPr lang="ru-RU" sz="14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17206" y="1347666"/>
        <a:ext cx="5549647" cy="702361"/>
      </dsp:txXfrm>
    </dsp:sp>
    <dsp:sp modelId="{400F7449-8C5A-4728-A57B-D150909871B3}">
      <dsp:nvSpPr>
        <dsp:cNvPr id="0" name=""/>
        <dsp:cNvSpPr/>
      </dsp:nvSpPr>
      <dsp:spPr>
        <a:xfrm>
          <a:off x="852583" y="1215503"/>
          <a:ext cx="941477" cy="9713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5BCCD-FB73-4269-928F-274A105B2A6C}">
      <dsp:nvSpPr>
        <dsp:cNvPr id="0" name=""/>
        <dsp:cNvSpPr/>
      </dsp:nvSpPr>
      <dsp:spPr>
        <a:xfrm rot="10800000">
          <a:off x="1837346" y="2400344"/>
          <a:ext cx="5522915" cy="1917426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6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- Ремонт спортивных залов Скребловской СОШ, Мшинской СОШ 4 107,2 тыс. руб.;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- Реконструкция (капитальный ремонт ) спортивных площадок: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Володарская СОШ 11 298,8 тыс. руб.;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Осьминская СОШ 20 196,7 тыс. руб. в рамках программы «Устойчивое развитие сельских территорий на 2014-2017 годы и на период до 2020 года"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37346" y="2400344"/>
        <a:ext cx="5522915" cy="1917426"/>
      </dsp:txXfrm>
    </dsp:sp>
    <dsp:sp modelId="{B2F85C4C-7A91-4EC0-9FA9-60F07CF26328}">
      <dsp:nvSpPr>
        <dsp:cNvPr id="0" name=""/>
        <dsp:cNvSpPr/>
      </dsp:nvSpPr>
      <dsp:spPr>
        <a:xfrm>
          <a:off x="864453" y="2869396"/>
          <a:ext cx="920728" cy="96156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0ACDD-4446-433E-AEC8-A6257A141DFA}">
      <dsp:nvSpPr>
        <dsp:cNvPr id="0" name=""/>
        <dsp:cNvSpPr/>
      </dsp:nvSpPr>
      <dsp:spPr>
        <a:xfrm rot="10800000">
          <a:off x="1835855" y="4514634"/>
          <a:ext cx="5580967" cy="1462028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6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- Приобретение автобусов и микроавтобусов  5 984,0 тыс. руб.: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Волошовская СОШ и Серебрянская СОШ – по 1 микроавтобусу на 11 мест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Володарская СОШ и Торошковская СОШ - по 1 автобусу на 22 места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35855" y="4514634"/>
        <a:ext cx="5580967" cy="1462028"/>
      </dsp:txXfrm>
    </dsp:sp>
    <dsp:sp modelId="{06948488-4EBE-4834-B347-0CA242C5CCB1}">
      <dsp:nvSpPr>
        <dsp:cNvPr id="0" name=""/>
        <dsp:cNvSpPr/>
      </dsp:nvSpPr>
      <dsp:spPr>
        <a:xfrm>
          <a:off x="835333" y="4793631"/>
          <a:ext cx="979157" cy="90178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20334C-7DF1-45CB-B767-C5BA0D26F995}">
      <dsp:nvSpPr>
        <dsp:cNvPr id="0" name=""/>
        <dsp:cNvSpPr/>
      </dsp:nvSpPr>
      <dsp:spPr>
        <a:xfrm>
          <a:off x="241579" y="672463"/>
          <a:ext cx="2183465" cy="2183465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6478" y="929940"/>
        <a:ext cx="1258935" cy="1668510"/>
      </dsp:txXfrm>
    </dsp:sp>
    <dsp:sp modelId="{A43DCC69-1E6F-4198-8625-787864B5C7D1}">
      <dsp:nvSpPr>
        <dsp:cNvPr id="0" name=""/>
        <dsp:cNvSpPr/>
      </dsp:nvSpPr>
      <dsp:spPr>
        <a:xfrm>
          <a:off x="2121370" y="1007625"/>
          <a:ext cx="1571221" cy="1513141"/>
        </a:xfrm>
        <a:prstGeom prst="ellipse">
          <a:avLst/>
        </a:prstGeom>
        <a:solidFill>
          <a:schemeClr val="accent2">
            <a:shade val="80000"/>
            <a:alpha val="50000"/>
            <a:hueOff val="-31"/>
            <a:satOff val="8568"/>
            <a:lumOff val="585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latin typeface="Times New Roman" pitchFamily="18" charset="0"/>
              <a:cs typeface="Times New Roman" pitchFamily="18" charset="0"/>
            </a:rPr>
            <a:t>Бюджеты городских и сельских поселений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889 044,1 тыс. руб.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67257" y="1186057"/>
        <a:ext cx="905929" cy="115627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936DFC-BF15-421C-98D5-678711A1702A}">
      <dsp:nvSpPr>
        <dsp:cNvPr id="0" name=""/>
        <dsp:cNvSpPr/>
      </dsp:nvSpPr>
      <dsp:spPr>
        <a:xfrm rot="5400000">
          <a:off x="-285667" y="287987"/>
          <a:ext cx="1904450" cy="13331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1</a:t>
          </a:r>
          <a:endParaRPr lang="ru-RU" sz="3700" kern="1200" dirty="0"/>
        </a:p>
      </dsp:txBody>
      <dsp:txXfrm rot="5400000">
        <a:off x="-285667" y="287987"/>
        <a:ext cx="1904450" cy="1333115"/>
      </dsp:txXfrm>
    </dsp:sp>
    <dsp:sp modelId="{101B2602-0CDD-48B9-B30E-25E693B96ED1}">
      <dsp:nvSpPr>
        <dsp:cNvPr id="0" name=""/>
        <dsp:cNvSpPr/>
      </dsp:nvSpPr>
      <dsp:spPr>
        <a:xfrm rot="5400000">
          <a:off x="5126023" y="-3790588"/>
          <a:ext cx="1237892" cy="8823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Продолжить работу по укреплению налоговой дисциплины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126023" y="-3790588"/>
        <a:ext cx="1237892" cy="8823709"/>
      </dsp:txXfrm>
    </dsp:sp>
    <dsp:sp modelId="{A8B77EC8-9901-406F-B752-E214E7F48105}">
      <dsp:nvSpPr>
        <dsp:cNvPr id="0" name=""/>
        <dsp:cNvSpPr/>
      </dsp:nvSpPr>
      <dsp:spPr>
        <a:xfrm rot="5400000">
          <a:off x="-285667" y="2001235"/>
          <a:ext cx="1904450" cy="13331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2</a:t>
          </a:r>
          <a:endParaRPr lang="ru-RU" sz="3700" kern="1200" dirty="0"/>
        </a:p>
      </dsp:txBody>
      <dsp:txXfrm rot="5400000">
        <a:off x="-285667" y="2001235"/>
        <a:ext cx="1904450" cy="1333115"/>
      </dsp:txXfrm>
    </dsp:sp>
    <dsp:sp modelId="{3ECE6734-E683-4C34-B18C-FC9D5C8C73F5}">
      <dsp:nvSpPr>
        <dsp:cNvPr id="0" name=""/>
        <dsp:cNvSpPr/>
      </dsp:nvSpPr>
      <dsp:spPr>
        <a:xfrm rot="5400000">
          <a:off x="5126023" y="-2077340"/>
          <a:ext cx="1237892" cy="8823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Активное участие в федеральных и областных программах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126023" y="-2077340"/>
        <a:ext cx="1237892" cy="8823709"/>
      </dsp:txXfrm>
    </dsp:sp>
    <dsp:sp modelId="{2FC056EF-8322-4D61-94AF-379B2BF97935}">
      <dsp:nvSpPr>
        <dsp:cNvPr id="0" name=""/>
        <dsp:cNvSpPr/>
      </dsp:nvSpPr>
      <dsp:spPr>
        <a:xfrm rot="5400000">
          <a:off x="-285667" y="3714483"/>
          <a:ext cx="1904450" cy="13331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3</a:t>
          </a:r>
          <a:endParaRPr lang="ru-RU" sz="3700" kern="1200" dirty="0"/>
        </a:p>
      </dsp:txBody>
      <dsp:txXfrm rot="5400000">
        <a:off x="-285667" y="3714483"/>
        <a:ext cx="1904450" cy="1333115"/>
      </dsp:txXfrm>
    </dsp:sp>
    <dsp:sp modelId="{96DB7DAF-575A-4945-899F-71272020F3CE}">
      <dsp:nvSpPr>
        <dsp:cNvPr id="0" name=""/>
        <dsp:cNvSpPr/>
      </dsp:nvSpPr>
      <dsp:spPr>
        <a:xfrm rot="5400000">
          <a:off x="5126023" y="-364092"/>
          <a:ext cx="1237892" cy="8823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расходами</a:t>
          </a:r>
          <a:endParaRPr lang="ru-RU" sz="2000" kern="1200" dirty="0"/>
        </a:p>
      </dsp:txBody>
      <dsp:txXfrm rot="5400000">
        <a:off x="5126023" y="-364092"/>
        <a:ext cx="1237892" cy="882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0.09073</cdr:x>
      <cdr:y>0</cdr:y>
    </cdr:from>
    <cdr:to>
      <cdr:x>1</cdr:x>
      <cdr:y>0.15517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7487" y="0"/>
          <a:ext cx="61881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0.72327</cdr:x>
      <cdr:y>0.08963</cdr:y>
    </cdr:from>
    <cdr:to>
      <cdr:x>0.80314</cdr:x>
      <cdr:y>0.25224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8280920" y="504056"/>
          <a:ext cx="914400" cy="91440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0.78616</cdr:x>
      <cdr:y>0.24329</cdr:y>
    </cdr:from>
    <cdr:to>
      <cdr:x>0.98742</cdr:x>
      <cdr:y>0.60183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001000" y="1368151"/>
          <a:ext cx="2304256" cy="2016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0.71069</cdr:x>
      <cdr:y>0.2561</cdr:y>
    </cdr:from>
    <cdr:to>
      <cdr:x>0.98742</cdr:x>
      <cdr:y>0.57622</cdr:y>
    </cdr:to>
    <cdr:sp macro="" textlink="">
      <cdr:nvSpPr>
        <cdr:cNvPr id="8" name="Овальная выноска 7"/>
        <cdr:cNvSpPr/>
      </cdr:nvSpPr>
      <cdr:spPr>
        <a:xfrm xmlns:a="http://schemas.openxmlformats.org/drawingml/2006/main">
          <a:off x="8136904" y="1440160"/>
          <a:ext cx="3168352" cy="1800200"/>
        </a:xfrm>
        <a:prstGeom xmlns:a="http://schemas.openxmlformats.org/drawingml/2006/main" prst="wedgeEllipseCallout">
          <a:avLst/>
        </a:prstGeom>
        <a:solidFill xmlns:a="http://schemas.openxmlformats.org/drawingml/2006/main">
          <a:schemeClr val="bg1"/>
        </a:solidFill>
        <a:ln xmlns:a="http://schemas.openxmlformats.org/drawingml/2006/main" w="25400">
          <a:solidFill>
            <a:srgbClr val="00B050"/>
          </a:solidFill>
        </a:ln>
        <a:scene3d xmlns:a="http://schemas.openxmlformats.org/drawingml/2006/main">
          <a:camera prst="orthographicFront">
            <a:rot lat="12000000" lon="0" rev="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0.74843</cdr:x>
      <cdr:y>0.32012</cdr:y>
    </cdr:from>
    <cdr:to>
      <cdr:x>0.94969</cdr:x>
      <cdr:y>0.55061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568952" y="1800200"/>
          <a:ext cx="2304256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Неиспользованные остатки (утверждены в бюджете 2017 года)</a:t>
          </a:r>
        </a:p>
        <a:p xmlns:a="http://schemas.openxmlformats.org/drawingml/2006/main">
          <a:endParaRPr lang="ru-RU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43 313,1 тыс. руб. средства на реновацию</a:t>
          </a:r>
        </a:p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17 517,3 тыс. руб. средства на пристройку к Толмачевской СОШ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19.05.2017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19.05.2017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2044" y="1268760"/>
            <a:ext cx="9073008" cy="3096344"/>
          </a:xfrm>
        </p:spPr>
        <p:txBody>
          <a:bodyPr rtlCol="0">
            <a:normAutofit/>
          </a:bodyPr>
          <a:lstStyle/>
          <a:p>
            <a:pPr algn="ctr"/>
            <a:r>
              <a:rPr lang="ru-RU" dirty="0" smtClean="0">
                <a:solidFill>
                  <a:srgbClr val="0C067C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br>
              <a:rPr lang="ru-RU" dirty="0" smtClean="0">
                <a:solidFill>
                  <a:srgbClr val="0C067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C067C"/>
                </a:solidFill>
                <a:latin typeface="Times New Roman" pitchFamily="18" charset="0"/>
                <a:cs typeface="Times New Roman" pitchFamily="18" charset="0"/>
              </a:rPr>
              <a:t>Лужского муниципального района</a:t>
            </a:r>
            <a:r>
              <a:rPr lang="ru-RU" dirty="0" smtClean="0">
                <a:solidFill>
                  <a:srgbClr val="0C067C"/>
                </a:solidFill>
                <a:latin typeface="Times New Roman" pitchFamily="18" charset="0"/>
                <a:cs typeface="Times New Roman" pitchFamily="18" charset="0"/>
              </a:rPr>
              <a:t> за 2016 год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42483" y="5229200"/>
            <a:ext cx="4938473" cy="1152128"/>
          </a:xfrm>
        </p:spPr>
        <p:txBody>
          <a:bodyPr rtlCol="0"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Кудрявцева Юлия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Болеславовна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Председатель комитета финансов Лужского муниципального района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2204864"/>
            <a:ext cx="3351927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бюджета по разделам бюджетной классификации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790156" y="332656"/>
          <a:ext cx="8136904" cy="599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328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Расходы бюджета по разделам бюджетной классификации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25860" y="404666"/>
          <a:ext cx="10156824" cy="58518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88632"/>
                <a:gridCol w="1728192"/>
                <a:gridCol w="1584176"/>
                <a:gridCol w="1155824"/>
              </a:tblGrid>
              <a:tr h="55987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042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141 132,8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135 221,4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4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2 892,9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2 822,6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97,6</a:t>
                      </a:r>
                    </a:p>
                  </a:txBody>
                  <a:tcPr marL="68580" marR="68580" marT="0" marB="0" anchor="ctr"/>
                </a:tc>
              </a:tr>
              <a:tr h="654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88 699,2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86 846,4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97,9</a:t>
                      </a:r>
                    </a:p>
                  </a:txBody>
                  <a:tcPr marL="68580" marR="68580" marT="0" marB="0" anchor="ctr"/>
                </a:tc>
              </a:tr>
              <a:tr h="308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Судебная система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77,7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46,2</a:t>
                      </a:r>
                    </a:p>
                  </a:txBody>
                  <a:tcPr marL="68580" marR="68580" marT="0" marB="0" anchor="ctr"/>
                </a:tc>
              </a:tr>
              <a:tr h="436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18 762,9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18 494,1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98,6</a:t>
                      </a:r>
                    </a:p>
                  </a:txBody>
                  <a:tcPr marL="68580" marR="68580" marT="0" marB="0" anchor="ctr"/>
                </a:tc>
              </a:tr>
              <a:tr h="300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</a:tr>
              <a:tr h="436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2 225,0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2 060,9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92,6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6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2 225,0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2 060,9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92,6</a:t>
                      </a:r>
                    </a:p>
                  </a:txBody>
                  <a:tcPr marL="68580" marR="68580" marT="0" marB="0" anchor="ctr"/>
                </a:tc>
              </a:tr>
              <a:tr h="299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88 954,6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76 942,9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86,5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3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Сельское хозяйство и рыболовство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20 154,0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19 652,6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97,5</a:t>
                      </a:r>
                    </a:p>
                  </a:txBody>
                  <a:tcPr marL="68580" marR="68580" marT="0" marB="0" anchor="ctr"/>
                </a:tc>
              </a:tr>
              <a:tr h="294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Транспорт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1 260,0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1 175,0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93,3</a:t>
                      </a:r>
                    </a:p>
                  </a:txBody>
                  <a:tcPr marL="68580" marR="68580" marT="0" marB="0" anchor="ctr"/>
                </a:tc>
              </a:tr>
              <a:tr h="315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54 250,1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48 931,0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90,2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Связь и информатика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1 023,5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1 023,5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12 267,0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6 160,9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50,2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472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Расходы бюджета по разделам бюджетной классификации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25860" y="548680"/>
          <a:ext cx="10156824" cy="55296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88632"/>
                <a:gridCol w="1728192"/>
                <a:gridCol w="1584176"/>
                <a:gridCol w="1155824"/>
              </a:tblGrid>
              <a:tr h="547191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6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130 624,5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125 304,3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95,9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Жилищное хозяйство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40 715,1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40 569,8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99,6</a:t>
                      </a:r>
                    </a:p>
                  </a:txBody>
                  <a:tcPr marL="68580" marR="68580" marT="0" marB="0" anchor="ctr"/>
                </a:tc>
              </a:tr>
              <a:tr h="362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Коммунальное хозяйство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82 245,8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77 124,7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93,8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6 158,7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6 115,0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99,3</a:t>
                      </a:r>
                    </a:p>
                  </a:txBody>
                  <a:tcPr marL="68580" marR="68580" marT="0" marB="0" anchor="ctr"/>
                </a:tc>
              </a:tr>
              <a:tr h="290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1 195 930,2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1 127 026,1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94,2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366 430,3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365 548,9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Общее образование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786 639,4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720 612,9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91,6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391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</a:tr>
              <a:tr h="365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14 843,1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14 842,9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27 891,4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25 895,4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92,8</a:t>
                      </a:r>
                    </a:p>
                  </a:txBody>
                  <a:tcPr marL="68580" marR="68580" marT="0" marB="0" anchor="ctr"/>
                </a:tc>
              </a:tr>
              <a:tr h="391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16 576,4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16 441,9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99,2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1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16 576,4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16 441,9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99,2</a:t>
                      </a:r>
                    </a:p>
                  </a:txBody>
                  <a:tcPr marL="68580" marR="68580" marT="0" marB="0" anchor="ctr"/>
                </a:tc>
              </a:tr>
              <a:tr h="391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ЗДРАВООХРАНЕНИЕ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1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Стационарная медицинская помощь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472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Расходы бюджета по разделам бюджетной классификации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25860" y="476672"/>
          <a:ext cx="10156824" cy="585090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88632"/>
                <a:gridCol w="1728192"/>
                <a:gridCol w="1584176"/>
                <a:gridCol w="1155824"/>
              </a:tblGrid>
              <a:tr h="432048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3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409 581,5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368 722,3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90,0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Пенсионное обеспечение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17 644,6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17 451,5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98,9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обслуживание населения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84 666,9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83 699,5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98,9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122 400,4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118 865,4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97,1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161 959,9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126 187,8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77,9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22 909,6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22 518,2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98,3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13 863,6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5 964,3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43,0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Массовый спорт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580,0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580,0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Спорт высших достижений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2 143,0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2 143,0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10 840,6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2 941,3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27,1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391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473,4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298,1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63,0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3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473,4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298,1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63,0</a:t>
                      </a:r>
                    </a:p>
                  </a:txBody>
                  <a:tcPr marL="68580" marR="68580" marT="0" marB="0" anchor="ctr"/>
                </a:tc>
              </a:tr>
              <a:tr h="391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121 062,0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121 062,0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1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119 281,0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119 281,0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</a:tr>
              <a:tr h="391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1 781,0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1 781,0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472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Исполнение муниципальных программ, тыс. руб.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5780" y="548680"/>
          <a:ext cx="11449272" cy="562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544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Современное образование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Лужском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муниципальном районе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17749" y="620688"/>
          <a:ext cx="460851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одержимое 17"/>
          <p:cNvGraphicFramePr>
            <a:graphicFrameLocks noGrp="1"/>
          </p:cNvGraphicFramePr>
          <p:nvPr>
            <p:ph sz="quarter" idx="4"/>
          </p:nvPr>
        </p:nvGraphicFramePr>
        <p:xfrm>
          <a:off x="4438228" y="620688"/>
          <a:ext cx="7416823" cy="59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" name="Содержимое 16" descr="kartinki-deti-idut-v-shkolu_2.jpg"/>
          <p:cNvPicPr>
            <a:picLocks noGrp="1" noChangeAspect="1"/>
          </p:cNvPicPr>
          <p:nvPr>
            <p:ph sz="half" idx="2"/>
          </p:nvPr>
        </p:nvPicPr>
        <p:blipFill>
          <a:blip r:embed="rId12" cstate="print"/>
          <a:stretch>
            <a:fillRect/>
          </a:stretch>
        </p:blipFill>
        <p:spPr>
          <a:xfrm>
            <a:off x="333772" y="3573016"/>
            <a:ext cx="3744416" cy="3284984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48" y="0"/>
            <a:ext cx="4248472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052736"/>
          <a:ext cx="393417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9756" y="4919008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свод бюджетов бюджетной системы РФ на соответствующей территории без учета межбюджетных трансфертов между этими бюджетами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sxr1280x9171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4870276" y="692696"/>
            <a:ext cx="6984776" cy="5616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806380" y="256490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Осьминское СП 10 813,3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98668" y="19168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Мшинское СП 948,0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8588" y="292494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Толмачевское ГП 3 292,8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6460" y="350100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Волошовское СП 7 539,5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66820" y="256490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Ям-Тесовское СП 10 110,0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4612" y="378904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Лужское ГП 83 075,5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46740" y="321297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Торковичское СП 7 087,4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34772" y="364502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Оредежское СП 10 311,1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86900" y="400506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Тесовское СП 8 672,9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02724" y="42930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Заклинское СП 13 700,6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14492" y="45811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Серебрянское СП 10 645,0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30516" y="522920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Ретюнское СП 7 975,8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38628" y="56612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Володарское СП                       5 921,8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30716" y="47971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Дзержинское СП 12 328,7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30716" y="530120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Скребловское СП 5 120,7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02724" y="62068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Межбюджетные трансферты поселениям, тыс.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5780" y="220486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Бюджет Лужского муниципального района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1 979 044,2 тыс.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7748" y="90872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консолидированного бюджета исполнены в размере 2 666 200,9 тыс. руб.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2277988" y="3068960"/>
            <a:ext cx="0" cy="7920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97868" y="3861049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</a:p>
          <a:p>
            <a:pPr lvl="0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(201 887,4 тыс. руб. подлежит  исключению из консолидированного бюджета)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Заработная плата отдельных категорий работников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бюджетной сферы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33773" y="836712"/>
            <a:ext cx="3888431" cy="512064"/>
          </a:xfrm>
        </p:spPr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Размер расчетной величины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(для расчета должностных окладов)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405780" y="1412776"/>
          <a:ext cx="4248472" cy="525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238428" y="908720"/>
            <a:ext cx="4973041" cy="288032"/>
          </a:xfrm>
        </p:spPr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Средняя заработная плата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sz="quarter" idx="4"/>
          </p:nvPr>
        </p:nvGraphicFramePr>
        <p:xfrm>
          <a:off x="4510236" y="1268760"/>
          <a:ext cx="72008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164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на 2017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17600" y="836613"/>
          <a:ext cx="10156825" cy="533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81844" y="2132857"/>
            <a:ext cx="7008574" cy="5760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3772" y="116632"/>
            <a:ext cx="3413427" cy="18722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показатели бюджета Лужского муниципального района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078188" y="764704"/>
          <a:ext cx="7704856" cy="388855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80490"/>
                <a:gridCol w="1317370"/>
                <a:gridCol w="1222620"/>
                <a:gridCol w="1157950"/>
                <a:gridCol w="1290322"/>
                <a:gridCol w="936104"/>
              </a:tblGrid>
              <a:tr h="10019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Лужского муниципального района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2015, тыс. руб.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2016, тыс. руб.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2016, тыс. руб.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к 2015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73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Доходы: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2 178 863,1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2 029 107,7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2 032 266,2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↓6,8%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592 146,0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559 060,6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613 215,7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109,7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↑3,5%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90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1 586 717,0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1 470 047,1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1 419 050,5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↓10,6%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19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Расходы: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2 115 044,1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2 120 724,0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1 979 044,2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↓6,5%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806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Дефицит(-):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63 819,0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-91 616,3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53 222,0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4721" y="2060848"/>
            <a:ext cx="3485435" cy="4314552"/>
          </a:xfrm>
        </p:spPr>
        <p:txBody>
          <a:bodyPr>
            <a:normAutofit fontScale="92500" lnSpcReduction="20000"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-выплачиваемые из бюджета денежные средства, которые направляются на финансовое обеспечение задач и функций органов местного самоуправления.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доходами.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-превышение доходов бюджета над его расходами.</a:t>
            </a:r>
          </a:p>
          <a:p>
            <a:pPr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756" y="260648"/>
            <a:ext cx="3351927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Исполнение налоговых доходов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- 559 060,6 тыс.руб., Факт - 613 215,7 тыс.руб. (109,7%)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646140" y="260648"/>
          <a:ext cx="8208912" cy="610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4721" y="2636912"/>
            <a:ext cx="3341419" cy="373848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4724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Поступление НДФЛ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77788" y="764704"/>
            <a:ext cx="4973041" cy="576064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Доля НДФЛ в общем объеме налоговых и неналоговых доходов (собственных доходов) 63,6%</a:t>
            </a:r>
            <a:endParaRPr lang="ru-RU" sz="1400" dirty="0"/>
          </a:p>
        </p:txBody>
      </p:sp>
      <p:graphicFrame>
        <p:nvGraphicFramePr>
          <p:cNvPr id="8" name="Рисунок 7"/>
          <p:cNvGraphicFramePr>
            <a:graphicFrameLocks noGrp="1"/>
          </p:cNvGraphicFramePr>
          <p:nvPr>
            <p:ph sz="half" idx="2"/>
          </p:nvPr>
        </p:nvGraphicFramePr>
        <p:xfrm>
          <a:off x="333772" y="1268760"/>
          <a:ext cx="532859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310436" y="764704"/>
            <a:ext cx="4973041" cy="36004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5734372" y="1340768"/>
          <a:ext cx="6336704" cy="518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ятно 1 10"/>
          <p:cNvSpPr/>
          <p:nvPr/>
        </p:nvSpPr>
        <p:spPr>
          <a:xfrm>
            <a:off x="7174532" y="692696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78588" y="90872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НДФЛ по видам деятельности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472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Динамика платежей по упрощенной системе налогообложения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5158308" y="620688"/>
            <a:ext cx="6480720" cy="1152128"/>
          </a:xfrm>
          <a:ln>
            <a:noFill/>
          </a:ln>
        </p:spPr>
        <p:txBody>
          <a:bodyPr/>
          <a:lstStyle/>
          <a:p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Упрощенная система налогообложения (УСН)</a:t>
            </a:r>
            <a:r>
              <a:rPr lang="ru-RU" sz="14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это один из налоговых режимов, который подразумевает особый порядок уплаты налогов и ориентирован на представителей малого и среднего бизнеса. УСН направлен на снижение налоговой нагрузки на субъекты малого бизнеса и среднего бизнеса, а также облегчение и упрощение ведения налогового учета и бухгалтерского учета.</a:t>
            </a:r>
            <a:endParaRPr lang="ru-RU" sz="14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sz="quarter" idx="4"/>
          </p:nvPr>
        </p:nvGraphicFramePr>
        <p:xfrm>
          <a:off x="4799013" y="2132857"/>
          <a:ext cx="6696075" cy="439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3" name="Picture 9" descr="Картинки по запросу человечки для презентации платеж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5860" y="5157192"/>
            <a:ext cx="2032000" cy="1544320"/>
          </a:xfrm>
          <a:prstGeom prst="rect">
            <a:avLst/>
          </a:prstGeom>
          <a:noFill/>
        </p:spPr>
      </p:pic>
      <p:pic>
        <p:nvPicPr>
          <p:cNvPr id="1035" name="Picture 11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772" y="620688"/>
            <a:ext cx="2376264" cy="2232248"/>
          </a:xfrm>
          <a:prstGeom prst="rect">
            <a:avLst/>
          </a:prstGeom>
          <a:noFill/>
        </p:spPr>
      </p:pic>
      <p:sp>
        <p:nvSpPr>
          <p:cNvPr id="10" name="Стрелка вверх 9"/>
          <p:cNvSpPr/>
          <p:nvPr/>
        </p:nvSpPr>
        <p:spPr>
          <a:xfrm>
            <a:off x="2349996" y="2780928"/>
            <a:ext cx="484632" cy="208823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Блок-схема: память с посл. доступом 12"/>
          <p:cNvSpPr/>
          <p:nvPr/>
        </p:nvSpPr>
        <p:spPr>
          <a:xfrm>
            <a:off x="333772" y="2924944"/>
            <a:ext cx="1944216" cy="1656184"/>
          </a:xfrm>
          <a:prstGeom prst="flowChartMagneticTap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3772" y="3140968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Увеличилось количество налогоплательщиков на 195 , в т.ч. за счет физических лиц 187 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4092" y="609329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2015 год – 987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0036" y="220486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2016 год - 1182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8508" y="256490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11 748,8 тыс. руб.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526460" y="2564904"/>
            <a:ext cx="504056" cy="338336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164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УСН по видам 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125860" y="764704"/>
          <a:ext cx="10156825" cy="526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400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</a:t>
            </a:r>
            <a:endParaRPr lang="ru-RU" sz="2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9796" y="764704"/>
            <a:ext cx="4824535" cy="576064"/>
          </a:xfrm>
        </p:spPr>
        <p:txBody>
          <a:bodyPr/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Виды предпринимательской деятельности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10436" y="908720"/>
            <a:ext cx="4973041" cy="648072"/>
          </a:xfrm>
        </p:spPr>
        <p:txBody>
          <a:bodyPr/>
          <a:lstStyle/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Поступления по видам деятельности всего 26 963,6 тыс. руб. </a:t>
            </a:r>
          </a:p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5734372" y="1268413"/>
          <a:ext cx="5976664" cy="504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27"/>
          <p:cNvGraphicFramePr>
            <a:graphicFrameLocks noGrp="1"/>
          </p:cNvGraphicFramePr>
          <p:nvPr>
            <p:ph sz="half" idx="2"/>
          </p:nvPr>
        </p:nvGraphicFramePr>
        <p:xfrm>
          <a:off x="333772" y="1196752"/>
          <a:ext cx="4976813" cy="497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756" y="0"/>
            <a:ext cx="3351927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Исполнение неналоговых доходов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– 57 153,5 тыс.руб., Факт – 94 641,5 тыс.руб. (109,7%)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718148" y="260648"/>
          <a:ext cx="7920880" cy="610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4721" y="1628800"/>
            <a:ext cx="3557443" cy="4746600"/>
          </a:xfrm>
        </p:spPr>
        <p:txBody>
          <a:bodyPr>
            <a:normAutofit fontScale="85000" lnSpcReduction="20000"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доходы от использования имущества, находящегося в государственной или муниципальной собственности, за исключением имущества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-доходы от продажи имущества, находящегося в государственной или муниципальной собственности, за исключением движимого имущества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-доходы от платных услуг, оказываемых казенными учреждениями;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РФ, субъектам РФ, муниципальным образованиям, и иные суммы принудительного изъятия;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-средства самообложения граждан;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-иные неналоговые доходы.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22204" y="836712"/>
          <a:ext cx="7052221" cy="546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188640"/>
            <a:ext cx="3845475" cy="6186760"/>
          </a:xfrm>
        </p:spPr>
        <p:txBody>
          <a:bodyPr>
            <a:noAutofit/>
          </a:bodyPr>
          <a:lstStyle/>
          <a:p>
            <a:r>
              <a:rPr lang="ru-RU" sz="1200" b="1" i="1" kern="0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r>
              <a:rPr lang="ru-RU" sz="1200" kern="0" dirty="0" smtClean="0">
                <a:latin typeface="Times New Roman" pitchFamily="18" charset="0"/>
                <a:cs typeface="Times New Roman" pitchFamily="18" charset="0"/>
              </a:rPr>
              <a:t>-средства,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r>
              <a:rPr lang="ru-RU" sz="1200" b="1" i="1" kern="0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r>
              <a:rPr lang="ru-RU" sz="1200" kern="0" dirty="0" smtClean="0">
                <a:latin typeface="Times New Roman" pitchFamily="18" charset="0"/>
                <a:cs typeface="Times New Roman" pitchFamily="18" charset="0"/>
              </a:rPr>
              <a:t>-средства, передаваемые бюджету другого уровня бюджетной системы на условиях софинансирования расходных обязательств муниципальных образований. </a:t>
            </a:r>
          </a:p>
          <a:p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Аналогия в семейном бюджете: Вы «добавляете» деньги для того, чтобы ваш ребенок купил себе книгу</a:t>
            </a:r>
          </a:p>
          <a:p>
            <a:r>
              <a:rPr lang="ru-RU" sz="1200" b="1" i="1" kern="0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r>
              <a:rPr lang="ru-RU" sz="1200" kern="0" dirty="0" smtClean="0">
                <a:latin typeface="Times New Roman" pitchFamily="18" charset="0"/>
                <a:cs typeface="Times New Roman" pitchFamily="18" charset="0"/>
              </a:rPr>
              <a:t>-средства, предоставляемые бюджету другого уровня бюджетной системы для исполнения переданных государственных полномочий.</a:t>
            </a:r>
          </a:p>
          <a:p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Аналогия в семейном бюджете: Вы даете своему ребенку деньги и отправляете его в магазин купить продукты по списку, который Вы ему дали</a:t>
            </a:r>
          </a:p>
          <a:p>
            <a:r>
              <a:rPr lang="ru-RU" sz="1200" b="1" i="1" kern="0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r>
              <a:rPr lang="ru-RU" sz="1200" kern="0" dirty="0" smtClean="0">
                <a:latin typeface="Times New Roman" pitchFamily="18" charset="0"/>
                <a:cs typeface="Times New Roman" pitchFamily="18" charset="0"/>
              </a:rPr>
              <a:t>-средства, предоставляемые бюджету другого уровня бюджетной системы на безвозмездной  и безвозвратной основе без установления направлений и (или) условий их использования.</a:t>
            </a:r>
          </a:p>
          <a:p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Аналогия в семейном бюджете: Вы даете своему ребенку карманные деньги</a:t>
            </a:r>
            <a:endParaRPr lang="ru-RU" sz="12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0236" y="188641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от других бюджетов бюджетной системы РФ, тыс. руб.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0</TotalTime>
  <Words>1799</Words>
  <Application>Microsoft Office PowerPoint</Application>
  <PresentationFormat>Произвольный</PresentationFormat>
  <Paragraphs>411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tf02787940</vt:lpstr>
      <vt:lpstr>Отчет об исполнении бюджета  Лужского муниципального района за 2016 год </vt:lpstr>
      <vt:lpstr>Основные показатели бюджета Лужского муниципального района</vt:lpstr>
      <vt:lpstr> Исполнение налоговых доходов  План - 559 060,6 тыс.руб., Факт - 613 215,7 тыс.руб. (109,7%)</vt:lpstr>
      <vt:lpstr>Поступление НДФЛ</vt:lpstr>
      <vt:lpstr>Динамика платежей по упрощенной системе налогообложения</vt:lpstr>
      <vt:lpstr>УСН по видам деятельности</vt:lpstr>
      <vt:lpstr>Единый налог на вмененный доход</vt:lpstr>
      <vt:lpstr> Исполнение неналоговых доходов План – 57 153,5 тыс.руб., Факт – 94 641,5 тыс.руб. (109,7%)</vt:lpstr>
      <vt:lpstr>Слайд 9</vt:lpstr>
      <vt:lpstr>Структура бюджета по разделам бюджетной классификации</vt:lpstr>
      <vt:lpstr>Расходы бюджета по разделам бюджетной классификации</vt:lpstr>
      <vt:lpstr>Расходы бюджета по разделам бюджетной классификации</vt:lpstr>
      <vt:lpstr>Расходы бюджета по разделам бюджетной классификации</vt:lpstr>
      <vt:lpstr>Исполнение муниципальных программ, тыс. руб.</vt:lpstr>
      <vt:lpstr>Современное образование в Лужском муниципальном районе</vt:lpstr>
      <vt:lpstr>Межбюджетные трансферты</vt:lpstr>
      <vt:lpstr>Заработная плата отдельных категорий работников  бюджетной сферы</vt:lpstr>
      <vt:lpstr>Задачи на 2017 год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2017-04-17T11:02:38Z</dcterms:created>
  <dcterms:modified xsi:type="dcterms:W3CDTF">2017-05-19T11:41:30Z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