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7" r:id="rId1"/>
  </p:sldMasterIdLst>
  <p:notesMasterIdLst>
    <p:notesMasterId r:id="rId23"/>
  </p:notesMasterIdLst>
  <p:sldIdLst>
    <p:sldId id="418" r:id="rId2"/>
    <p:sldId id="392" r:id="rId3"/>
    <p:sldId id="398" r:id="rId4"/>
    <p:sldId id="393" r:id="rId5"/>
    <p:sldId id="394" r:id="rId6"/>
    <p:sldId id="401" r:id="rId7"/>
    <p:sldId id="400" r:id="rId8"/>
    <p:sldId id="404" r:id="rId9"/>
    <p:sldId id="403" r:id="rId10"/>
    <p:sldId id="402" r:id="rId11"/>
    <p:sldId id="417" r:id="rId12"/>
    <p:sldId id="406" r:id="rId13"/>
    <p:sldId id="405" r:id="rId14"/>
    <p:sldId id="408" r:id="rId15"/>
    <p:sldId id="409" r:id="rId16"/>
    <p:sldId id="413" r:id="rId17"/>
    <p:sldId id="412" r:id="rId18"/>
    <p:sldId id="411" r:id="rId19"/>
    <p:sldId id="415" r:id="rId20"/>
    <p:sldId id="410" r:id="rId21"/>
    <p:sldId id="396" r:id="rId22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EDBD"/>
    <a:srgbClr val="C9E7A7"/>
    <a:srgbClr val="E6E1DA"/>
    <a:srgbClr val="AD1355"/>
    <a:srgbClr val="88A945"/>
    <a:srgbClr val="4A97D6"/>
    <a:srgbClr val="003399"/>
    <a:srgbClr val="2DC8FF"/>
    <a:srgbClr val="6666FF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664" autoAdjust="0"/>
    <p:restoredTop sz="99398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solidFill>
          <a:prstClr val="white">
            <a:lumMod val="95000"/>
            <a:alpha val="81000"/>
          </a:prstClr>
        </a:solidFill>
        <a:ln w="9525">
          <a:noFill/>
        </a:ln>
      </c:spPr>
    </c:floor>
    <c:plotArea>
      <c:layout>
        <c:manualLayout>
          <c:layoutTarget val="inner"/>
          <c:xMode val="edge"/>
          <c:yMode val="edge"/>
          <c:x val="9.855518393750029E-2"/>
          <c:y val="7.3865414311055533E-2"/>
          <c:w val="0.90074177034482206"/>
          <c:h val="0.85020590581146027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
317 327,7</c:v>
                </c:pt>
                <c:pt idx="1">
                  <c:v>2020 год
265 788,7</c:v>
                </c:pt>
                <c:pt idx="2">
                  <c:v>2021 год
271 895,5</c:v>
                </c:pt>
                <c:pt idx="3">
                  <c:v>2022 год
280 842,4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191858.7</c:v>
                </c:pt>
                <c:pt idx="1">
                  <c:v>195172.9</c:v>
                </c:pt>
                <c:pt idx="2">
                  <c:v>204504.5</c:v>
                </c:pt>
                <c:pt idx="3">
                  <c:v>214343.1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9.9153477188504847E-5"/>
                  <c:y val="-7.3508603865818194E-3"/>
                </c:manualLayout>
              </c:layout>
              <c:showVal val="1"/>
            </c:dLbl>
            <c:dLbl>
              <c:idx val="1"/>
              <c:layout>
                <c:manualLayout>
                  <c:x val="1.5045654864451901E-3"/>
                  <c:y val="-3.3277224962425787E-3"/>
                </c:manualLayout>
              </c:layout>
              <c:showVal val="1"/>
            </c:dLbl>
            <c:dLbl>
              <c:idx val="2"/>
              <c:layout>
                <c:manualLayout>
                  <c:x val="-1.2897698399910809E-3"/>
                  <c:y val="-3.3277224962425787E-3"/>
                </c:manualLayout>
              </c:layout>
              <c:showVal val="1"/>
            </c:dLbl>
            <c:dLbl>
              <c:idx val="3"/>
              <c:layout>
                <c:manualLayout>
                  <c:x val="1.7160018113229079E-3"/>
                  <c:y val="6.0924718283796551E-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
317 327,7</c:v>
                </c:pt>
                <c:pt idx="1">
                  <c:v>2020 год
265 788,7</c:v>
                </c:pt>
                <c:pt idx="2">
                  <c:v>2021 год
271 895,5</c:v>
                </c:pt>
                <c:pt idx="3">
                  <c:v>2022 год
280 842,4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41665.199999999997</c:v>
                </c:pt>
                <c:pt idx="1">
                  <c:v>42642.5</c:v>
                </c:pt>
                <c:pt idx="2">
                  <c:v>38923.9</c:v>
                </c:pt>
                <c:pt idx="3">
                  <c:v>37433.5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8.4452834904752867E-3"/>
                  <c:y val="-6.0899194731939223E-4"/>
                </c:manualLayout>
              </c:layout>
              <c:showVal val="1"/>
            </c:dLbl>
            <c:dLbl>
              <c:idx val="1"/>
              <c:layout>
                <c:manualLayout>
                  <c:x val="1.7342216933025103E-4"/>
                  <c:y val="3.2412358503809604E-3"/>
                </c:manualLayout>
              </c:layout>
              <c:showVal val="1"/>
            </c:dLbl>
            <c:dLbl>
              <c:idx val="2"/>
              <c:layout>
                <c:manualLayout>
                  <c:x val="1.7362214364466176E-3"/>
                  <c:y val="-3.3277606911777955E-3"/>
                </c:manualLayout>
              </c:layout>
              <c:showVal val="1"/>
            </c:dLbl>
            <c:dLbl>
              <c:idx val="3"/>
              <c:layout>
                <c:manualLayout>
                  <c:x val="-2.2657089822685052E-3"/>
                  <c:y val="6.0899194731939223E-4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
317 327,7</c:v>
                </c:pt>
                <c:pt idx="1">
                  <c:v>2020 год
265 788,7</c:v>
                </c:pt>
                <c:pt idx="2">
                  <c:v>2021 год
271 895,5</c:v>
                </c:pt>
                <c:pt idx="3">
                  <c:v>2022 год
280 842,4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83803.8</c:v>
                </c:pt>
                <c:pt idx="1">
                  <c:v>27973.3</c:v>
                </c:pt>
                <c:pt idx="2">
                  <c:v>28467.1</c:v>
                </c:pt>
                <c:pt idx="3">
                  <c:v>29065.8</c:v>
                </c:pt>
              </c:numCache>
            </c:numRef>
          </c:val>
        </c:ser>
        <c:dLbls>
          <c:showVal val="1"/>
        </c:dLbls>
        <c:gapWidth val="75"/>
        <c:shape val="box"/>
        <c:axId val="58766464"/>
        <c:axId val="58768000"/>
        <c:axId val="0"/>
      </c:bar3DChart>
      <c:catAx>
        <c:axId val="5876646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164" b="1">
                <a:latin typeface="Palatino Linotype" pitchFamily="18" charset="0"/>
              </a:defRPr>
            </a:pPr>
            <a:endParaRPr lang="ru-RU"/>
          </a:p>
        </c:txPr>
        <c:crossAx val="58768000"/>
        <c:crosses val="autoZero"/>
        <c:auto val="1"/>
        <c:lblAlgn val="ctr"/>
        <c:lblOffset val="100"/>
      </c:catAx>
      <c:valAx>
        <c:axId val="58768000"/>
        <c:scaling>
          <c:orientation val="minMax"/>
        </c:scaling>
        <c:delete val="1"/>
        <c:axPos val="b"/>
        <c:numFmt formatCode="#,##0.0" sourceLinked="1"/>
        <c:tickLblPos val="nextTo"/>
        <c:crossAx val="58766464"/>
        <c:crosses val="autoZero"/>
        <c:crossBetween val="between"/>
      </c:valAx>
      <c:spPr>
        <a:noFill/>
        <a:ln w="24819">
          <a:noFill/>
        </a:ln>
      </c:spPr>
    </c:plotArea>
    <c:legend>
      <c:legendPos val="b"/>
      <c:layout>
        <c:manualLayout>
          <c:xMode val="edge"/>
          <c:yMode val="edge"/>
          <c:x val="0.1351106457881632"/>
          <c:y val="1.566048571319191E-2"/>
          <c:w val="0.86401171907108465"/>
          <c:h val="0.11027235061951421"/>
        </c:manualLayout>
      </c:layout>
      <c:txPr>
        <a:bodyPr/>
        <a:lstStyle/>
        <a:p>
          <a:pPr>
            <a:defRPr sz="1400">
              <a:latin typeface="Palatino Linotype" pitchFamily="18" charset="0"/>
            </a:defRPr>
          </a:pPr>
          <a:endParaRPr lang="ru-RU"/>
        </a:p>
      </c:txPr>
    </c:legend>
    <c:plotVisOnly val="1"/>
    <c:dispBlanksAs val="gap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75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4782328732607348"/>
          <c:y val="1.9506124452759049E-2"/>
          <c:w val="0.64479470834478536"/>
          <c:h val="0.815721864237307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5.6893320097050164E-3"/>
                  <c:y val="0.34062363052489658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6893320097050164E-3"/>
                  <c:y val="0.37711901950970855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96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
</c:v>
                </c:pt>
                <c:pt idx="1">
                  <c:v>2020 год
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15610</c:v>
                </c:pt>
                <c:pt idx="1">
                  <c:v>15510</c:v>
                </c:pt>
              </c:numCache>
            </c:numRef>
          </c:val>
        </c:ser>
        <c:dLbls>
          <c:showVal val="1"/>
        </c:dLbls>
        <c:gapWidth val="75"/>
        <c:axId val="59673984"/>
        <c:axId val="59675776"/>
      </c:barChart>
      <c:catAx>
        <c:axId val="596739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 b="1">
                <a:latin typeface="Palatino Linotype" pitchFamily="18" charset="0"/>
              </a:defRPr>
            </a:pPr>
            <a:endParaRPr lang="ru-RU"/>
          </a:p>
        </c:txPr>
        <c:crossAx val="59675776"/>
        <c:crosses val="autoZero"/>
        <c:auto val="1"/>
        <c:lblAlgn val="ctr"/>
        <c:lblOffset val="100"/>
      </c:catAx>
      <c:valAx>
        <c:axId val="59675776"/>
        <c:scaling>
          <c:logBase val="2"/>
          <c:orientation val="minMax"/>
          <c:max val="30000"/>
          <c:min val="1"/>
        </c:scaling>
        <c:delete val="1"/>
        <c:axPos val="l"/>
        <c:numFmt formatCode="#,##0.0" sourceLinked="1"/>
        <c:tickLblPos val="nextTo"/>
        <c:crossAx val="59673984"/>
        <c:crosses val="autoZero"/>
        <c:crossBetween val="between"/>
        <c:majorUnit val="15000"/>
        <c:minorUnit val="100"/>
      </c:valAx>
      <c:spPr>
        <a:noFill/>
        <a:ln w="25406">
          <a:noFill/>
        </a:ln>
      </c:spPr>
    </c:plotArea>
    <c:plotVisOnly val="1"/>
    <c:dispBlanksAs val="gap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374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701586171072996"/>
          <c:y val="0.1636149224160279"/>
          <c:w val="0.64479470834478536"/>
          <c:h val="0.815721864237307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5.6893320097050164E-3"/>
                  <c:y val="0.34062363052489658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6893320097050164E-3"/>
                  <c:y val="0.37711901950970855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96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
</c:v>
                </c:pt>
                <c:pt idx="1">
                  <c:v>2020 год
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2500</c:v>
                </c:pt>
                <c:pt idx="1">
                  <c:v>2500</c:v>
                </c:pt>
              </c:numCache>
            </c:numRef>
          </c:val>
        </c:ser>
        <c:dLbls>
          <c:showVal val="1"/>
        </c:dLbls>
        <c:gapWidth val="75"/>
        <c:axId val="59688064"/>
        <c:axId val="59689600"/>
      </c:barChart>
      <c:catAx>
        <c:axId val="59688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00" b="1">
                <a:latin typeface="Palatino Linotype" pitchFamily="18" charset="0"/>
              </a:defRPr>
            </a:pPr>
            <a:endParaRPr lang="ru-RU"/>
          </a:p>
        </c:txPr>
        <c:crossAx val="59689600"/>
        <c:crosses val="autoZero"/>
        <c:auto val="1"/>
        <c:lblAlgn val="ctr"/>
        <c:lblOffset val="100"/>
      </c:catAx>
      <c:valAx>
        <c:axId val="59689600"/>
        <c:scaling>
          <c:logBase val="2"/>
          <c:orientation val="minMax"/>
          <c:max val="2600"/>
          <c:min val="1000"/>
        </c:scaling>
        <c:delete val="1"/>
        <c:axPos val="l"/>
        <c:numFmt formatCode="#,##0.0" sourceLinked="1"/>
        <c:tickLblPos val="nextTo"/>
        <c:crossAx val="59688064"/>
        <c:crosses val="autoZero"/>
        <c:crossBetween val="between"/>
      </c:valAx>
      <c:spPr>
        <a:noFill/>
        <a:ln w="25406">
          <a:noFill/>
        </a:ln>
      </c:spPr>
    </c:plotArea>
    <c:plotVisOnly val="1"/>
    <c:dispBlanksAs val="gap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374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557525421402025"/>
          <c:y val="9.4077968804892512E-2"/>
          <c:w val="0.74050498012298149"/>
          <c:h val="0.708719223256081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4.9813200498132291E-3"/>
                  <c:y val="0.21760534061116896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2825918553446898E-4"/>
                  <c:y val="0.24734960791627164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96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
</c:v>
                </c:pt>
                <c:pt idx="1">
                  <c:v>2020 год
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472</c:v>
                </c:pt>
                <c:pt idx="1">
                  <c:v>472</c:v>
                </c:pt>
              </c:numCache>
            </c:numRef>
          </c:val>
        </c:ser>
        <c:dLbls>
          <c:showVal val="1"/>
        </c:dLbls>
        <c:gapWidth val="75"/>
        <c:axId val="59767424"/>
        <c:axId val="59769216"/>
      </c:barChart>
      <c:catAx>
        <c:axId val="597674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96" b="1">
                <a:latin typeface="Palatino Linotype" pitchFamily="18" charset="0"/>
              </a:defRPr>
            </a:pPr>
            <a:endParaRPr lang="ru-RU"/>
          </a:p>
        </c:txPr>
        <c:crossAx val="59769216"/>
        <c:crosses val="autoZero"/>
        <c:auto val="1"/>
        <c:lblAlgn val="ctr"/>
        <c:lblOffset val="100"/>
      </c:catAx>
      <c:valAx>
        <c:axId val="59769216"/>
        <c:scaling>
          <c:logBase val="2"/>
          <c:orientation val="minMax"/>
          <c:max val="1000"/>
          <c:min val="150"/>
        </c:scaling>
        <c:delete val="1"/>
        <c:axPos val="l"/>
        <c:numFmt formatCode="#,##0.0" sourceLinked="1"/>
        <c:tickLblPos val="nextTo"/>
        <c:crossAx val="59767424"/>
        <c:crosses val="autoZero"/>
        <c:crossBetween val="between"/>
        <c:majorUnit val="30"/>
        <c:minorUnit val="5"/>
      </c:valAx>
      <c:spPr>
        <a:noFill/>
        <a:ln w="25386">
          <a:noFill/>
        </a:ln>
      </c:spPr>
    </c:plotArea>
    <c:plotVisOnly val="1"/>
    <c:dispBlanksAs val="gap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365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4823794218507966E-2"/>
          <c:y val="0.11107933645108042"/>
          <c:w val="0.71349459578422258"/>
          <c:h val="0.570387879804034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8.151415855626799E-3"/>
                  <c:y val="0.30149939993143998"/>
                </c:manualLayout>
              </c:layout>
              <c:tx>
                <c:rich>
                  <a:bodyPr/>
                  <a:lstStyle/>
                  <a:p>
                    <a:pPr>
                      <a:defRPr sz="1196" b="1">
                        <a:latin typeface="Palatino Linotype" pitchFamily="18" charset="0"/>
                      </a:defRPr>
                    </a:pPr>
                    <a:r>
                      <a:rPr lang="ru-RU" sz="1196" dirty="0" smtClean="0"/>
                      <a:t> 4</a:t>
                    </a:r>
                    <a:r>
                      <a:rPr lang="en-US" sz="1196" dirty="0" smtClean="0"/>
                      <a:t>0,0</a:t>
                    </a:r>
                    <a:endParaRPr lang="en-US" sz="1200" dirty="0"/>
                  </a:p>
                </c:rich>
              </c:tx>
              <c:spPr/>
              <c:dLblPos val="outEnd"/>
            </c:dLbl>
            <c:dLbl>
              <c:idx val="1"/>
              <c:layout>
                <c:manualLayout>
                  <c:x val="-1.3566989413831321E-2"/>
                  <c:y val="0.293948820501425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sz="1196" dirty="0" smtClean="0"/>
                      <a:t>40,0</a:t>
                    </a:r>
                    <a:endParaRPr lang="en-US" sz="1200" dirty="0"/>
                  </a:p>
                </c:rich>
              </c:tx>
              <c:dLblPos val="outEnd"/>
            </c:dLbl>
            <c:txPr>
              <a:bodyPr/>
              <a:lstStyle/>
              <a:p>
                <a:pPr>
                  <a:defRPr sz="1044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
</c:v>
                </c:pt>
                <c:pt idx="1">
                  <c:v>2020 год
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40</c:v>
                </c:pt>
                <c:pt idx="1">
                  <c:v>40</c:v>
                </c:pt>
              </c:numCache>
            </c:numRef>
          </c:val>
        </c:ser>
        <c:dLbls>
          <c:showVal val="1"/>
        </c:dLbls>
        <c:gapWidth val="75"/>
        <c:axId val="59790080"/>
        <c:axId val="59791616"/>
      </c:barChart>
      <c:catAx>
        <c:axId val="597900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96" b="1">
                <a:latin typeface="Palatino Linotype" pitchFamily="18" charset="0"/>
              </a:defRPr>
            </a:pPr>
            <a:endParaRPr lang="ru-RU"/>
          </a:p>
        </c:txPr>
        <c:crossAx val="59791616"/>
        <c:crosses val="autoZero"/>
        <c:auto val="1"/>
        <c:lblAlgn val="ctr"/>
        <c:lblOffset val="100"/>
      </c:catAx>
      <c:valAx>
        <c:axId val="59791616"/>
        <c:scaling>
          <c:logBase val="10"/>
          <c:orientation val="minMax"/>
          <c:max val="100"/>
          <c:min val="10"/>
        </c:scaling>
        <c:delete val="1"/>
        <c:axPos val="l"/>
        <c:numFmt formatCode="#,##0.0" sourceLinked="1"/>
        <c:tickLblPos val="nextTo"/>
        <c:crossAx val="59790080"/>
        <c:crosses val="autoZero"/>
        <c:crossBetween val="between"/>
        <c:majorUnit val="100"/>
        <c:minorUnit val="100"/>
      </c:valAx>
      <c:spPr>
        <a:noFill/>
        <a:ln w="25349">
          <a:noFill/>
        </a:ln>
      </c:spPr>
    </c:plotArea>
    <c:plotVisOnly val="1"/>
    <c:dispBlanksAs val="gap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2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412161249524205"/>
          <c:y val="0.13854299216529212"/>
          <c:w val="0.25358145360331025"/>
          <c:h val="0.864369095802342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9.8683677353602443E-3"/>
                  <c:y val="-0.1550433519505420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5.2655975638207737E-2"/>
                  <c:y val="-0.12817438408003584"/>
                </c:manualLayout>
              </c:layout>
              <c:showPercent val="1"/>
            </c:dLbl>
            <c:dLbl>
              <c:idx val="2"/>
              <c:layout>
                <c:manualLayout>
                  <c:x val="7.3294121980869112E-2"/>
                  <c:y val="6.3787436820367527E-2"/>
                </c:manualLayout>
              </c:layout>
              <c:showPercent val="1"/>
            </c:dLbl>
            <c:dLbl>
              <c:idx val="3"/>
              <c:layout>
                <c:manualLayout>
                  <c:x val="-5.0024558258328321E-2"/>
                  <c:y val="-0.10129633271802574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1200" b="1">
                    <a:latin typeface="Palatino Linotype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МКУ "СМЦ"
472,0 тыс. руб.</c:v>
                </c:pt>
                <c:pt idx="1">
                  <c:v>МКУ "Лужская ЦБС"
40,0 тыс. руб.</c:v>
                </c:pt>
                <c:pt idx="2">
                  <c:v>МКУ "Лужский киноцентр "Смена"
15 510,0 тыс. руб.</c:v>
                </c:pt>
                <c:pt idx="3">
                  <c:v>МКУ "Лужский городской Дом культуры"
2 500,0 тыс. руб.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472</c:v>
                </c:pt>
                <c:pt idx="1">
                  <c:v>40</c:v>
                </c:pt>
                <c:pt idx="2">
                  <c:v>15510</c:v>
                </c:pt>
                <c:pt idx="3">
                  <c:v>2500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9828399169931004"/>
          <c:y val="5.6708632397417823E-2"/>
          <c:w val="0.47330566436228505"/>
          <c:h val="0.8410582666091897"/>
        </c:manualLayout>
      </c:layout>
      <c:txPr>
        <a:bodyPr/>
        <a:lstStyle/>
        <a:p>
          <a:pPr>
            <a:defRPr sz="1200">
              <a:latin typeface="Palatino Linotype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rotY val="270"/>
      <c:perspective val="30"/>
    </c:view3D>
    <c:plotArea>
      <c:layout>
        <c:manualLayout>
          <c:layoutTarget val="inner"/>
          <c:xMode val="edge"/>
          <c:yMode val="edge"/>
          <c:x val="0.14499640414176634"/>
          <c:y val="0.18811001045918074"/>
          <c:w val="0.81091484473464259"/>
          <c:h val="0.798427191325529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0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3.24164669106538E-2"/>
                  <c:y val="-3.520968373264969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дотация на выравнивание бюджетной обеспеченности
</a:t>
                    </a:r>
                    <a:r>
                      <a:rPr lang="ru-RU" sz="1600" dirty="0" smtClean="0"/>
                      <a:t>10,5%</a:t>
                    </a:r>
                    <a:endParaRPr lang="ru-RU" sz="1600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8.6448523289866588E-2"/>
                  <c:y val="0.242142172005821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4.2806514861750834E-2"/>
                  <c:y val="0.168430099544341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неналоговые </a:t>
                    </a:r>
                    <a:r>
                      <a:rPr lang="ru-RU" sz="1600" dirty="0"/>
                      <a:t>доходы
</a:t>
                    </a:r>
                    <a:r>
                      <a:rPr lang="ru-RU" sz="1600" dirty="0" smtClean="0"/>
                      <a:t>16,1%</a:t>
                    </a:r>
                    <a:endParaRPr lang="ru-RU" sz="1600" dirty="0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1.4085737981100008E-2"/>
                  <c:y val="0.11898628295807763"/>
                </c:manualLayout>
              </c:layout>
              <c:dLblPos val="bestFit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600" b="1">
                    <a:latin typeface="Palatino Linotype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 на выравнивание бюджетной обеспеченности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27973.3</c:v>
                </c:pt>
                <c:pt idx="1">
                  <c:v>195172.9</c:v>
                </c:pt>
                <c:pt idx="2">
                  <c:v>42642.5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436273179930491"/>
          <c:y val="0.20679187475106545"/>
          <c:w val="0.82485536262640469"/>
          <c:h val="0.65793192193388683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DDCFB1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397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2020 год
</c:v>
                </c:pt>
                <c:pt idx="1">
                  <c:v>2019 год*
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237815.4</c:v>
                </c:pt>
                <c:pt idx="1">
                  <c:v>233523.9</c:v>
                </c:pt>
              </c:numCache>
            </c:numRef>
          </c:val>
        </c:ser>
        <c:dLbls>
          <c:showVal val="1"/>
        </c:dLbls>
        <c:gapWidth val="75"/>
        <c:overlap val="100"/>
        <c:axId val="59609088"/>
        <c:axId val="59937536"/>
      </c:barChart>
      <c:catAx>
        <c:axId val="5960908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397" b="1">
                <a:latin typeface="Palatino Linotype" pitchFamily="18" charset="0"/>
              </a:defRPr>
            </a:pPr>
            <a:endParaRPr lang="ru-RU"/>
          </a:p>
        </c:txPr>
        <c:crossAx val="59937536"/>
        <c:crossesAt val="1"/>
        <c:auto val="1"/>
        <c:lblAlgn val="ctr"/>
        <c:lblOffset val="100"/>
      </c:catAx>
      <c:valAx>
        <c:axId val="59937536"/>
        <c:scaling>
          <c:logBase val="2"/>
          <c:orientation val="minMax"/>
          <c:max val="250000"/>
          <c:min val="150000"/>
        </c:scaling>
        <c:delete val="1"/>
        <c:axPos val="b"/>
        <c:majorGridlines/>
        <c:numFmt formatCode="#,##0.0" sourceLinked="1"/>
        <c:tickLblPos val="nextTo"/>
        <c:crossAx val="59609088"/>
        <c:crosses val="autoZero"/>
        <c:crossBetween val="between"/>
      </c:valAx>
      <c:spPr>
        <a:noFill/>
        <a:ln w="25384">
          <a:noFill/>
        </a:ln>
      </c:spPr>
    </c:plotArea>
    <c:plotVisOnly val="1"/>
    <c:dispBlanksAs val="gap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375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732808398950426"/>
          <c:y val="0"/>
          <c:w val="0.64808522804295954"/>
          <c:h val="0.98026049679178617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- 237 815,4 тыс. руб.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6"/>
              <c:layout>
                <c:manualLayout>
                  <c:x val="-5.6870441041494474E-3"/>
                  <c:y val="3.5612102819801615E-2"/>
                </c:manualLayout>
              </c:layout>
              <c:showVal val="1"/>
            </c:dLbl>
            <c:spPr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 anchor="ctr" anchorCtr="0"/>
              <a:lstStyle/>
              <a:p>
                <a:pPr>
                  <a:defRPr sz="1048" b="1" baseline="0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Штрафы</c:v>
                </c:pt>
                <c:pt idx="1">
                  <c:v>Доходы от продажи имущества</c:v>
                </c:pt>
                <c:pt idx="2">
                  <c:v>Доходы от использования имущества</c:v>
                </c:pt>
                <c:pt idx="3">
                  <c:v>Доходы от платных услуг</c:v>
                </c:pt>
                <c:pt idx="4">
                  <c:v>Налоги на имущество</c:v>
                </c:pt>
                <c:pt idx="5">
                  <c:v>Акцизы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200</c:v>
                </c:pt>
                <c:pt idx="1">
                  <c:v>10168</c:v>
                </c:pt>
                <c:pt idx="2">
                  <c:v>13752.5</c:v>
                </c:pt>
                <c:pt idx="3">
                  <c:v>18522</c:v>
                </c:pt>
                <c:pt idx="4">
                  <c:v>55470</c:v>
                </c:pt>
                <c:pt idx="5">
                  <c:v>6209</c:v>
                </c:pt>
                <c:pt idx="6">
                  <c:v>133493.9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 - 233 523,9 тыс. руб.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6"/>
              <c:layout>
                <c:manualLayout>
                  <c:x val="-2.3452007149412958E-2"/>
                  <c:y val="-4.8897739228261593E-2"/>
                </c:manualLayout>
              </c:layout>
              <c:showVal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048" b="1" baseline="0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Штрафы</c:v>
                </c:pt>
                <c:pt idx="1">
                  <c:v>Доходы от продажи имущества</c:v>
                </c:pt>
                <c:pt idx="2">
                  <c:v>Доходы от использования имущества</c:v>
                </c:pt>
                <c:pt idx="3">
                  <c:v>Доходы от платных услуг</c:v>
                </c:pt>
                <c:pt idx="4">
                  <c:v>Налоги на имущество</c:v>
                </c:pt>
                <c:pt idx="5">
                  <c:v>Акцизы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200</c:v>
                </c:pt>
                <c:pt idx="1">
                  <c:v>10500</c:v>
                </c:pt>
                <c:pt idx="2">
                  <c:v>12343.2</c:v>
                </c:pt>
                <c:pt idx="3">
                  <c:v>18622</c:v>
                </c:pt>
                <c:pt idx="4">
                  <c:v>59430</c:v>
                </c:pt>
                <c:pt idx="5">
                  <c:v>5285.8</c:v>
                </c:pt>
                <c:pt idx="6">
                  <c:v>127142.9</c:v>
                </c:pt>
              </c:numCache>
            </c:numRef>
          </c:val>
        </c:ser>
        <c:dLbls>
          <c:showVal val="1"/>
        </c:dLbls>
        <c:gapWidth val="76"/>
        <c:gapDepth val="233"/>
        <c:shape val="cylinder"/>
        <c:axId val="111950080"/>
        <c:axId val="112088960"/>
        <c:axId val="0"/>
      </c:bar3DChart>
      <c:catAx>
        <c:axId val="1119500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98" b="1" baseline="0">
                <a:latin typeface="Palatino Linotype" pitchFamily="18" charset="0"/>
              </a:defRPr>
            </a:pPr>
            <a:endParaRPr lang="ru-RU"/>
          </a:p>
        </c:txPr>
        <c:crossAx val="112088960"/>
        <c:crosses val="autoZero"/>
        <c:auto val="1"/>
        <c:lblAlgn val="ctr"/>
        <c:lblOffset val="100"/>
      </c:catAx>
      <c:valAx>
        <c:axId val="112088960"/>
        <c:scaling>
          <c:orientation val="minMax"/>
          <c:max val="130000"/>
          <c:min val="500"/>
        </c:scaling>
        <c:delete val="1"/>
        <c:axPos val="b"/>
        <c:numFmt formatCode="#,##0.0" sourceLinked="1"/>
        <c:tickLblPos val="none"/>
        <c:crossAx val="111950080"/>
        <c:crosses val="autoZero"/>
        <c:crossBetween val="between"/>
        <c:majorUnit val="1000"/>
        <c:minorUnit val="1000"/>
      </c:valAx>
      <c:spPr>
        <a:noFill/>
        <a:ln w="25380">
          <a:noFill/>
        </a:ln>
      </c:spPr>
    </c:plotArea>
    <c:legend>
      <c:legendPos val="l"/>
      <c:layout>
        <c:manualLayout>
          <c:xMode val="edge"/>
          <c:yMode val="edge"/>
          <c:x val="0.63149883850725563"/>
          <c:y val="0.66746983073396815"/>
          <c:w val="0.30311445199486503"/>
          <c:h val="0.17177652774324662"/>
        </c:manualLayout>
      </c:layout>
      <c:txPr>
        <a:bodyPr/>
        <a:lstStyle/>
        <a:p>
          <a:pPr>
            <a:defRPr sz="1398" b="1">
              <a:latin typeface="Palatino Linotype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508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8791009782787166E-2"/>
          <c:y val="6.3251428589203976E-2"/>
          <c:w val="0.9044639833032222"/>
          <c:h val="0.569477322820548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9.7602802704553029E-2"/>
                  <c:y val="9.218042477652209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Palatino Linotype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0.14291866414809751"/>
                  <c:y val="-7.2427649426818924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Palatino Linotype" pitchFamily="18" charset="0"/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sz="1400" b="1">
                    <a:latin typeface="Palatino Linotype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 
(в т.ч. дотация на выравнивание бюджетной обеспеченности)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262515.7</c:v>
                </c:pt>
                <c:pt idx="1">
                  <c:v>61724.7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3.4858143823054612E-2"/>
          <c:y val="0.69502976826571083"/>
          <c:w val="0.90152107764912426"/>
          <c:h val="0.30497031182007556"/>
        </c:manualLayout>
      </c:layout>
      <c:txPr>
        <a:bodyPr/>
        <a:lstStyle/>
        <a:p>
          <a:pPr>
            <a:defRPr sz="1400" baseline="0">
              <a:latin typeface="Palatino Linotype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0412236834737821"/>
          <c:y val="0"/>
          <c:w val="0.70324967104342406"/>
          <c:h val="0.937666228057896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25595472912727107"/>
                  <c:y val="9.871467799583817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Palatino Linotype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400" b="1">
                    <a:latin typeface="Palatino Linotype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271970.09999999998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3.3716239111609682E-2"/>
          <c:y val="0"/>
          <c:w val="0.93983645161679363"/>
          <c:h val="0.8642719348688948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4.9450805826964034E-3"/>
                  <c:y val="3.1726145482129882E-2"/>
                </c:manualLayout>
              </c:layout>
              <c:showVal val="1"/>
            </c:dLbl>
            <c:dLbl>
              <c:idx val="1"/>
              <c:layout>
                <c:manualLayout>
                  <c:x val="1.0940169762146125E-2"/>
                  <c:y val="1.2910168943622891E-2"/>
                </c:manualLayout>
              </c:layout>
              <c:showVal val="1"/>
            </c:dLbl>
            <c:dLbl>
              <c:idx val="2"/>
              <c:layout>
                <c:manualLayout>
                  <c:x val="7.2103209649053797E-3"/>
                  <c:y val="-3.7772741270879701E-3"/>
                </c:manualLayout>
              </c:layout>
              <c:showVal val="1"/>
            </c:dLbl>
            <c:dLbl>
              <c:idx val="3"/>
              <c:layout>
                <c:manualLayout>
                  <c:x val="1.6410254643219185E-2"/>
                  <c:y val="-4.303389647874295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127142.9</c:v>
                </c:pt>
                <c:pt idx="1">
                  <c:v>133493.9</c:v>
                </c:pt>
                <c:pt idx="2">
                  <c:v>141770.5</c:v>
                </c:pt>
                <c:pt idx="3">
                  <c:v>151269.1</c:v>
                </c:pt>
              </c:numCache>
            </c:numRef>
          </c:val>
        </c:ser>
        <c:dLbls>
          <c:showVal val="1"/>
        </c:dLbls>
        <c:gapWidth val="75"/>
        <c:shape val="box"/>
        <c:axId val="58924032"/>
        <c:axId val="58925824"/>
        <c:axId val="0"/>
      </c:bar3DChart>
      <c:catAx>
        <c:axId val="589240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Palatino Linotype" pitchFamily="18" charset="0"/>
              </a:defRPr>
            </a:pPr>
            <a:endParaRPr lang="ru-RU"/>
          </a:p>
        </c:txPr>
        <c:crossAx val="58925824"/>
        <c:crosses val="autoZero"/>
        <c:auto val="1"/>
        <c:lblAlgn val="ctr"/>
        <c:lblOffset val="100"/>
      </c:catAx>
      <c:valAx>
        <c:axId val="58925824"/>
        <c:scaling>
          <c:orientation val="minMax"/>
          <c:max val="155000"/>
          <c:min val="100000"/>
        </c:scaling>
        <c:delete val="1"/>
        <c:axPos val="l"/>
        <c:numFmt formatCode="#,##0.0" sourceLinked="1"/>
        <c:tickLblPos val="nextTo"/>
        <c:crossAx val="58924032"/>
        <c:crosses val="autoZero"/>
        <c:crossBetween val="between"/>
        <c:majorUnit val="10000"/>
        <c:minorUnit val="3000"/>
      </c:valAx>
      <c:spPr>
        <a:noFill/>
        <a:ln w="24199">
          <a:noFill/>
        </a:ln>
      </c:spPr>
    </c:plotArea>
    <c:plotVisOnly val="1"/>
    <c:dispBlanksAs val="gap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703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84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      </a:t>
            </a:r>
            <a:r>
              <a:rPr lang="ru-RU" dirty="0" smtClean="0">
                <a:latin typeface="Palatino Linotype" pitchFamily="18" charset="0"/>
              </a:rPr>
              <a:t>Жилищно-коммунальное</a:t>
            </a:r>
          </a:p>
          <a:p>
            <a:pPr>
              <a:defRPr sz="1084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Palatino Linotype" pitchFamily="18" charset="0"/>
              </a:rPr>
              <a:t>     хозяйство</a:t>
            </a:r>
            <a:endParaRPr lang="ru-RU" dirty="0">
              <a:latin typeface="Palatino Linotype" pitchFamily="18" charset="0"/>
            </a:endParaRPr>
          </a:p>
        </c:rich>
      </c:tx>
      <c:layout>
        <c:manualLayout>
          <c:xMode val="edge"/>
          <c:yMode val="edge"/>
          <c:x val="0.21334243339338732"/>
          <c:y val="3.7793386771181346E-2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5475172661824022"/>
          <c:y val="0.25623938609995717"/>
          <c:w val="0.82520614971131201"/>
          <c:h val="0.6052159879061055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7291666218007942E-2"/>
                  <c:y val="-1.3080546341002771E-2"/>
                </c:manualLayout>
              </c:layout>
              <c:showVal val="1"/>
            </c:dLbl>
            <c:dLbl>
              <c:idx val="1"/>
              <c:layout>
                <c:manualLayout>
                  <c:x val="2.9674647049153742E-2"/>
                  <c:y val="-2.2212043584507079E-2"/>
                </c:manualLayout>
              </c:layout>
              <c:showVal val="1"/>
            </c:dLbl>
            <c:txPr>
              <a:bodyPr/>
              <a:lstStyle/>
              <a:p>
                <a:pPr>
                  <a:defRPr sz="94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96438.6</c:v>
                </c:pt>
                <c:pt idx="1">
                  <c:v>92848.3</c:v>
                </c:pt>
              </c:numCache>
            </c:numRef>
          </c:val>
        </c:ser>
        <c:dLbls>
          <c:showVal val="1"/>
        </c:dLbls>
        <c:shape val="box"/>
        <c:axId val="146396672"/>
        <c:axId val="175134976"/>
        <c:axId val="0"/>
      </c:bar3DChart>
      <c:catAx>
        <c:axId val="1463966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92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5134976"/>
        <c:crosses val="autoZero"/>
        <c:auto val="1"/>
        <c:lblAlgn val="ctr"/>
        <c:lblOffset val="100"/>
      </c:catAx>
      <c:valAx>
        <c:axId val="175134976"/>
        <c:scaling>
          <c:orientation val="minMax"/>
          <c:max val="96500"/>
          <c:min val="75000"/>
        </c:scaling>
        <c:delete val="1"/>
        <c:axPos val="l"/>
        <c:numFmt formatCode="#,##0.0" sourceLinked="1"/>
        <c:tickLblPos val="nextTo"/>
        <c:crossAx val="146396672"/>
        <c:crosses val="autoZero"/>
        <c:crossBetween val="between"/>
      </c:valAx>
      <c:spPr>
        <a:noFill/>
        <a:ln w="25372">
          <a:noFill/>
        </a:ln>
      </c:spPr>
    </c:plotArea>
    <c:plotVisOnly val="1"/>
    <c:dispBlanksAs val="gap"/>
  </c:chart>
  <c:txPr>
    <a:bodyPr/>
    <a:lstStyle/>
    <a:p>
      <a:pPr>
        <a:defRPr sz="1781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0961473085552732"/>
          <c:y val="0"/>
        </c:manualLayout>
      </c:layout>
      <c:txPr>
        <a:bodyPr/>
        <a:lstStyle/>
        <a:p>
          <a:pPr>
            <a:defRPr sz="1083">
              <a:latin typeface="Palatino Linotype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9.9416162053514501E-2"/>
          <c:w val="0.90974358974358971"/>
          <c:h val="0.6753509724081259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4.0412176424842114E-2"/>
                  <c:y val="-0.2416065108640377"/>
                </c:manualLayout>
              </c:layout>
              <c:showVal val="1"/>
            </c:dLbl>
            <c:dLbl>
              <c:idx val="1"/>
              <c:layout>
                <c:manualLayout>
                  <c:x val="6.307167453896087E-2"/>
                  <c:y val="-0.32440024297667075"/>
                </c:manualLayout>
              </c:layout>
              <c:showVal val="1"/>
            </c:dLbl>
            <c:txPr>
              <a:bodyPr/>
              <a:lstStyle/>
              <a:p>
                <a:pPr>
                  <a:defRPr sz="93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86337.4</c:v>
                </c:pt>
                <c:pt idx="1">
                  <c:v>92211.9</c:v>
                </c:pt>
              </c:numCache>
            </c:numRef>
          </c:val>
        </c:ser>
        <c:dLbls>
          <c:showVal val="1"/>
        </c:dLbls>
        <c:shape val="box"/>
        <c:axId val="175778048"/>
        <c:axId val="175905792"/>
        <c:axId val="0"/>
      </c:bar3DChart>
      <c:catAx>
        <c:axId val="1757780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92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5905792"/>
        <c:crosses val="autoZero"/>
        <c:auto val="1"/>
        <c:lblAlgn val="ctr"/>
        <c:lblOffset val="100"/>
      </c:catAx>
      <c:valAx>
        <c:axId val="175905792"/>
        <c:scaling>
          <c:orientation val="minMax"/>
          <c:max val="93000"/>
          <c:min val="75000"/>
        </c:scaling>
        <c:delete val="1"/>
        <c:axPos val="l"/>
        <c:numFmt formatCode="#,##0.0" sourceLinked="1"/>
        <c:tickLblPos val="nextTo"/>
        <c:crossAx val="175778048"/>
        <c:crosses val="autoZero"/>
        <c:crossBetween val="between"/>
      </c:valAx>
      <c:spPr>
        <a:noFill/>
        <a:ln w="25373">
          <a:noFill/>
        </a:ln>
      </c:spPr>
    </c:plotArea>
    <c:plotVisOnly val="1"/>
    <c:dispBlanksAs val="gap"/>
  </c:chart>
  <c:txPr>
    <a:bodyPr/>
    <a:lstStyle/>
    <a:p>
      <a:pPr>
        <a:defRPr sz="1769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 sz="1086">
                <a:latin typeface="Palatino Linotype" pitchFamily="18" charset="0"/>
                <a:cs typeface="Times New Roman" pitchFamily="18" charset="0"/>
              </a:defRPr>
            </a:pPr>
            <a:r>
              <a:rPr lang="ru-RU" sz="1092" dirty="0" smtClean="0">
                <a:latin typeface="Palatino Linotype" pitchFamily="18" charset="0"/>
              </a:rPr>
              <a:t>         Национальная </a:t>
            </a:r>
            <a:r>
              <a:rPr lang="ru-RU" sz="1092" dirty="0">
                <a:latin typeface="Palatino Linotype" pitchFamily="18" charset="0"/>
              </a:rPr>
              <a:t>экономика</a:t>
            </a:r>
          </a:p>
        </c:rich>
      </c:tx>
      <c:layout>
        <c:manualLayout>
          <c:xMode val="edge"/>
          <c:yMode val="edge"/>
          <c:x val="9.9956242095928266E-2"/>
          <c:y val="0.14569536423841059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5666847111187819E-2"/>
          <c:y val="0.32055944055944352"/>
          <c:w val="0.90866630577761409"/>
          <c:h val="0.4911420075987005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6.3956951015190333E-2"/>
                  <c:y val="-0.21937685769411275"/>
                </c:manualLayout>
              </c:layout>
              <c:showVal val="1"/>
            </c:dLbl>
            <c:dLbl>
              <c:idx val="1"/>
              <c:layout>
                <c:manualLayout>
                  <c:x val="6.7457583340947105E-2"/>
                  <c:y val="-0.25174844866246021"/>
                </c:manualLayout>
              </c:layout>
              <c:showVal val="1"/>
            </c:dLbl>
            <c:txPr>
              <a:bodyPr/>
              <a:lstStyle/>
              <a:p>
                <a:pPr>
                  <a:defRPr sz="989" b="1"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40134.6</c:v>
                </c:pt>
                <c:pt idx="1">
                  <c:v>47168.3</c:v>
                </c:pt>
              </c:numCache>
            </c:numRef>
          </c:val>
        </c:ser>
        <c:dLbls>
          <c:showVal val="1"/>
        </c:dLbls>
        <c:shape val="box"/>
        <c:axId val="176081536"/>
        <c:axId val="176504192"/>
        <c:axId val="0"/>
      </c:bar3DChart>
      <c:catAx>
        <c:axId val="1760815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89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6504192"/>
        <c:crosses val="autoZero"/>
        <c:auto val="1"/>
        <c:lblAlgn val="ctr"/>
        <c:lblOffset val="100"/>
      </c:catAx>
      <c:valAx>
        <c:axId val="176504192"/>
        <c:scaling>
          <c:orientation val="minMax"/>
          <c:max val="50000"/>
          <c:min val="20000"/>
        </c:scaling>
        <c:delete val="1"/>
        <c:axPos val="l"/>
        <c:numFmt formatCode="#,##0.0" sourceLinked="1"/>
        <c:tickLblPos val="nextTo"/>
        <c:crossAx val="176081536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txPr>
    <a:bodyPr/>
    <a:lstStyle/>
    <a:p>
      <a:pPr>
        <a:defRPr sz="1783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1356934965744356"/>
          <c:y val="0.15170809252476702"/>
        </c:manualLayout>
      </c:layout>
      <c:txPr>
        <a:bodyPr/>
        <a:lstStyle/>
        <a:p>
          <a:pPr>
            <a:defRPr sz="1075">
              <a:latin typeface="Palatino Linotype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37361086031415858"/>
          <c:w val="0.91343509615086704"/>
          <c:h val="0.433221614162832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layout>
                <c:manualLayout>
                  <c:x val="7.5806397304486822E-2"/>
                  <c:y val="-1.0553651818211241E-2"/>
                </c:manualLayout>
              </c:layout>
              <c:showVal val="1"/>
            </c:dLbl>
            <c:txPr>
              <a:bodyPr/>
              <a:lstStyle/>
              <a:p>
                <a:pPr>
                  <a:defRPr sz="975" b="1"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13695.5</c:v>
                </c:pt>
                <c:pt idx="1">
                  <c:v>13413.8</c:v>
                </c:pt>
              </c:numCache>
            </c:numRef>
          </c:val>
        </c:ser>
        <c:dLbls>
          <c:showVal val="1"/>
        </c:dLbls>
        <c:shape val="box"/>
        <c:axId val="177557504"/>
        <c:axId val="177559040"/>
        <c:axId val="0"/>
      </c:bar3DChart>
      <c:catAx>
        <c:axId val="177557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75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7559040"/>
        <c:crosses val="autoZero"/>
        <c:auto val="1"/>
        <c:lblAlgn val="ctr"/>
        <c:lblOffset val="100"/>
      </c:catAx>
      <c:valAx>
        <c:axId val="177559040"/>
        <c:scaling>
          <c:orientation val="minMax"/>
          <c:max val="14000"/>
          <c:min val="10000"/>
        </c:scaling>
        <c:delete val="1"/>
        <c:axPos val="l"/>
        <c:numFmt formatCode="#,##0.0" sourceLinked="1"/>
        <c:tickLblPos val="nextTo"/>
        <c:crossAx val="177557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76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83"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Palatino Linotype" pitchFamily="18" charset="0"/>
              </a:rPr>
              <a:t>Образование (Молодежная политика и оздоровление детей)</a:t>
            </a:r>
          </a:p>
        </c:rich>
      </c:tx>
      <c:layout>
        <c:manualLayout>
          <c:xMode val="edge"/>
          <c:yMode val="edge"/>
          <c:x val="0.10740403100124143"/>
          <c:y val="0.10596026490066229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067317114140978"/>
          <c:y val="0.3334400584032956"/>
          <c:w val="0.71124669876909585"/>
          <c:h val="0.4708697919382612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(Молодежная политика и оздоровление детей)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1.1111033343598645E-2"/>
                  <c:y val="-0.18992282421650936"/>
                </c:manualLayout>
              </c:layout>
              <c:showVal val="1"/>
            </c:dLbl>
            <c:dLbl>
              <c:idx val="1"/>
              <c:layout>
                <c:manualLayout>
                  <c:x val="3.1221128810996996E-2"/>
                  <c:y val="-0.22525838243729568"/>
                </c:manualLayout>
              </c:layout>
              <c:showVal val="1"/>
            </c:dLbl>
            <c:txPr>
              <a:bodyPr/>
              <a:lstStyle/>
              <a:p>
                <a:pPr>
                  <a:defRPr sz="94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12535.7</c:v>
                </c:pt>
                <c:pt idx="1">
                  <c:v>13126.8</c:v>
                </c:pt>
              </c:numCache>
            </c:numRef>
          </c:val>
        </c:ser>
        <c:dLbls>
          <c:showVal val="1"/>
        </c:dLbls>
        <c:shape val="box"/>
        <c:axId val="177600768"/>
        <c:axId val="177807360"/>
        <c:axId val="0"/>
      </c:bar3DChart>
      <c:catAx>
        <c:axId val="1776007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92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7807360"/>
        <c:crosses val="autoZero"/>
        <c:auto val="1"/>
        <c:lblAlgn val="ctr"/>
        <c:lblOffset val="100"/>
      </c:catAx>
      <c:valAx>
        <c:axId val="177807360"/>
        <c:scaling>
          <c:orientation val="minMax"/>
          <c:max val="13500"/>
          <c:min val="10000"/>
        </c:scaling>
        <c:delete val="1"/>
        <c:axPos val="l"/>
        <c:numFmt formatCode="#,##0.0" sourceLinked="1"/>
        <c:tickLblPos val="nextTo"/>
        <c:crossAx val="177600768"/>
        <c:crosses val="autoZero"/>
        <c:crossBetween val="between"/>
      </c:valAx>
      <c:spPr>
        <a:noFill/>
        <a:ln w="25364">
          <a:noFill/>
        </a:ln>
      </c:spPr>
    </c:plotArea>
    <c:plotVisOnly val="1"/>
    <c:dispBlanksAs val="gap"/>
  </c:chart>
  <c:txPr>
    <a:bodyPr/>
    <a:lstStyle/>
    <a:p>
      <a:pPr>
        <a:defRPr sz="1774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92"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Palatino Linotype" pitchFamily="18" charset="0"/>
              </a:rPr>
              <a:t>Физическая культура и спорт</a:t>
            </a:r>
          </a:p>
        </c:rich>
      </c:tx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7.2498020620350739E-2"/>
          <c:y val="0.32803688000538472"/>
          <c:w val="0.87268316874755258"/>
          <c:h val="0.377522713506966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9.1633930384909766E-3"/>
                  <c:y val="-0.20710847282957864"/>
                </c:manualLayout>
              </c:layout>
              <c:showVal val="1"/>
            </c:dLbl>
            <c:dLbl>
              <c:idx val="1"/>
              <c:layout>
                <c:manualLayout>
                  <c:x val="2.7166659416191761E-2"/>
                  <c:y val="-0.1715529550099387"/>
                </c:manualLayout>
              </c:layout>
              <c:showVal val="1"/>
            </c:dLbl>
            <c:txPr>
              <a:bodyPr/>
              <a:lstStyle/>
              <a:p>
                <a:pPr>
                  <a:defRPr sz="942" b="1"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2186.1999999999998</c:v>
                </c:pt>
                <c:pt idx="1">
                  <c:v>1441.6</c:v>
                </c:pt>
              </c:numCache>
            </c:numRef>
          </c:val>
        </c:ser>
        <c:dLbls>
          <c:showVal val="1"/>
        </c:dLbls>
        <c:shape val="box"/>
        <c:axId val="177861376"/>
        <c:axId val="177862912"/>
        <c:axId val="0"/>
      </c:bar3DChart>
      <c:catAx>
        <c:axId val="1778613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92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7862912"/>
        <c:crosses val="autoZero"/>
        <c:auto val="1"/>
        <c:lblAlgn val="ctr"/>
        <c:lblOffset val="100"/>
      </c:catAx>
      <c:valAx>
        <c:axId val="177862912"/>
        <c:scaling>
          <c:orientation val="minMax"/>
          <c:max val="2200"/>
          <c:min val="1"/>
        </c:scaling>
        <c:delete val="1"/>
        <c:axPos val="l"/>
        <c:numFmt formatCode="#,##0.0" sourceLinked="1"/>
        <c:tickLblPos val="nextTo"/>
        <c:crossAx val="177861376"/>
        <c:crosses val="autoZero"/>
        <c:crossBetween val="between"/>
        <c:majorUnit val="200"/>
        <c:minorUnit val="40"/>
      </c:valAx>
      <c:spPr>
        <a:noFill/>
        <a:ln w="25372">
          <a:noFill/>
        </a:ln>
      </c:spPr>
    </c:plotArea>
    <c:plotVisOnly val="1"/>
    <c:dispBlanksAs val="gap"/>
  </c:chart>
  <c:txPr>
    <a:bodyPr/>
    <a:lstStyle/>
    <a:p>
      <a:pPr>
        <a:defRPr sz="1782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8562183647440197"/>
          <c:y val="4.3321299638989168E-2"/>
        </c:manualLayout>
      </c:layout>
      <c:txPr>
        <a:bodyPr/>
        <a:lstStyle/>
        <a:p>
          <a:pPr>
            <a:defRPr sz="1075">
              <a:latin typeface="Palatino Linotype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887243744218608E-2"/>
          <c:y val="0.40315074334119783"/>
          <c:w val="0.89511323003575649"/>
          <c:h val="0.3848938287046259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(пенсионное обеспечение)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3.771360525733599E-2"/>
                  <c:y val="-0.19686290116262586"/>
                </c:manualLayout>
              </c:layout>
              <c:showVal val="1"/>
            </c:dLbl>
            <c:dLbl>
              <c:idx val="1"/>
              <c:layout>
                <c:manualLayout>
                  <c:x val="3.8432242459877503E-2"/>
                  <c:y val="-0.21207368032064583"/>
                </c:manualLayout>
              </c:layout>
              <c:showVal val="1"/>
            </c:dLbl>
            <c:txPr>
              <a:bodyPr/>
              <a:lstStyle/>
              <a:p>
                <a:pPr>
                  <a:defRPr sz="975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2573.1</c:v>
                </c:pt>
                <c:pt idx="1">
                  <c:v>2803</c:v>
                </c:pt>
              </c:numCache>
            </c:numRef>
          </c:val>
        </c:ser>
        <c:dLbls>
          <c:showVal val="1"/>
        </c:dLbls>
        <c:shape val="box"/>
        <c:axId val="177966080"/>
        <c:axId val="177967872"/>
        <c:axId val="0"/>
      </c:bar3DChart>
      <c:catAx>
        <c:axId val="1779660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84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7967872"/>
        <c:crosses val="autoZero"/>
        <c:auto val="1"/>
        <c:lblAlgn val="ctr"/>
        <c:lblOffset val="100"/>
      </c:catAx>
      <c:valAx>
        <c:axId val="177967872"/>
        <c:scaling>
          <c:orientation val="minMax"/>
          <c:max val="3000"/>
          <c:min val="1000"/>
        </c:scaling>
        <c:delete val="1"/>
        <c:axPos val="l"/>
        <c:numFmt formatCode="#,##0.0" sourceLinked="1"/>
        <c:tickLblPos val="nextTo"/>
        <c:crossAx val="177966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76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93">
                <a:latin typeface="Palatino Linotype" pitchFamily="18" charset="0"/>
                <a:cs typeface="Times New Roman" pitchFamily="18" charset="0"/>
              </a:defRPr>
            </a:pPr>
            <a:r>
              <a:rPr lang="ru-RU" dirty="0">
                <a:latin typeface="Palatino Linotype" pitchFamily="18" charset="0"/>
              </a:rPr>
              <a:t>Национальная безопасность и </a:t>
            </a:r>
            <a:r>
              <a:rPr lang="ru-RU" dirty="0" smtClean="0">
                <a:latin typeface="Palatino Linotype" pitchFamily="18" charset="0"/>
              </a:rPr>
              <a:t>правоохранительная деятельность</a:t>
            </a:r>
            <a:endParaRPr lang="ru-RU" dirty="0">
              <a:latin typeface="Palatino Linotype" pitchFamily="18" charset="0"/>
            </a:endParaRPr>
          </a:p>
        </c:rich>
      </c:tx>
      <c:layout>
        <c:manualLayout>
          <c:xMode val="edge"/>
          <c:yMode val="edge"/>
          <c:x val="0.1154949903707857"/>
          <c:y val="2.8673945182641873E-2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7598222048869394E-2"/>
          <c:y val="0.29235186859295492"/>
          <c:w val="0.83590778706841262"/>
          <c:h val="0.5199173287262318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2.1626646514386942E-2"/>
                  <c:y val="-0.23574092119677417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latin typeface="Palatino Linotype" pitchFamily="18" charset="0"/>
                      </a:defRPr>
                    </a:pPr>
                    <a:r>
                      <a:rPr lang="ru-RU" sz="900" b="1" dirty="0" smtClean="0">
                        <a:latin typeface="Palatino Linotype" pitchFamily="18" charset="0"/>
                      </a:rPr>
                      <a:t>8 595,6</a:t>
                    </a:r>
                    <a:endParaRPr lang="en-US" sz="900" dirty="0">
                      <a:latin typeface="Palatino Linotype" pitchFamily="18" charset="0"/>
                    </a:endParaRPr>
                  </a:p>
                </c:rich>
              </c:tx>
              <c:spPr/>
            </c:dLbl>
            <c:dLbl>
              <c:idx val="1"/>
              <c:layout>
                <c:manualLayout>
                  <c:x val="5.2214231734965123E-2"/>
                  <c:y val="-0.25424893680623645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latin typeface="Palatino Linotype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8595.6</c:v>
                </c:pt>
                <c:pt idx="1">
                  <c:v>8939.4</c:v>
                </c:pt>
              </c:numCache>
            </c:numRef>
          </c:val>
        </c:ser>
        <c:dLbls>
          <c:showVal val="1"/>
        </c:dLbls>
        <c:shape val="box"/>
        <c:axId val="178088192"/>
        <c:axId val="178098176"/>
        <c:axId val="0"/>
      </c:bar3DChart>
      <c:catAx>
        <c:axId val="178088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993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8098176"/>
        <c:crosses val="autoZero"/>
        <c:auto val="1"/>
        <c:lblAlgn val="ctr"/>
        <c:lblOffset val="100"/>
      </c:catAx>
      <c:valAx>
        <c:axId val="178098176"/>
        <c:scaling>
          <c:orientation val="minMax"/>
          <c:max val="9000"/>
          <c:min val="7000"/>
        </c:scaling>
        <c:delete val="1"/>
        <c:axPos val="l"/>
        <c:numFmt formatCode="#,##0.0" sourceLinked="1"/>
        <c:tickLblPos val="nextTo"/>
        <c:crossAx val="1780881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795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9808433036779557"/>
          <c:y val="4.6738057720887925E-2"/>
        </c:manualLayout>
      </c:layout>
      <c:txPr>
        <a:bodyPr/>
        <a:lstStyle/>
        <a:p>
          <a:pPr>
            <a:defRPr sz="1091">
              <a:latin typeface="Palatino Linotype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7619047619047623E-2"/>
          <c:y val="0.52467205778359038"/>
          <c:w val="0.9047619047619031"/>
          <c:h val="0.24505470705046462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3.1390134529147982E-2"/>
                  <c:y val="-0.14397929056035064"/>
                </c:manualLayout>
              </c:layout>
              <c:showVal val="1"/>
            </c:dLbl>
            <c:dLbl>
              <c:idx val="1"/>
              <c:layout>
                <c:manualLayout>
                  <c:x val="1.7937219730941704E-2"/>
                  <c:y val="-0.14397929056035064"/>
                </c:manualLayout>
              </c:layout>
              <c:showVal val="1"/>
            </c:dLbl>
            <c:txPr>
              <a:bodyPr/>
              <a:lstStyle/>
              <a:p>
                <a:pPr>
                  <a:defRPr sz="991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19</c:v>
                </c:pt>
                <c:pt idx="1">
                  <c:v>17</c:v>
                </c:pt>
              </c:numCache>
            </c:numRef>
          </c:val>
        </c:ser>
        <c:dLbls>
          <c:showVal val="1"/>
        </c:dLbls>
        <c:shape val="box"/>
        <c:axId val="178168576"/>
        <c:axId val="178170112"/>
        <c:axId val="0"/>
      </c:bar3DChart>
      <c:catAx>
        <c:axId val="1781685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00" b="1">
                <a:latin typeface="Palatino Linotype" pitchFamily="18" charset="0"/>
                <a:cs typeface="Times New Roman" pitchFamily="18" charset="0"/>
              </a:defRPr>
            </a:pPr>
            <a:endParaRPr lang="ru-RU"/>
          </a:p>
        </c:txPr>
        <c:crossAx val="178170112"/>
        <c:crosses val="autoZero"/>
        <c:auto val="1"/>
        <c:lblAlgn val="ctr"/>
        <c:lblOffset val="100"/>
      </c:catAx>
      <c:valAx>
        <c:axId val="178170112"/>
        <c:scaling>
          <c:orientation val="minMax"/>
        </c:scaling>
        <c:delete val="1"/>
        <c:axPos val="l"/>
        <c:numFmt formatCode="0%" sourceLinked="1"/>
        <c:tickLblPos val="nextTo"/>
        <c:crossAx val="178168576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</c:chart>
  <c:txPr>
    <a:bodyPr/>
    <a:lstStyle/>
    <a:p>
      <a:pPr>
        <a:defRPr sz="1792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30"/>
      <c:perspective val="10"/>
    </c:view3D>
    <c:plotArea>
      <c:layout>
        <c:manualLayout>
          <c:layoutTarget val="inner"/>
          <c:xMode val="edge"/>
          <c:yMode val="edge"/>
          <c:x val="0.1228012369401365"/>
          <c:y val="0.10721808422595824"/>
          <c:w val="0.7654744417658037"/>
          <c:h val="0.742427466836915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0"/>
          <c:dPt>
            <c:idx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0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explosion val="6"/>
          </c:dPt>
          <c:dPt>
            <c:idx val="3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explosion val="2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8336447895942873"/>
                  <c:y val="9.7342895224491466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Развитие </a:t>
                    </a:r>
                    <a:r>
                      <a:rPr lang="ru-RU" sz="1100" b="1" dirty="0">
                        <a:latin typeface="Palatino Linotype" pitchFamily="18" charset="0"/>
                      </a:rPr>
                      <a:t>и поддержка малого и среднего </a:t>
                    </a:r>
                    <a:r>
                      <a:rPr lang="ru-RU" sz="1100" b="1" dirty="0" smtClean="0">
                        <a:latin typeface="Palatino Linotype" pitchFamily="18" charset="0"/>
                      </a:rPr>
                      <a:t>предпринимательства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486,7 т.р.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0,2%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1"/>
              <c:layout>
                <c:manualLayout>
                  <c:x val="-6.2402462610154794E-2"/>
                  <c:y val="-2.5889574613984011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>
                        <a:latin typeface="Palatino Linotype" pitchFamily="18" charset="0"/>
                      </a:rPr>
                      <a:t>Развитие жилищно-коммунального и дорожного </a:t>
                    </a:r>
                    <a:r>
                      <a:rPr lang="ru-RU" sz="1100" b="1" dirty="0" smtClean="0">
                        <a:latin typeface="Palatino Linotype" pitchFamily="18" charset="0"/>
                      </a:rPr>
                      <a:t>хозяйства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129 937,3 т.р.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47,8%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2"/>
              <c:layout>
                <c:manualLayout>
                  <c:x val="-6.0919905465179697E-2"/>
                  <c:y val="0.1982021706746116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Формирование </a:t>
                    </a:r>
                    <a:r>
                      <a:rPr lang="ru-RU" sz="1100" b="1" dirty="0">
                        <a:latin typeface="Palatino Linotype" pitchFamily="18" charset="0"/>
                      </a:rPr>
                      <a:t>комфортной городской среды на территории </a:t>
                    </a:r>
                    <a:r>
                      <a:rPr lang="ru-RU" sz="1100" b="1" dirty="0" smtClean="0">
                        <a:latin typeface="Palatino Linotype" pitchFamily="18" charset="0"/>
                      </a:rPr>
                      <a:t>ЛГП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2 080,0 т.р.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0,8%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3"/>
              <c:layout>
                <c:manualLayout>
                  <c:x val="-3.0311920631538033E-2"/>
                  <c:y val="-3.086519590456605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Молодежь ЛГП 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 13 126,8 т.р.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4,8%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4"/>
              <c:layout>
                <c:manualLayout>
                  <c:x val="0.12260188555329703"/>
                  <c:y val="-4.3558582204251496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Физическая </a:t>
                    </a:r>
                    <a:r>
                      <a:rPr lang="ru-RU" sz="1100" b="1" dirty="0">
                        <a:latin typeface="Palatino Linotype" pitchFamily="18" charset="0"/>
                      </a:rPr>
                      <a:t>культура </a:t>
                    </a:r>
                    <a:endParaRPr lang="ru-RU" sz="1100" b="1" dirty="0" smtClean="0">
                      <a:latin typeface="Palatino Linotype" pitchFamily="18" charset="0"/>
                    </a:endParaRP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1 441,6 т.р. 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0,5%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5"/>
              <c:layout>
                <c:manualLayout>
                  <c:x val="-5.2498623100208398E-2"/>
                  <c:y val="-7.16067248350715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>
                        <a:latin typeface="Palatino Linotype" pitchFamily="18" charset="0"/>
                      </a:rPr>
                      <a:t>Развитие </a:t>
                    </a:r>
                    <a:r>
                      <a:rPr lang="ru-RU" sz="1100" b="1" dirty="0" smtClean="0">
                        <a:latin typeface="Palatino Linotype" pitchFamily="18" charset="0"/>
                      </a:rPr>
                      <a:t>культуры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89 695,5 т.р.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33,0%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6"/>
              <c:layout>
                <c:manualLayout>
                  <c:x val="-2.7765549198237233E-2"/>
                  <c:y val="-0.24859841941466745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Муниципальная </a:t>
                    </a:r>
                    <a:r>
                      <a:rPr lang="ru-RU" sz="1100" b="1" dirty="0">
                        <a:latin typeface="Palatino Linotype" pitchFamily="18" charset="0"/>
                      </a:rPr>
                      <a:t>поддержка граждан, нуждающихся в улучшении жилищных условий, на приобретение (строительство) </a:t>
                    </a:r>
                    <a:r>
                      <a:rPr lang="ru-RU" sz="1100" b="1" dirty="0" smtClean="0">
                        <a:latin typeface="Palatino Linotype" pitchFamily="18" charset="0"/>
                      </a:rPr>
                      <a:t>жилья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834,4 т.р.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0,3%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7"/>
              <c:layout>
                <c:manualLayout>
                  <c:x val="1.4528836407310211E-2"/>
                  <c:y val="2.325241777210281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>
                        <a:latin typeface="Palatino Linotype" pitchFamily="18" charset="0"/>
                      </a:rPr>
                      <a:t>Развитие Заречного </a:t>
                    </a:r>
                    <a:r>
                      <a:rPr lang="ru-RU" sz="1100" b="1" dirty="0" smtClean="0">
                        <a:latin typeface="Palatino Linotype" pitchFamily="18" charset="0"/>
                      </a:rPr>
                      <a:t>парка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2 516,4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0,9%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8"/>
              <c:layout>
                <c:manualLayout>
                  <c:x val="1.9197662008410724E-2"/>
                  <c:y val="9.641578537508606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>
                        <a:latin typeface="Palatino Linotype" pitchFamily="18" charset="0"/>
                      </a:rPr>
                      <a:t>Обеспечение безопасности на территории </a:t>
                    </a:r>
                    <a:r>
                      <a:rPr lang="ru-RU" sz="1100" b="1" dirty="0" smtClean="0">
                        <a:latin typeface="Palatino Linotype" pitchFamily="18" charset="0"/>
                      </a:rPr>
                      <a:t>ЛГП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8 887,4 т.р.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3,3%</a:t>
                    </a:r>
                    <a:endParaRPr lang="ru-RU" sz="1100" b="1" dirty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dLbl>
              <c:idx val="9"/>
              <c:layout>
                <c:manualLayout>
                  <c:x val="1.9635943893597671E-2"/>
                  <c:y val="0.19951208489889927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err="1" smtClean="0">
                        <a:latin typeface="Palatino Linotype" pitchFamily="18" charset="0"/>
                      </a:rPr>
                      <a:t>Непрограммные</a:t>
                    </a:r>
                    <a:r>
                      <a:rPr lang="ru-RU" sz="1100" b="1" dirty="0" smtClean="0">
                        <a:latin typeface="Palatino Linotype" pitchFamily="18" charset="0"/>
                      </a:rPr>
                      <a:t> расходы</a:t>
                    </a:r>
                  </a:p>
                  <a:p>
                    <a:r>
                      <a:rPr lang="ru-RU" sz="1100" b="1" dirty="0" smtClean="0">
                        <a:latin typeface="Palatino Linotype" pitchFamily="18" charset="0"/>
                      </a:rPr>
                      <a:t>22 964,0 </a:t>
                    </a:r>
                    <a:r>
                      <a:rPr lang="ru-RU" sz="1100" b="1" baseline="0" dirty="0" smtClean="0">
                        <a:latin typeface="Palatino Linotype" pitchFamily="18" charset="0"/>
                      </a:rPr>
                      <a:t>т.р.</a:t>
                    </a:r>
                  </a:p>
                  <a:p>
                    <a:r>
                      <a:rPr lang="ru-RU" sz="1100" b="1" baseline="0" dirty="0" smtClean="0">
                        <a:latin typeface="Palatino Linotype" pitchFamily="18" charset="0"/>
                      </a:rPr>
                      <a:t>8,4%</a:t>
                    </a:r>
                    <a:endParaRPr lang="ru-RU" sz="1100" b="1" dirty="0" smtClean="0">
                      <a:latin typeface="Palatino Linotype" pitchFamily="18" charset="0"/>
                    </a:endParaRPr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1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Развитие и поддержка малого и среднего предпринимательства</c:v>
                </c:pt>
                <c:pt idx="1">
                  <c:v>Развитие жилищно-коммунального и дорожного хозяйства</c:v>
                </c:pt>
                <c:pt idx="2">
                  <c:v>Формирование комфортной городской среды на территории ЛГП</c:v>
                </c:pt>
                <c:pt idx="3">
                  <c:v>Молодежь ЛГП</c:v>
                </c:pt>
                <c:pt idx="4">
                  <c:v>Физическая культура </c:v>
                </c:pt>
                <c:pt idx="5">
                  <c:v>Развитие культуры</c:v>
                </c:pt>
                <c:pt idx="6">
                  <c:v>Муниципальная поддержка граждан, нуждающихся в улучшении жилищных условий, на приобретение (строительство) жилья</c:v>
                </c:pt>
                <c:pt idx="7">
                  <c:v>Развитие Заречного парка</c:v>
                </c:pt>
                <c:pt idx="8">
                  <c:v>Обеспечение безопасности на территории ЛГП</c:v>
                </c:pt>
                <c:pt idx="9">
                  <c:v>Непрограммные расходы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486.7</c:v>
                </c:pt>
                <c:pt idx="1">
                  <c:v>129937.3</c:v>
                </c:pt>
                <c:pt idx="2">
                  <c:v>2080</c:v>
                </c:pt>
                <c:pt idx="3">
                  <c:v>13126.8</c:v>
                </c:pt>
                <c:pt idx="4">
                  <c:v>1441.6</c:v>
                </c:pt>
                <c:pt idx="5">
                  <c:v>89695.5</c:v>
                </c:pt>
                <c:pt idx="6">
                  <c:v>834.4</c:v>
                </c:pt>
                <c:pt idx="7">
                  <c:v>2516.4</c:v>
                </c:pt>
                <c:pt idx="8">
                  <c:v>8887.4</c:v>
                </c:pt>
                <c:pt idx="9">
                  <c:v>22964</c:v>
                </c:pt>
              </c:numCache>
            </c:numRef>
          </c:val>
        </c:ser>
        <c:dLbls>
          <c:showVal val="1"/>
          <c:showCatName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6871367123999955E-2"/>
          <c:y val="0"/>
          <c:w val="0.93983645161679363"/>
          <c:h val="0.7453180555166717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6404647983595352E-2"/>
                  <c:y val="-1.1678832116788327E-2"/>
                </c:manualLayout>
              </c:layout>
              <c:showVal val="1"/>
            </c:dLbl>
            <c:dLbl>
              <c:idx val="1"/>
              <c:layout>
                <c:manualLayout>
                  <c:x val="1.367053998632946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670539986329461E-2"/>
                  <c:y val="5.8394160583941134E-3"/>
                </c:manualLayout>
              </c:layout>
              <c:showVal val="1"/>
            </c:dLbl>
            <c:dLbl>
              <c:idx val="3"/>
              <c:layout>
                <c:manualLayout>
                  <c:x val="1.6404647983595352E-2"/>
                  <c:y val="1.1678372320248291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54900</c:v>
                </c:pt>
                <c:pt idx="1">
                  <c:v>51850</c:v>
                </c:pt>
                <c:pt idx="2">
                  <c:v>52140</c:v>
                </c:pt>
                <c:pt idx="3">
                  <c:v>52400</c:v>
                </c:pt>
              </c:numCache>
            </c:numRef>
          </c:val>
        </c:ser>
        <c:dLbls>
          <c:showVal val="1"/>
        </c:dLbls>
        <c:gapWidth val="75"/>
        <c:shape val="box"/>
        <c:axId val="58941824"/>
        <c:axId val="58943360"/>
        <c:axId val="0"/>
      </c:bar3DChart>
      <c:catAx>
        <c:axId val="589418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Palatino Linotype" pitchFamily="18" charset="0"/>
              </a:defRPr>
            </a:pPr>
            <a:endParaRPr lang="ru-RU"/>
          </a:p>
        </c:txPr>
        <c:crossAx val="58943360"/>
        <c:crosses val="autoZero"/>
        <c:auto val="1"/>
        <c:lblAlgn val="ctr"/>
        <c:lblOffset val="100"/>
      </c:catAx>
      <c:valAx>
        <c:axId val="58943360"/>
        <c:scaling>
          <c:orientation val="minMax"/>
          <c:max val="58000"/>
          <c:min val="45000"/>
        </c:scaling>
        <c:delete val="1"/>
        <c:axPos val="l"/>
        <c:numFmt formatCode="#,##0.0" sourceLinked="1"/>
        <c:tickLblPos val="nextTo"/>
        <c:crossAx val="58941824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791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5061734646513476E-2"/>
          <c:y val="3.606207524910509E-2"/>
          <c:w val="0.51625591817100069"/>
          <c:h val="0.8247718692697666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AD135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.0%" sourceLinked="0"/>
            <c:txPr>
              <a:bodyPr/>
              <a:lstStyle/>
              <a:p>
                <a:pPr>
                  <a:defRPr sz="1600" b="1">
                    <a:latin typeface="Palatino Linotype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Лист1!$A$2:$A$8</c:f>
              <c:strCache>
                <c:ptCount val="7"/>
                <c:pt idx="0">
                  <c:v>Подпрограмма "Модернизация объектов коммунальной инфраструктуры"
(15 100,0 тыс. руб.)</c:v>
                </c:pt>
                <c:pt idx="1">
                  <c:v>Подпрограмма "Энергосбережение и повышение энергетической эффективности"
(21 900,0 тыс. руб.)</c:v>
                </c:pt>
                <c:pt idx="2">
                  <c:v>Подпрограмма "Содержание и ремонт объектов жилищного фонда" 
(9 596,5 тыс. руб.)</c:v>
                </c:pt>
                <c:pt idx="3">
                  <c:v>Подпрограмма "Благоустройство" 
(30 189,5 тыс. руб.)</c:v>
                </c:pt>
                <c:pt idx="4">
                  <c:v>Подпрограмма "Содержание и ремонт автомобильных дорог и искусственных сооружений" (38 700,0 тыс. руб.)</c:v>
                </c:pt>
                <c:pt idx="5">
                  <c:v>Подпрограмма "Повышение безопасности дорожного движения" (6 900,0 тыс. руб.)</c:v>
                </c:pt>
                <c:pt idx="6">
                  <c:v>Подпрограмма "Газификация жилищного фонда ЛГП" (7 551,3 тыс. руб.)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15100</c:v>
                </c:pt>
                <c:pt idx="1">
                  <c:v>21900</c:v>
                </c:pt>
                <c:pt idx="2">
                  <c:v>9596.5</c:v>
                </c:pt>
                <c:pt idx="3">
                  <c:v>30189.5</c:v>
                </c:pt>
                <c:pt idx="4">
                  <c:v>38700</c:v>
                </c:pt>
                <c:pt idx="5">
                  <c:v>6900</c:v>
                </c:pt>
                <c:pt idx="6">
                  <c:v>7551.3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58779429098693858"/>
          <c:y val="4.8723138166015263E-2"/>
          <c:w val="0.40363121812345804"/>
          <c:h val="0.91458569444142013"/>
        </c:manualLayout>
      </c:layout>
      <c:txPr>
        <a:bodyPr/>
        <a:lstStyle/>
        <a:p>
          <a:pPr>
            <a:defRPr sz="1200">
              <a:latin typeface="Palatino Linotype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solidFill>
          <a:schemeClr val="bg1">
            <a:lumMod val="75000"/>
          </a:schemeClr>
        </a:solidFill>
      </c:spPr>
    </c:floor>
    <c:plotArea>
      <c:layout>
        <c:manualLayout>
          <c:layoutTarget val="inner"/>
          <c:xMode val="edge"/>
          <c:yMode val="edge"/>
          <c:x val="2.3134030859316285E-2"/>
          <c:y val="2.923928706738076E-5"/>
          <c:w val="0.60636036686614359"/>
          <c:h val="0.87253762991851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проезжих частей улиц и Привокзальной площади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>
                        <a:latin typeface="Palatino Linotype" pitchFamily="18" charset="0"/>
                      </a:rPr>
                      <a:t>20 300,0</a:t>
                    </a:r>
                    <a:endParaRPr lang="en-US" dirty="0"/>
                  </a:p>
                </c:rich>
              </c:tx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>
                        <a:latin typeface="Palatino Linotype" pitchFamily="18" charset="0"/>
                      </a:rPr>
                      <a:t>22 400,0</a:t>
                    </a:r>
                    <a:endParaRPr lang="en-US" dirty="0"/>
                  </a:p>
                </c:rich>
              </c:tx>
            </c:dLbl>
            <c:txPr>
              <a:bodyPr/>
              <a:lstStyle/>
              <a:p>
                <a:pPr>
                  <a:defRPr sz="1193"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20300</c:v>
                </c:pt>
                <c:pt idx="1">
                  <c:v>22400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капитальный ремонт и ремонт автомобильных дорог, искусственных сооружений, содержание и ремонт дворовых территорий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>
                        <a:latin typeface="Palatino Linotype" pitchFamily="18" charset="0"/>
                      </a:rPr>
                      <a:t>15</a:t>
                    </a:r>
                    <a:r>
                      <a:rPr lang="ru-RU" baseline="0" dirty="0" smtClean="0">
                        <a:latin typeface="Palatino Linotype" pitchFamily="18" charset="0"/>
                      </a:rPr>
                      <a:t> 426,6</a:t>
                    </a:r>
                    <a:endParaRPr lang="en-US" dirty="0"/>
                  </a:p>
                </c:rich>
              </c:tx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>
                        <a:latin typeface="Palatino Linotype" pitchFamily="18" charset="0"/>
                      </a:rPr>
                      <a:t>16 300,0</a:t>
                    </a:r>
                    <a:endParaRPr lang="en-US" dirty="0"/>
                  </a:p>
                </c:rich>
              </c:tx>
            </c:dLbl>
            <c:txPr>
              <a:bodyPr/>
              <a:lstStyle/>
              <a:p>
                <a:pPr>
                  <a:defRPr sz="1193"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год*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15426.6</c:v>
                </c:pt>
                <c:pt idx="1">
                  <c:v>16300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96675456"/>
        <c:axId val="196676992"/>
        <c:axId val="0"/>
      </c:bar3DChart>
      <c:catAx>
        <c:axId val="1966754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9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6676992"/>
        <c:crosses val="autoZero"/>
        <c:auto val="1"/>
        <c:lblAlgn val="ctr"/>
        <c:lblOffset val="100"/>
      </c:catAx>
      <c:valAx>
        <c:axId val="196676992"/>
        <c:scaling>
          <c:orientation val="minMax"/>
        </c:scaling>
        <c:delete val="1"/>
        <c:axPos val="l"/>
        <c:numFmt formatCode="#,##0.0" sourceLinked="1"/>
        <c:tickLblPos val="nextTo"/>
        <c:crossAx val="196675456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58448874081954383"/>
          <c:y val="0"/>
          <c:w val="0.39954757971947802"/>
          <c:h val="0.80611764650970363"/>
        </c:manualLayout>
      </c:layout>
      <c:txPr>
        <a:bodyPr/>
        <a:lstStyle/>
        <a:p>
          <a:pPr>
            <a:defRPr sz="1193">
              <a:latin typeface="Palatino Linotype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90"/>
      </a:pPr>
      <a:endParaRPr lang="ru-RU"/>
    </a:p>
  </c:txPr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solidFill>
          <a:schemeClr val="bg1">
            <a:lumMod val="95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5422414303475233E-2"/>
          <c:y val="0.10669321171075928"/>
          <c:w val="0.84205807581285619"/>
          <c:h val="0.6019846655042302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3147238174175612E-2"/>
                  <c:y val="-4.6724446650651966E-2"/>
                </c:manualLayout>
              </c:layout>
              <c:showVal val="1"/>
            </c:dLbl>
            <c:dLbl>
              <c:idx val="1"/>
              <c:layout>
                <c:manualLayout>
                  <c:x val="2.8003501642398787E-2"/>
                  <c:y val="-3.5823268729320887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Palatino Linotype" pitchFamily="18" charset="0"/>
                      </a:rPr>
                      <a:t>89 695,5</a:t>
                    </a:r>
                    <a:endParaRPr lang="en-US" sz="1100" dirty="0">
                      <a:latin typeface="Palatino Linotype" pitchFamily="18" charset="0"/>
                    </a:endParaRPr>
                  </a:p>
                </c:rich>
              </c:tx>
            </c:dLbl>
            <c:txPr>
              <a:bodyPr/>
              <a:lstStyle/>
              <a:p>
                <a:pPr>
                  <a:defRPr sz="1100" b="1">
                    <a:latin typeface="Palatino Linotype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г.*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83918.399999999994</c:v>
                </c:pt>
                <c:pt idx="1">
                  <c:v>89695.5</c:v>
                </c:pt>
              </c:numCache>
            </c:numRef>
          </c:val>
        </c:ser>
        <c:shape val="cylinder"/>
        <c:axId val="205428608"/>
        <c:axId val="205430144"/>
        <c:axId val="0"/>
      </c:bar3DChart>
      <c:catAx>
        <c:axId val="2054286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7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5430144"/>
        <c:crosses val="autoZero"/>
        <c:auto val="1"/>
        <c:lblAlgn val="ctr"/>
        <c:lblOffset val="100"/>
      </c:catAx>
      <c:valAx>
        <c:axId val="205430144"/>
        <c:scaling>
          <c:orientation val="minMax"/>
          <c:max val="90000"/>
          <c:min val="50000"/>
        </c:scaling>
        <c:delete val="1"/>
        <c:axPos val="l"/>
        <c:numFmt formatCode="#,##0.0" sourceLinked="1"/>
        <c:tickLblPos val="nextTo"/>
        <c:crossAx val="205428608"/>
        <c:crosses val="autoZero"/>
        <c:crossBetween val="between"/>
      </c:valAx>
      <c:spPr>
        <a:noFill/>
        <a:ln w="25360">
          <a:noFill/>
        </a:ln>
      </c:spPr>
    </c:plotArea>
    <c:plotVisOnly val="1"/>
    <c:dispBlanksAs val="gap"/>
  </c:chart>
  <c:txPr>
    <a:bodyPr/>
    <a:lstStyle/>
    <a:p>
      <a:pPr>
        <a:defRPr sz="1945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0785207315323529E-2"/>
          <c:y val="7.8818456723206365E-2"/>
          <c:w val="0.45766356375871031"/>
          <c:h val="0.720670238617112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AD135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4.5730618077884963E-2"/>
                  <c:y val="0.13276981615641958"/>
                </c:manualLayout>
              </c:layout>
              <c:showPercent val="1"/>
            </c:dLbl>
            <c:dLbl>
              <c:idx val="1"/>
              <c:layout>
                <c:manualLayout>
                  <c:x val="-5.4305108967488393E-2"/>
                  <c:y val="-0.11926780095407159"/>
                </c:manualLayout>
              </c:layout>
              <c:showPercent val="1"/>
            </c:dLbl>
            <c:dLbl>
              <c:idx val="2"/>
              <c:layout>
                <c:manualLayout>
                  <c:x val="-2.8581636298678098E-3"/>
                  <c:y val="-0.12826914442230397"/>
                </c:manualLayout>
              </c:layout>
              <c:showPercent val="1"/>
            </c:dLbl>
            <c:dLbl>
              <c:idx val="3"/>
              <c:layout>
                <c:manualLayout>
                  <c:x val="5.7163272597356304E-2"/>
                  <c:y val="-0.11701746508701358"/>
                </c:manualLayout>
              </c:layout>
              <c:showPercent val="1"/>
            </c:dLbl>
            <c:numFmt formatCode="0.0%" sourceLinked="0"/>
            <c:txPr>
              <a:bodyPr/>
              <a:lstStyle/>
              <a:p>
                <a:pPr>
                  <a:defRPr sz="1600" b="1">
                    <a:latin typeface="Palatino Linotype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Лист1!$A$2:$A$5</c:f>
              <c:strCache>
                <c:ptCount val="4"/>
                <c:pt idx="0">
                  <c:v>Обеспечение деятельности муниципальных казенных учреждений культуры
85 665,9 т.р.</c:v>
                </c:pt>
                <c:pt idx="1">
                  <c:v>Укрепление МТБ учреждений культуры городского поселения
2 259,1 тыс. руб.</c:v>
                </c:pt>
                <c:pt idx="2">
                  <c:v>Проведение мероприятий в сфере культуры (Культурно-массовых)
1 628,5 тыс. руб.</c:v>
                </c:pt>
                <c:pt idx="3">
                  <c:v>Развитие кадрового потенциала работников культуры
142,0 тыс. руб.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85665.9</c:v>
                </c:pt>
                <c:pt idx="1">
                  <c:v>2259.1</c:v>
                </c:pt>
                <c:pt idx="2">
                  <c:v>1628.5</c:v>
                </c:pt>
                <c:pt idx="3">
                  <c:v>142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58779429098693858"/>
          <c:y val="4.8723138166015263E-2"/>
          <c:w val="0.40363121812345804"/>
          <c:h val="0.60854007777302643"/>
        </c:manualLayout>
      </c:layout>
      <c:txPr>
        <a:bodyPr/>
        <a:lstStyle/>
        <a:p>
          <a:pPr>
            <a:defRPr sz="1200">
              <a:latin typeface="Palatino Linotype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7435903620529402E-2"/>
          <c:y val="1.9188129379317097E-3"/>
          <c:w val="0.93983645161679363"/>
          <c:h val="0.7923195027916974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0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5285.8</c:v>
                </c:pt>
                <c:pt idx="1">
                  <c:v>6209</c:v>
                </c:pt>
                <c:pt idx="2">
                  <c:v>6894</c:v>
                </c:pt>
                <c:pt idx="3">
                  <c:v>6894</c:v>
                </c:pt>
              </c:numCache>
            </c:numRef>
          </c:val>
        </c:ser>
        <c:dLbls>
          <c:showVal val="1"/>
        </c:dLbls>
        <c:gapWidth val="75"/>
        <c:shape val="box"/>
        <c:axId val="59082240"/>
        <c:axId val="59083776"/>
        <c:axId val="0"/>
      </c:bar3DChart>
      <c:catAx>
        <c:axId val="590822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Palatino Linotype" pitchFamily="18" charset="0"/>
              </a:defRPr>
            </a:pPr>
            <a:endParaRPr lang="ru-RU"/>
          </a:p>
        </c:txPr>
        <c:crossAx val="59083776"/>
        <c:crosses val="autoZero"/>
        <c:auto val="1"/>
        <c:lblAlgn val="ctr"/>
        <c:lblOffset val="100"/>
      </c:catAx>
      <c:valAx>
        <c:axId val="59083776"/>
        <c:scaling>
          <c:orientation val="minMax"/>
        </c:scaling>
        <c:delete val="1"/>
        <c:axPos val="l"/>
        <c:numFmt formatCode="#,##0.0" sourceLinked="1"/>
        <c:tickLblPos val="nextTo"/>
        <c:crossAx val="59082240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80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7790901137358047E-2"/>
          <c:y val="7.5820453238634039E-2"/>
          <c:w val="0.93983645161679363"/>
          <c:h val="0.662633635023480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latin typeface="Palatino Linotype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000" b="1">
                      <a:latin typeface="Palatino Linotype" pitchFamily="18" charset="0"/>
                    </a:defRPr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000" b="1">
                      <a:latin typeface="Palatino Linotype" pitchFamily="18" charset="0"/>
                    </a:defRPr>
                  </a:pPr>
                  <a:endParaRPr lang="ru-RU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000" b="1">
                      <a:latin typeface="Palatino Linotype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729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4530</c:v>
                </c:pt>
                <c:pt idx="1">
                  <c:v>3620</c:v>
                </c:pt>
                <c:pt idx="2">
                  <c:v>3700</c:v>
                </c:pt>
                <c:pt idx="3">
                  <c:v>3780</c:v>
                </c:pt>
              </c:numCache>
            </c:numRef>
          </c:val>
        </c:ser>
        <c:dLbls>
          <c:showVal val="1"/>
        </c:dLbls>
        <c:gapWidth val="75"/>
        <c:shape val="box"/>
        <c:axId val="59113856"/>
        <c:axId val="59115392"/>
        <c:axId val="0"/>
      </c:bar3DChart>
      <c:catAx>
        <c:axId val="59113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Palatino Linotype" pitchFamily="18" charset="0"/>
              </a:defRPr>
            </a:pPr>
            <a:endParaRPr lang="ru-RU"/>
          </a:p>
        </c:txPr>
        <c:crossAx val="59115392"/>
        <c:crosses val="autoZero"/>
        <c:auto val="1"/>
        <c:lblAlgn val="ctr"/>
        <c:lblOffset val="100"/>
      </c:catAx>
      <c:valAx>
        <c:axId val="59115392"/>
        <c:scaling>
          <c:orientation val="minMax"/>
        </c:scaling>
        <c:delete val="1"/>
        <c:axPos val="l"/>
        <c:numFmt formatCode="#,##0.0" sourceLinked="1"/>
        <c:tickLblPos val="nextTo"/>
        <c:crossAx val="59113856"/>
        <c:crosses val="autoZero"/>
        <c:crossBetween val="between"/>
      </c:valAx>
      <c:spPr>
        <a:noFill/>
        <a:ln w="15420">
          <a:noFill/>
        </a:ln>
      </c:spPr>
    </c:plotArea>
    <c:plotVisOnly val="1"/>
    <c:dispBlanksAs val="gap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096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4.6928249915455605E-2"/>
          <c:y val="0"/>
          <c:w val="0.95307175008454681"/>
          <c:h val="0.8031610452420275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6.0263231694094414E-3"/>
                  <c:y val="1.666655001539805E-2"/>
                </c:manualLayout>
              </c:layout>
              <c:showVal val="1"/>
            </c:dLbl>
            <c:dLbl>
              <c:idx val="2"/>
              <c:layout>
                <c:manualLayout>
                  <c:x val="9.0394847541141708E-3"/>
                  <c:y val="-1.1111033343598645E-2"/>
                </c:manualLayout>
              </c:layout>
              <c:showVal val="1"/>
            </c:dLbl>
            <c:dLbl>
              <c:idx val="3"/>
              <c:layout>
                <c:manualLayout>
                  <c:x val="1.2052646338818866E-2"/>
                  <c:y val="-1.1111033343598645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12343.2</c:v>
                </c:pt>
                <c:pt idx="1">
                  <c:v>13752.5</c:v>
                </c:pt>
                <c:pt idx="2">
                  <c:v>13761.9</c:v>
                </c:pt>
                <c:pt idx="3">
                  <c:v>13771.5</c:v>
                </c:pt>
              </c:numCache>
            </c:numRef>
          </c:val>
        </c:ser>
        <c:dLbls>
          <c:showVal val="1"/>
        </c:dLbls>
        <c:gapWidth val="75"/>
        <c:shape val="box"/>
        <c:axId val="59258368"/>
        <c:axId val="59259904"/>
        <c:axId val="0"/>
      </c:bar3DChart>
      <c:catAx>
        <c:axId val="592583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Palatino Linotype" pitchFamily="18" charset="0"/>
              </a:defRPr>
            </a:pPr>
            <a:endParaRPr lang="ru-RU"/>
          </a:p>
        </c:txPr>
        <c:crossAx val="59259904"/>
        <c:crosses val="autoZero"/>
        <c:auto val="1"/>
        <c:lblAlgn val="ctr"/>
        <c:lblOffset val="100"/>
      </c:catAx>
      <c:valAx>
        <c:axId val="59259904"/>
        <c:scaling>
          <c:orientation val="minMax"/>
          <c:max val="14000"/>
          <c:min val="0"/>
        </c:scaling>
        <c:delete val="1"/>
        <c:axPos val="l"/>
        <c:numFmt formatCode="#,##0.0" sourceLinked="1"/>
        <c:tickLblPos val="nextTo"/>
        <c:crossAx val="59258368"/>
        <c:crosses val="autoZero"/>
        <c:crossBetween val="between"/>
        <c:majorUnit val="500"/>
        <c:minorUnit val="100"/>
      </c:valAx>
      <c:spPr>
        <a:noFill/>
        <a:ln w="25398">
          <a:noFill/>
        </a:ln>
      </c:spPr>
    </c:plotArea>
    <c:plotVisOnly val="1"/>
    <c:dispBlanksAs val="gap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5.8314099193156534E-2"/>
          <c:y val="0"/>
          <c:w val="0.88351010091578031"/>
          <c:h val="0.8642719348688957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4021429888506303E-2"/>
                  <c:y val="-6.3218390804597693E-2"/>
                </c:manualLayout>
              </c:layout>
              <c:showVal val="1"/>
            </c:dLbl>
            <c:dLbl>
              <c:idx val="1"/>
              <c:layout>
                <c:manualLayout>
                  <c:x val="1.2106858959164291E-2"/>
                  <c:y val="2.562087066702879E-2"/>
                </c:manualLayout>
              </c:layout>
              <c:showVal val="1"/>
            </c:dLbl>
            <c:dLbl>
              <c:idx val="2"/>
              <c:layout>
                <c:manualLayout>
                  <c:x val="7.9138440864107932E-3"/>
                  <c:y val="3.2406100099556592E-2"/>
                </c:manualLayout>
              </c:layout>
              <c:showVal val="1"/>
            </c:dLbl>
            <c:dLbl>
              <c:idx val="3"/>
              <c:layout>
                <c:manualLayout>
                  <c:x val="6.5231876456985222E-3"/>
                  <c:y val="2.8735632183908056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10500</c:v>
                </c:pt>
                <c:pt idx="1">
                  <c:v>10168</c:v>
                </c:pt>
                <c:pt idx="2">
                  <c:v>6400</c:v>
                </c:pt>
                <c:pt idx="3">
                  <c:v>4850</c:v>
                </c:pt>
              </c:numCache>
            </c:numRef>
          </c:val>
        </c:ser>
        <c:dLbls>
          <c:showVal val="1"/>
        </c:dLbls>
        <c:gapWidth val="75"/>
        <c:shape val="box"/>
        <c:axId val="59288192"/>
        <c:axId val="59302272"/>
        <c:axId val="0"/>
      </c:bar3DChart>
      <c:catAx>
        <c:axId val="59288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91">
                <a:latin typeface="Palatino Linotype" pitchFamily="18" charset="0"/>
              </a:defRPr>
            </a:pPr>
            <a:endParaRPr lang="ru-RU"/>
          </a:p>
        </c:txPr>
        <c:crossAx val="59302272"/>
        <c:crosses val="autoZero"/>
        <c:auto val="1"/>
        <c:lblAlgn val="ctr"/>
        <c:lblOffset val="100"/>
      </c:catAx>
      <c:valAx>
        <c:axId val="59302272"/>
        <c:scaling>
          <c:orientation val="minMax"/>
        </c:scaling>
        <c:delete val="1"/>
        <c:axPos val="l"/>
        <c:numFmt formatCode="#,##0.0" sourceLinked="1"/>
        <c:tickLblPos val="nextTo"/>
        <c:crossAx val="59288192"/>
        <c:crosses val="autoZero"/>
        <c:crossBetween val="between"/>
      </c:valAx>
      <c:spPr>
        <a:noFill/>
        <a:ln w="25412">
          <a:noFill/>
        </a:ln>
      </c:spPr>
    </c:plotArea>
    <c:plotVisOnly val="1"/>
    <c:dispBlanksAs val="gap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78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2.9870445610154228E-2"/>
          <c:y val="5.1851851851851864E-2"/>
          <c:w val="0.93251879734643428"/>
          <c:h val="0.8194707255909585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197" b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18622</c:v>
                </c:pt>
                <c:pt idx="1">
                  <c:v>18522</c:v>
                </c:pt>
                <c:pt idx="2">
                  <c:v>18562</c:v>
                </c:pt>
                <c:pt idx="3">
                  <c:v>18612</c:v>
                </c:pt>
              </c:numCache>
            </c:numRef>
          </c:val>
        </c:ser>
        <c:dLbls>
          <c:showVal val="1"/>
        </c:dLbls>
        <c:gapWidth val="75"/>
        <c:shape val="box"/>
        <c:axId val="193988480"/>
        <c:axId val="194826240"/>
        <c:axId val="0"/>
      </c:bar3DChart>
      <c:catAx>
        <c:axId val="1939884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197">
                <a:latin typeface="Palatino Linotype" pitchFamily="18" charset="0"/>
              </a:defRPr>
            </a:pPr>
            <a:endParaRPr lang="ru-RU"/>
          </a:p>
        </c:txPr>
        <c:crossAx val="194826240"/>
        <c:crosses val="autoZero"/>
        <c:auto val="1"/>
        <c:lblAlgn val="ctr"/>
        <c:lblOffset val="100"/>
      </c:catAx>
      <c:valAx>
        <c:axId val="194826240"/>
        <c:scaling>
          <c:orientation val="minMax"/>
          <c:max val="19000"/>
          <c:min val="15000"/>
        </c:scaling>
        <c:delete val="1"/>
        <c:axPos val="l"/>
        <c:numFmt formatCode="#,##0.0" sourceLinked="1"/>
        <c:tickLblPos val="nextTo"/>
        <c:crossAx val="193988480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796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699198572989317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951" b="1">
                    <a:latin typeface="Palatino Linotype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2019 год*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</c:numCache>
            </c:numRef>
          </c:val>
        </c:ser>
        <c:dLbls>
          <c:showVal val="1"/>
        </c:dLbls>
        <c:gapWidth val="75"/>
        <c:shape val="box"/>
        <c:axId val="59600896"/>
        <c:axId val="59602432"/>
        <c:axId val="0"/>
      </c:bar3DChart>
      <c:catAx>
        <c:axId val="596008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94">
                <a:latin typeface="Palatino Linotype" pitchFamily="18" charset="0"/>
              </a:defRPr>
            </a:pPr>
            <a:endParaRPr lang="ru-RU"/>
          </a:p>
        </c:txPr>
        <c:crossAx val="59602432"/>
        <c:crosses val="autoZero"/>
        <c:auto val="1"/>
        <c:lblAlgn val="ctr"/>
        <c:lblOffset val="100"/>
      </c:catAx>
      <c:valAx>
        <c:axId val="59602432"/>
        <c:scaling>
          <c:orientation val="minMax"/>
        </c:scaling>
        <c:delete val="1"/>
        <c:axPos val="l"/>
        <c:numFmt formatCode="#,##0.0" sourceLinked="1"/>
        <c:tickLblPos val="nextTo"/>
        <c:crossAx val="59600896"/>
        <c:crosses val="autoZero"/>
        <c:crossBetween val="between"/>
      </c:valAx>
      <c:spPr>
        <a:noFill/>
        <a:ln w="25365">
          <a:noFill/>
        </a:ln>
      </c:spPr>
    </c:plotArea>
    <c:plotVisOnly val="1"/>
    <c:dispBlanksAs val="gap"/>
  </c:chart>
  <c:spPr>
    <a:effectLst>
      <a:softEdge rad="12700"/>
    </a:effectLst>
    <a:scene3d>
      <a:camera prst="orthographicFront"/>
      <a:lightRig rig="threePt" dir="t"/>
    </a:scene3d>
    <a:sp3d>
      <a:bevelT w="139700" prst="cross"/>
    </a:sp3d>
  </c:spPr>
  <c:txPr>
    <a:bodyPr/>
    <a:lstStyle/>
    <a:p>
      <a:pPr>
        <a:defRPr sz="1423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248489-4F8B-443A-A304-9AF5051CA5E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B29E07-ABAD-40D0-85AE-7519807DDAB1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1.Ограничение роста муниципального </a:t>
          </a:r>
          <a:r>
            <a:rPr lang="ru-RU" sz="1800" b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долга Лужского городского поселения</a:t>
          </a:r>
          <a:r>
            <a:rPr lang="ru-RU" sz="180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.</a:t>
          </a:r>
          <a:endParaRPr lang="ru-RU" sz="1800" dirty="0">
            <a:solidFill>
              <a:schemeClr val="tx1"/>
            </a:solidFill>
            <a:latin typeface="Palatino Linotype" pitchFamily="18" charset="0"/>
            <a:cs typeface="Times New Roman" pitchFamily="18" charset="0"/>
          </a:endParaRPr>
        </a:p>
      </dgm:t>
    </dgm:pt>
    <dgm:pt modelId="{DECBB83B-ED1E-49E6-A122-5D51DECBF948}" type="parTrans" cxnId="{534C8370-8983-44F0-A3A1-252F34ADB520}">
      <dgm:prSet/>
      <dgm:spPr/>
      <dgm:t>
        <a:bodyPr/>
        <a:lstStyle/>
        <a:p>
          <a:endParaRPr lang="ru-RU"/>
        </a:p>
      </dgm:t>
    </dgm:pt>
    <dgm:pt modelId="{C4E4084E-FA03-4075-BECC-D79A665F268F}" type="sibTrans" cxnId="{534C8370-8983-44F0-A3A1-252F34ADB520}">
      <dgm:prSet/>
      <dgm:spPr/>
      <dgm:t>
        <a:bodyPr/>
        <a:lstStyle/>
        <a:p>
          <a:endParaRPr lang="ru-RU"/>
        </a:p>
      </dgm:t>
    </dgm:pt>
    <dgm:pt modelId="{5066F973-FD1A-468F-8552-88CE00575291}">
      <dgm:prSet phldrT="[Текст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2.Стратегическая приоритизация расходов и внедрение проектных принципов управления.</a:t>
          </a:r>
          <a:endParaRPr lang="ru-RU" sz="1800" dirty="0">
            <a:solidFill>
              <a:schemeClr val="tx1"/>
            </a:solidFill>
            <a:latin typeface="Palatino Linotype" pitchFamily="18" charset="0"/>
            <a:cs typeface="Times New Roman" pitchFamily="18" charset="0"/>
          </a:endParaRPr>
        </a:p>
      </dgm:t>
    </dgm:pt>
    <dgm:pt modelId="{C314BF23-98BD-4AA4-8CAC-3A317CB93725}" type="parTrans" cxnId="{84632568-6D60-4EB2-9FB8-3576FC5EB6E2}">
      <dgm:prSet/>
      <dgm:spPr/>
      <dgm:t>
        <a:bodyPr/>
        <a:lstStyle/>
        <a:p>
          <a:endParaRPr lang="ru-RU"/>
        </a:p>
      </dgm:t>
    </dgm:pt>
    <dgm:pt modelId="{03BFB0A7-9EFE-4EE0-BEDC-6A1AA782ECD9}" type="sibTrans" cxnId="{84632568-6D60-4EB2-9FB8-3576FC5EB6E2}">
      <dgm:prSet/>
      <dgm:spPr/>
      <dgm:t>
        <a:bodyPr/>
        <a:lstStyle/>
        <a:p>
          <a:endParaRPr lang="ru-RU"/>
        </a:p>
      </dgm:t>
    </dgm:pt>
    <dgm:pt modelId="{58BA523A-8919-48E6-82CF-0B589B896284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3.Повышение эффективности управления бюджетными расходами, безусловное исполнение принятых расходных обязательств Лужского городского поселения.</a:t>
          </a:r>
          <a:endParaRPr lang="ru-RU" sz="1800" dirty="0">
            <a:solidFill>
              <a:schemeClr val="tx1"/>
            </a:solidFill>
            <a:latin typeface="Palatino Linotype" pitchFamily="18" charset="0"/>
            <a:cs typeface="Times New Roman" pitchFamily="18" charset="0"/>
          </a:endParaRPr>
        </a:p>
      </dgm:t>
    </dgm:pt>
    <dgm:pt modelId="{BE39A963-6A5A-4F03-B2E7-3AB9A68FEC85}" type="parTrans" cxnId="{AE4BC191-0518-46B0-8A7E-BCBEBF485383}">
      <dgm:prSet/>
      <dgm:spPr/>
      <dgm:t>
        <a:bodyPr/>
        <a:lstStyle/>
        <a:p>
          <a:endParaRPr lang="ru-RU"/>
        </a:p>
      </dgm:t>
    </dgm:pt>
    <dgm:pt modelId="{5C0359DC-6CBE-4373-945C-63A277DA0647}" type="sibTrans" cxnId="{AE4BC191-0518-46B0-8A7E-BCBEBF485383}">
      <dgm:prSet/>
      <dgm:spPr/>
      <dgm:t>
        <a:bodyPr/>
        <a:lstStyle/>
        <a:p>
          <a:endParaRPr lang="ru-RU"/>
        </a:p>
      </dgm:t>
    </dgm:pt>
    <dgm:pt modelId="{E7E553CD-C924-4AD3-8BD2-23BE187A0DB3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4.Сохранение достигнутого уровня расходов, обеспечивающих развитие Лужского городского поселения.</a:t>
          </a:r>
          <a:endParaRPr lang="ru-RU" sz="1800" dirty="0">
            <a:solidFill>
              <a:srgbClr val="FF0000"/>
            </a:solidFill>
            <a:latin typeface="Palatino Linotype" pitchFamily="18" charset="0"/>
            <a:cs typeface="Times New Roman" pitchFamily="18" charset="0"/>
          </a:endParaRPr>
        </a:p>
      </dgm:t>
    </dgm:pt>
    <dgm:pt modelId="{72A3C0E0-8688-452A-9009-B4E9A0E4D070}" type="parTrans" cxnId="{820D4A2C-3E0C-4E83-BE6B-B09FE6959ACD}">
      <dgm:prSet/>
      <dgm:spPr/>
      <dgm:t>
        <a:bodyPr/>
        <a:lstStyle/>
        <a:p>
          <a:endParaRPr lang="ru-RU"/>
        </a:p>
      </dgm:t>
    </dgm:pt>
    <dgm:pt modelId="{F65165D9-8E54-4514-8E3F-9972FC3639E1}" type="sibTrans" cxnId="{820D4A2C-3E0C-4E83-BE6B-B09FE6959ACD}">
      <dgm:prSet/>
      <dgm:spPr/>
      <dgm:t>
        <a:bodyPr/>
        <a:lstStyle/>
        <a:p>
          <a:endParaRPr lang="ru-RU"/>
        </a:p>
      </dgm:t>
    </dgm:pt>
    <dgm:pt modelId="{37F5F53F-BC01-406C-80ED-207229F86178}" type="pres">
      <dgm:prSet presAssocID="{36248489-4F8B-443A-A304-9AF5051CA5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849C6-416A-4E1C-91C3-93994374DA39}" type="pres">
      <dgm:prSet presAssocID="{51B29E07-ABAD-40D0-85AE-7519807DDAB1}" presName="parentLin" presStyleCnt="0"/>
      <dgm:spPr/>
    </dgm:pt>
    <dgm:pt modelId="{EFE38C11-C9F9-45EF-AFEE-8D59A1D2C48C}" type="pres">
      <dgm:prSet presAssocID="{51B29E07-ABAD-40D0-85AE-7519807DDAB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0A6C451-ADC5-4883-9E6B-80C06D095374}" type="pres">
      <dgm:prSet presAssocID="{51B29E07-ABAD-40D0-85AE-7519807DDAB1}" presName="parentText" presStyleLbl="node1" presStyleIdx="0" presStyleCnt="4" custScaleX="140000" custScaleY="70594" custLinFactNeighborX="16467" custLinFactNeighborY="103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E6E91-8164-42A4-90F7-92BAD74662FF}" type="pres">
      <dgm:prSet presAssocID="{51B29E07-ABAD-40D0-85AE-7519807DDAB1}" presName="negativeSpace" presStyleCnt="0"/>
      <dgm:spPr/>
    </dgm:pt>
    <dgm:pt modelId="{E2DCBA58-F71D-4B91-9030-C2BCE37177AC}" type="pres">
      <dgm:prSet presAssocID="{51B29E07-ABAD-40D0-85AE-7519807DDAB1}" presName="childText" presStyleLbl="conFgAcc1" presStyleIdx="0" presStyleCnt="4" custScaleY="114260" custLinFactNeighborX="-456" custLinFactNeighborY="-32556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48222926-F82F-470B-A1A0-C24031216589}" type="pres">
      <dgm:prSet presAssocID="{C4E4084E-FA03-4075-BECC-D79A665F268F}" presName="spaceBetweenRectangles" presStyleCnt="0"/>
      <dgm:spPr/>
    </dgm:pt>
    <dgm:pt modelId="{1F7A9025-5DCD-4899-A5E3-E6AD5B10881F}" type="pres">
      <dgm:prSet presAssocID="{5066F973-FD1A-468F-8552-88CE00575291}" presName="parentLin" presStyleCnt="0"/>
      <dgm:spPr/>
    </dgm:pt>
    <dgm:pt modelId="{937BEA97-1019-48FD-B177-63A5AF2107A0}" type="pres">
      <dgm:prSet presAssocID="{5066F973-FD1A-468F-8552-88CE0057529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356B298-CE9C-4D52-8B82-0FF5193CAE94}" type="pres">
      <dgm:prSet presAssocID="{5066F973-FD1A-468F-8552-88CE00575291}" presName="parentText" presStyleLbl="node1" presStyleIdx="1" presStyleCnt="4" custScaleX="142857" custScaleY="72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94B3E-9658-4562-B7EF-158CF39839D0}" type="pres">
      <dgm:prSet presAssocID="{5066F973-FD1A-468F-8552-88CE00575291}" presName="negativeSpace" presStyleCnt="0"/>
      <dgm:spPr/>
    </dgm:pt>
    <dgm:pt modelId="{87509A87-8011-4C22-ADFB-FC2EECF963C9}" type="pres">
      <dgm:prSet presAssocID="{5066F973-FD1A-468F-8552-88CE00575291}" presName="childText" presStyleLbl="conFgAcc1" presStyleIdx="1" presStyleCnt="4" custScaleY="85879" custLinFactNeighborX="392" custLinFactNeighborY="-4970">
        <dgm:presLayoutVars>
          <dgm:bulletEnabled val="1"/>
        </dgm:presLayoutVars>
      </dgm:prSet>
      <dgm:spPr>
        <a:solidFill>
          <a:schemeClr val="accent1">
            <a:lumMod val="20000"/>
            <a:lumOff val="80000"/>
            <a:alpha val="89804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589A1437-2CAC-4576-9DC1-0D2D2D9054B0}" type="pres">
      <dgm:prSet presAssocID="{03BFB0A7-9EFE-4EE0-BEDC-6A1AA782ECD9}" presName="spaceBetweenRectangles" presStyleCnt="0"/>
      <dgm:spPr/>
    </dgm:pt>
    <dgm:pt modelId="{08E67985-8058-4A1B-A98D-2EFCFFAFF25C}" type="pres">
      <dgm:prSet presAssocID="{58BA523A-8919-48E6-82CF-0B589B896284}" presName="parentLin" presStyleCnt="0"/>
      <dgm:spPr/>
    </dgm:pt>
    <dgm:pt modelId="{35163FAB-8558-430E-A67B-E05F5A41B974}" type="pres">
      <dgm:prSet presAssocID="{58BA523A-8919-48E6-82CF-0B589B89628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A3C9617-C6A8-4A32-8F77-6A4A3A6146C3}" type="pres">
      <dgm:prSet presAssocID="{58BA523A-8919-48E6-82CF-0B589B896284}" presName="parentText" presStyleLbl="node1" presStyleIdx="2" presStyleCnt="4" custScaleX="142857" custScaleY="84794" custLinFactNeighborX="-9409" custLinFactNeighborY="-1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6047C-B2A3-4B17-8461-A57AAC50C266}" type="pres">
      <dgm:prSet presAssocID="{58BA523A-8919-48E6-82CF-0B589B896284}" presName="negativeSpace" presStyleCnt="0"/>
      <dgm:spPr/>
    </dgm:pt>
    <dgm:pt modelId="{1E612919-6B27-4961-A5B3-884330FC1761}" type="pres">
      <dgm:prSet presAssocID="{58BA523A-8919-48E6-82CF-0B589B896284}" presName="childText" presStyleLbl="conFgAcc1" presStyleIdx="2" presStyleCnt="4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97397ACB-3BD7-46F5-8120-F6C55BD11E92}" type="pres">
      <dgm:prSet presAssocID="{5C0359DC-6CBE-4373-945C-63A277DA0647}" presName="spaceBetweenRectangles" presStyleCnt="0"/>
      <dgm:spPr/>
    </dgm:pt>
    <dgm:pt modelId="{CA50A652-265F-4A06-AEC0-2FF63AEA3933}" type="pres">
      <dgm:prSet presAssocID="{E7E553CD-C924-4AD3-8BD2-23BE187A0DB3}" presName="parentLin" presStyleCnt="0"/>
      <dgm:spPr/>
    </dgm:pt>
    <dgm:pt modelId="{7E77FEA4-7AC1-45EA-9AE9-48BFDD494AB9}" type="pres">
      <dgm:prSet presAssocID="{E7E553CD-C924-4AD3-8BD2-23BE187A0DB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34AFB31-597D-4432-81C3-0116D816A647}" type="pres">
      <dgm:prSet presAssocID="{E7E553CD-C924-4AD3-8BD2-23BE187A0DB3}" presName="parentText" presStyleLbl="node1" presStyleIdx="3" presStyleCnt="4" custScaleX="142857" custScaleY="74588" custLinFactNeighborX="-9409" custLinFactNeighborY="98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61C24-02B0-4B0D-932E-11D7D14FCCBB}" type="pres">
      <dgm:prSet presAssocID="{E7E553CD-C924-4AD3-8BD2-23BE187A0DB3}" presName="negativeSpace" presStyleCnt="0"/>
      <dgm:spPr/>
    </dgm:pt>
    <dgm:pt modelId="{A7B55C6E-AB6E-4B62-AE40-8A2838D74388}" type="pres">
      <dgm:prSet presAssocID="{E7E553CD-C924-4AD3-8BD2-23BE187A0DB3}" presName="childText" presStyleLbl="conFgAcc1" presStyleIdx="3" presStyleCnt="4" custLinFactNeighborY="7502">
        <dgm:presLayoutVars>
          <dgm:bulletEnabled val="1"/>
        </dgm:presLayoutVars>
      </dgm:prSet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96B121A0-E290-4933-BF3F-B2DAEB0E84E7}" type="presOf" srcId="{5066F973-FD1A-468F-8552-88CE00575291}" destId="{937BEA97-1019-48FD-B177-63A5AF2107A0}" srcOrd="0" destOrd="0" presId="urn:microsoft.com/office/officeart/2005/8/layout/list1"/>
    <dgm:cxn modelId="{02E4FEE5-5DE9-4218-B0D5-45EA686D784B}" type="presOf" srcId="{5066F973-FD1A-468F-8552-88CE00575291}" destId="{A356B298-CE9C-4D52-8B82-0FF5193CAE94}" srcOrd="1" destOrd="0" presId="urn:microsoft.com/office/officeart/2005/8/layout/list1"/>
    <dgm:cxn modelId="{AE4BC191-0518-46B0-8A7E-BCBEBF485383}" srcId="{36248489-4F8B-443A-A304-9AF5051CA5EF}" destId="{58BA523A-8919-48E6-82CF-0B589B896284}" srcOrd="2" destOrd="0" parTransId="{BE39A963-6A5A-4F03-B2E7-3AB9A68FEC85}" sibTransId="{5C0359DC-6CBE-4373-945C-63A277DA0647}"/>
    <dgm:cxn modelId="{534C8370-8983-44F0-A3A1-252F34ADB520}" srcId="{36248489-4F8B-443A-A304-9AF5051CA5EF}" destId="{51B29E07-ABAD-40D0-85AE-7519807DDAB1}" srcOrd="0" destOrd="0" parTransId="{DECBB83B-ED1E-49E6-A122-5D51DECBF948}" sibTransId="{C4E4084E-FA03-4075-BECC-D79A665F268F}"/>
    <dgm:cxn modelId="{AB96D1A2-FD7E-4F33-9645-EF08FF051A5C}" type="presOf" srcId="{51B29E07-ABAD-40D0-85AE-7519807DDAB1}" destId="{EFE38C11-C9F9-45EF-AFEE-8D59A1D2C48C}" srcOrd="0" destOrd="0" presId="urn:microsoft.com/office/officeart/2005/8/layout/list1"/>
    <dgm:cxn modelId="{84632568-6D60-4EB2-9FB8-3576FC5EB6E2}" srcId="{36248489-4F8B-443A-A304-9AF5051CA5EF}" destId="{5066F973-FD1A-468F-8552-88CE00575291}" srcOrd="1" destOrd="0" parTransId="{C314BF23-98BD-4AA4-8CAC-3A317CB93725}" sibTransId="{03BFB0A7-9EFE-4EE0-BEDC-6A1AA782ECD9}"/>
    <dgm:cxn modelId="{820D4A2C-3E0C-4E83-BE6B-B09FE6959ACD}" srcId="{36248489-4F8B-443A-A304-9AF5051CA5EF}" destId="{E7E553CD-C924-4AD3-8BD2-23BE187A0DB3}" srcOrd="3" destOrd="0" parTransId="{72A3C0E0-8688-452A-9009-B4E9A0E4D070}" sibTransId="{F65165D9-8E54-4514-8E3F-9972FC3639E1}"/>
    <dgm:cxn modelId="{CC813DBA-A0DC-4A11-B20C-D3009B9992B4}" type="presOf" srcId="{E7E553CD-C924-4AD3-8BD2-23BE187A0DB3}" destId="{7E77FEA4-7AC1-45EA-9AE9-48BFDD494AB9}" srcOrd="0" destOrd="0" presId="urn:microsoft.com/office/officeart/2005/8/layout/list1"/>
    <dgm:cxn modelId="{9B51359A-6F56-4284-81B1-0FD17F5ED5D0}" type="presOf" srcId="{58BA523A-8919-48E6-82CF-0B589B896284}" destId="{0A3C9617-C6A8-4A32-8F77-6A4A3A6146C3}" srcOrd="1" destOrd="0" presId="urn:microsoft.com/office/officeart/2005/8/layout/list1"/>
    <dgm:cxn modelId="{00241693-36D5-4F53-BBE1-1A06990E2D65}" type="presOf" srcId="{51B29E07-ABAD-40D0-85AE-7519807DDAB1}" destId="{F0A6C451-ADC5-4883-9E6B-80C06D095374}" srcOrd="1" destOrd="0" presId="urn:microsoft.com/office/officeart/2005/8/layout/list1"/>
    <dgm:cxn modelId="{70F0CFDD-4A4E-4B98-9F63-3D51A9F2E0A2}" type="presOf" srcId="{58BA523A-8919-48E6-82CF-0B589B896284}" destId="{35163FAB-8558-430E-A67B-E05F5A41B974}" srcOrd="0" destOrd="0" presId="urn:microsoft.com/office/officeart/2005/8/layout/list1"/>
    <dgm:cxn modelId="{B0F25936-3A82-4D82-8693-4E3C6D0C349C}" type="presOf" srcId="{E7E553CD-C924-4AD3-8BD2-23BE187A0DB3}" destId="{734AFB31-597D-4432-81C3-0116D816A647}" srcOrd="1" destOrd="0" presId="urn:microsoft.com/office/officeart/2005/8/layout/list1"/>
    <dgm:cxn modelId="{2E5122FD-901F-4631-8FB7-32A30B9DD07C}" type="presOf" srcId="{36248489-4F8B-443A-A304-9AF5051CA5EF}" destId="{37F5F53F-BC01-406C-80ED-207229F86178}" srcOrd="0" destOrd="0" presId="urn:microsoft.com/office/officeart/2005/8/layout/list1"/>
    <dgm:cxn modelId="{45BBC281-05B3-498F-9085-61D69642D059}" type="presParOf" srcId="{37F5F53F-BC01-406C-80ED-207229F86178}" destId="{CBA849C6-416A-4E1C-91C3-93994374DA39}" srcOrd="0" destOrd="0" presId="urn:microsoft.com/office/officeart/2005/8/layout/list1"/>
    <dgm:cxn modelId="{C43B723D-5365-43BB-957E-FDD56828E738}" type="presParOf" srcId="{CBA849C6-416A-4E1C-91C3-93994374DA39}" destId="{EFE38C11-C9F9-45EF-AFEE-8D59A1D2C48C}" srcOrd="0" destOrd="0" presId="urn:microsoft.com/office/officeart/2005/8/layout/list1"/>
    <dgm:cxn modelId="{47758F62-A1F8-42F9-A3EE-95095E83D48C}" type="presParOf" srcId="{CBA849C6-416A-4E1C-91C3-93994374DA39}" destId="{F0A6C451-ADC5-4883-9E6B-80C06D095374}" srcOrd="1" destOrd="0" presId="urn:microsoft.com/office/officeart/2005/8/layout/list1"/>
    <dgm:cxn modelId="{FFC356CF-F39F-4202-A850-5D63EEAC415A}" type="presParOf" srcId="{37F5F53F-BC01-406C-80ED-207229F86178}" destId="{306E6E91-8164-42A4-90F7-92BAD74662FF}" srcOrd="1" destOrd="0" presId="urn:microsoft.com/office/officeart/2005/8/layout/list1"/>
    <dgm:cxn modelId="{13A96890-0C0D-438C-AEA3-7E4E15969EA5}" type="presParOf" srcId="{37F5F53F-BC01-406C-80ED-207229F86178}" destId="{E2DCBA58-F71D-4B91-9030-C2BCE37177AC}" srcOrd="2" destOrd="0" presId="urn:microsoft.com/office/officeart/2005/8/layout/list1"/>
    <dgm:cxn modelId="{125FC9A1-9F58-4B3A-88C4-C3A4F3B7EB5A}" type="presParOf" srcId="{37F5F53F-BC01-406C-80ED-207229F86178}" destId="{48222926-F82F-470B-A1A0-C24031216589}" srcOrd="3" destOrd="0" presId="urn:microsoft.com/office/officeart/2005/8/layout/list1"/>
    <dgm:cxn modelId="{176ACE73-A9BF-424E-A465-4ADD931A7946}" type="presParOf" srcId="{37F5F53F-BC01-406C-80ED-207229F86178}" destId="{1F7A9025-5DCD-4899-A5E3-E6AD5B10881F}" srcOrd="4" destOrd="0" presId="urn:microsoft.com/office/officeart/2005/8/layout/list1"/>
    <dgm:cxn modelId="{AD61BFA3-7B39-4B67-89ED-32A26C82A770}" type="presParOf" srcId="{1F7A9025-5DCD-4899-A5E3-E6AD5B10881F}" destId="{937BEA97-1019-48FD-B177-63A5AF2107A0}" srcOrd="0" destOrd="0" presId="urn:microsoft.com/office/officeart/2005/8/layout/list1"/>
    <dgm:cxn modelId="{1385EE6D-5067-4BEA-A493-B584C7140301}" type="presParOf" srcId="{1F7A9025-5DCD-4899-A5E3-E6AD5B10881F}" destId="{A356B298-CE9C-4D52-8B82-0FF5193CAE94}" srcOrd="1" destOrd="0" presId="urn:microsoft.com/office/officeart/2005/8/layout/list1"/>
    <dgm:cxn modelId="{F50531DB-99EF-4A76-BCE0-F66E8C7B29CB}" type="presParOf" srcId="{37F5F53F-BC01-406C-80ED-207229F86178}" destId="{AED94B3E-9658-4562-B7EF-158CF39839D0}" srcOrd="5" destOrd="0" presId="urn:microsoft.com/office/officeart/2005/8/layout/list1"/>
    <dgm:cxn modelId="{1137C90C-0206-4FF0-A3A7-404B81135D56}" type="presParOf" srcId="{37F5F53F-BC01-406C-80ED-207229F86178}" destId="{87509A87-8011-4C22-ADFB-FC2EECF963C9}" srcOrd="6" destOrd="0" presId="urn:microsoft.com/office/officeart/2005/8/layout/list1"/>
    <dgm:cxn modelId="{351C2B77-B295-4170-A914-EDEEAAD09B6B}" type="presParOf" srcId="{37F5F53F-BC01-406C-80ED-207229F86178}" destId="{589A1437-2CAC-4576-9DC1-0D2D2D9054B0}" srcOrd="7" destOrd="0" presId="urn:microsoft.com/office/officeart/2005/8/layout/list1"/>
    <dgm:cxn modelId="{003DF510-2F0F-4B97-82E9-E90EA89289B9}" type="presParOf" srcId="{37F5F53F-BC01-406C-80ED-207229F86178}" destId="{08E67985-8058-4A1B-A98D-2EFCFFAFF25C}" srcOrd="8" destOrd="0" presId="urn:microsoft.com/office/officeart/2005/8/layout/list1"/>
    <dgm:cxn modelId="{3672490A-3E64-47FC-974F-4D5D5EE73B6B}" type="presParOf" srcId="{08E67985-8058-4A1B-A98D-2EFCFFAFF25C}" destId="{35163FAB-8558-430E-A67B-E05F5A41B974}" srcOrd="0" destOrd="0" presId="urn:microsoft.com/office/officeart/2005/8/layout/list1"/>
    <dgm:cxn modelId="{95978680-CC36-41D6-B7F5-C95DAEBCDCBC}" type="presParOf" srcId="{08E67985-8058-4A1B-A98D-2EFCFFAFF25C}" destId="{0A3C9617-C6A8-4A32-8F77-6A4A3A6146C3}" srcOrd="1" destOrd="0" presId="urn:microsoft.com/office/officeart/2005/8/layout/list1"/>
    <dgm:cxn modelId="{B93CED3C-ED3B-4612-8164-477A71C3D511}" type="presParOf" srcId="{37F5F53F-BC01-406C-80ED-207229F86178}" destId="{95D6047C-B2A3-4B17-8461-A57AAC50C266}" srcOrd="9" destOrd="0" presId="urn:microsoft.com/office/officeart/2005/8/layout/list1"/>
    <dgm:cxn modelId="{D71C3E2F-3292-4723-A904-8111917DC47B}" type="presParOf" srcId="{37F5F53F-BC01-406C-80ED-207229F86178}" destId="{1E612919-6B27-4961-A5B3-884330FC1761}" srcOrd="10" destOrd="0" presId="urn:microsoft.com/office/officeart/2005/8/layout/list1"/>
    <dgm:cxn modelId="{64C2C919-8AA3-46E8-AFD7-B80818DF7845}" type="presParOf" srcId="{37F5F53F-BC01-406C-80ED-207229F86178}" destId="{97397ACB-3BD7-46F5-8120-F6C55BD11E92}" srcOrd="11" destOrd="0" presId="urn:microsoft.com/office/officeart/2005/8/layout/list1"/>
    <dgm:cxn modelId="{C6821D08-B424-49B9-A310-E98743D1D1A4}" type="presParOf" srcId="{37F5F53F-BC01-406C-80ED-207229F86178}" destId="{CA50A652-265F-4A06-AEC0-2FF63AEA3933}" srcOrd="12" destOrd="0" presId="urn:microsoft.com/office/officeart/2005/8/layout/list1"/>
    <dgm:cxn modelId="{B3B5A819-CBCB-4FCE-B2C1-0492B722F850}" type="presParOf" srcId="{CA50A652-265F-4A06-AEC0-2FF63AEA3933}" destId="{7E77FEA4-7AC1-45EA-9AE9-48BFDD494AB9}" srcOrd="0" destOrd="0" presId="urn:microsoft.com/office/officeart/2005/8/layout/list1"/>
    <dgm:cxn modelId="{19E7B659-752D-47B7-807D-5EADF00EBC37}" type="presParOf" srcId="{CA50A652-265F-4A06-AEC0-2FF63AEA3933}" destId="{734AFB31-597D-4432-81C3-0116D816A647}" srcOrd="1" destOrd="0" presId="urn:microsoft.com/office/officeart/2005/8/layout/list1"/>
    <dgm:cxn modelId="{FC13D378-A7A5-4A98-B0E6-784A0AA4A123}" type="presParOf" srcId="{37F5F53F-BC01-406C-80ED-207229F86178}" destId="{D8061C24-02B0-4B0D-932E-11D7D14FCCBB}" srcOrd="13" destOrd="0" presId="urn:microsoft.com/office/officeart/2005/8/layout/list1"/>
    <dgm:cxn modelId="{76756392-7D48-4A27-8863-B5A6CC808FEA}" type="presParOf" srcId="{37F5F53F-BC01-406C-80ED-207229F86178}" destId="{A7B55C6E-AB6E-4B62-AE40-8A2838D74388}" srcOrd="14" destOrd="0" presId="urn:microsoft.com/office/officeart/2005/8/layout/list1"/>
  </dgm:cxnLst>
  <dgm:bg/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83E61F-3F95-470D-B739-A752BEBDAEFC}" type="doc">
      <dgm:prSet loTypeId="urn:microsoft.com/office/officeart/2008/layout/VerticalCurvedList" loCatId="list" qsTypeId="urn:microsoft.com/office/officeart/2005/8/quickstyle/3d1" qsCatId="3D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9CD32463-AD84-4CD5-818A-8699276AE060}">
      <dgm:prSet custT="1"/>
      <dgm:spPr>
        <a:solidFill>
          <a:schemeClr val="accent4">
            <a:lumMod val="40000"/>
            <a:lumOff val="60000"/>
          </a:schemeClr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Благоустройство набережной реки Луги и общественно значимых публичных пространств в г. Луга – </a:t>
          </a:r>
          <a:r>
            <a:rPr kumimoji="0" lang="ru-RU" sz="1400" b="1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149,0 тыс. руб.</a:t>
          </a:r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 (софинансирование)</a:t>
          </a:r>
          <a:endParaRPr lang="ru-RU" sz="14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8B0FBA-E7E3-4B28-AAE1-22CC5A34E039}" type="parTrans" cxnId="{8CC3390A-7C27-42A5-8AE2-8474A720CFA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1C00C70-04A8-49B0-B72D-83A5BB133C23}" type="sibTrans" cxnId="{8CC3390A-7C27-42A5-8AE2-8474A720CFA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9324ED-6584-465D-8E67-0E8FEF77EFFD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Содержание тротуаров, пешеходных дорожек, мостов, лестниц, остановок общественного транспорта и Привокзального сквера – </a:t>
          </a:r>
          <a:r>
            <a:rPr kumimoji="0" lang="ru-RU" sz="1400" b="1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13 500,0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64B5A0-78F5-4D4E-AFB2-9FF82471B961}" type="parTrans" cxnId="{C9EAC4E3-7C08-4116-9EF7-E7013702F0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06D0DFA-0452-4E71-8077-99B6E2B3884C}" type="sibTrans" cxnId="{C9EAC4E3-7C08-4116-9EF7-E7013702F0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232693-4910-4B19-9B96-0FBF03FD769A}">
      <dgm:prSet custT="1"/>
      <dgm:spPr>
        <a:solidFill>
          <a:schemeClr val="accent2">
            <a:lumMod val="40000"/>
            <a:lumOff val="60000"/>
          </a:schemeClr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Организация ритуальных услуг – </a:t>
          </a:r>
          <a:r>
            <a:rPr lang="ru-RU" sz="1400" b="1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100,0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F9E05-68F3-487A-ADDA-2C709B97E190}" type="parTrans" cxnId="{0814B7F6-071D-46B6-9996-C66E105E9D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28668EB-50A7-490B-90C8-8517935CD383}" type="sibTrans" cxnId="{0814B7F6-071D-46B6-9996-C66E105E9D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1DB5A0-AC33-4F66-A328-2D75FFAC0B55}">
      <dgm:prSet custT="1"/>
      <dgm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Обслуживание мест массового отдыха – </a:t>
          </a:r>
          <a:r>
            <a:rPr kumimoji="0" lang="ru-RU" sz="1400" b="1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180,0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932C8F-C312-452F-9397-A7D9D072C29B}" type="parTrans" cxnId="{BE5060A9-6C8E-4AC5-B4EA-047A288542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3B22750-13E2-465D-BBD7-51207953947C}" type="sibTrans" cxnId="{BE5060A9-6C8E-4AC5-B4EA-047A2885429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1ECADE9-906B-4B95-8995-C8AD28F932AC}">
      <dgm:prSet custT="1"/>
      <dgm:spPr>
        <a:solidFill>
          <a:srgbClr val="E6E1DA"/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Озеленение и благоустройство </a:t>
          </a:r>
          <a:r>
            <a:rPr kumimoji="0" lang="ru-RU" sz="1400" b="0" dirty="0" err="1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Лужского</a:t>
          </a:r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 городского </a:t>
          </a:r>
          <a:r>
            <a:rPr kumimoji="0" lang="ru-RU" sz="1400" b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поселение – </a:t>
          </a:r>
          <a:r>
            <a:rPr kumimoji="0" lang="ru-RU" sz="1400" b="1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9 460,5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DE25A-7CF9-4ABC-B815-F197A433A393}" type="parTrans" cxnId="{803BC014-1590-4089-9BBC-332BB75B19E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97845E-587D-4AD6-88BB-5509B7B89FB1}" type="sibTrans" cxnId="{803BC014-1590-4089-9BBC-332BB75B19E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5AE1EEE-E148-4F32-BBC0-2901095D9937}">
      <dgm:prSet custT="1"/>
      <dgm:spPr>
        <a:solidFill>
          <a:srgbClr val="C9E7A7"/>
        </a:solidFill>
      </dgm:spPr>
      <dgm:t>
        <a:bodyPr/>
        <a:lstStyle/>
        <a:p>
          <a:pPr algn="just"/>
          <a:r>
            <a:rPr lang="ru-RU" sz="1200" b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       Обеспечение благоприятной экологической обстановки  (</a:t>
          </a:r>
          <a:r>
            <a:rPr lang="ru-RU" sz="1200" b="0" i="1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оборудование и ремонт контейнерных площадок, организация деятельности по накоплению (в том числе раздельному накоплению) и транспортированию твердых коммунальных</a:t>
          </a:r>
          <a:r>
            <a:rPr lang="ru-RU" sz="1200" b="0" i="1" baseline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 отходов) – </a:t>
          </a:r>
          <a:r>
            <a:rPr lang="ru-RU" sz="1200" b="1" i="0" baseline="0" dirty="0" smtClean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rPr>
            <a:t>6 500,0 тыс. руб.</a:t>
          </a:r>
          <a:endParaRPr lang="ru-RU" sz="1200" b="1" i="0" dirty="0">
            <a:solidFill>
              <a:schemeClr val="tx1"/>
            </a:solidFill>
          </a:endParaRPr>
        </a:p>
      </dgm:t>
    </dgm:pt>
    <dgm:pt modelId="{DBDD24F0-0466-401F-827F-D5C190830663}" type="parTrans" cxnId="{DF1286B3-9273-49F5-8F29-8F2B4820E0A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B978DD7-82F1-4EF9-AF77-E88AF9E94CEC}" type="sibTrans" cxnId="{DF1286B3-9273-49F5-8F29-8F2B4820E0A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6225056-441D-4773-85B9-9C85DAD41589}">
      <dgm:prSet/>
      <dgm:spPr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E5ACAF2A-0BBF-4986-87B3-D83B60518FE0}" type="parTrans" cxnId="{5B2267D3-EEE9-422A-A58A-59F3D9A46D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AF7A095-7076-4D0D-B3D5-5ACA4E358930}" type="sibTrans" cxnId="{5B2267D3-EEE9-422A-A58A-59F3D9A46DB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D002CE0-C492-43DC-801F-E4F140AEFA77}">
      <dgm:prSet custT="1"/>
      <dgm:spPr>
        <a:solidFill>
          <a:schemeClr val="accent5">
            <a:lumMod val="60000"/>
            <a:lumOff val="40000"/>
          </a:schemeClr>
        </a:solidFill>
        <a:scene3d>
          <a:camera prst="orthographicFront"/>
          <a:lightRig rig="flat" dir="t"/>
        </a:scene3d>
        <a:sp3d prstMaterial="dkEdge">
          <a:bevelT w="120900" h="88900"/>
          <a:bevelB w="88900" h="31750" prst="angle"/>
        </a:sp3d>
      </dgm:spPr>
      <dgm:t>
        <a:bodyPr/>
        <a:lstStyle/>
        <a:p>
          <a:r>
            <a:rPr kumimoji="0" lang="ru-RU" sz="1400" b="0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Ремонт и содержание городского фонтана в Привокзальном сквере – </a:t>
          </a:r>
          <a:r>
            <a:rPr kumimoji="0" lang="ru-RU" sz="1400" b="1" dirty="0" smtClean="0">
              <a:solidFill>
                <a:schemeClr val="dk1"/>
              </a:solidFill>
              <a:latin typeface="Palatino Linotype" pitchFamily="18" charset="0"/>
              <a:ea typeface="+mn-ea"/>
              <a:cs typeface="Times New Roman" pitchFamily="18" charset="0"/>
            </a:rPr>
            <a:t>300,0 тыс. руб.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12E80-E811-4E17-BD3A-B4FB489FF5D6}" type="parTrans" cxnId="{F7640737-A3FD-47FD-842B-8406807C50F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C4CFA94-4743-467F-B7B1-928A28B9D397}" type="sibTrans" cxnId="{F7640737-A3FD-47FD-842B-8406807C50F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E2BBE8-5448-44E1-B0D9-E93F66F33258}" type="pres">
      <dgm:prSet presAssocID="{7183E61F-3F95-470D-B739-A752BEBDAEF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75AEEC5-ECE0-4E01-A8AD-3EF7C540E059}" type="pres">
      <dgm:prSet presAssocID="{7183E61F-3F95-470D-B739-A752BEBDAEFC}" presName="Name1" presStyleCnt="0"/>
      <dgm:spPr/>
      <dgm:t>
        <a:bodyPr/>
        <a:lstStyle/>
        <a:p>
          <a:endParaRPr lang="ru-RU"/>
        </a:p>
      </dgm:t>
    </dgm:pt>
    <dgm:pt modelId="{05DA620F-B37C-4088-A3FE-B9D0FDBDDA21}" type="pres">
      <dgm:prSet presAssocID="{7183E61F-3F95-470D-B739-A752BEBDAEFC}" presName="cycle" presStyleCnt="0"/>
      <dgm:spPr/>
      <dgm:t>
        <a:bodyPr/>
        <a:lstStyle/>
        <a:p>
          <a:endParaRPr lang="ru-RU"/>
        </a:p>
      </dgm:t>
    </dgm:pt>
    <dgm:pt modelId="{A0530FA3-CD9C-4A51-9A95-BB3C6A4A0DCA}" type="pres">
      <dgm:prSet presAssocID="{7183E61F-3F95-470D-B739-A752BEBDAEFC}" presName="srcNode" presStyleLbl="node1" presStyleIdx="0" presStyleCnt="7"/>
      <dgm:spPr/>
      <dgm:t>
        <a:bodyPr/>
        <a:lstStyle/>
        <a:p>
          <a:endParaRPr lang="ru-RU"/>
        </a:p>
      </dgm:t>
    </dgm:pt>
    <dgm:pt modelId="{D45C7705-68EA-48D8-8D17-A3D2595E1EF4}" type="pres">
      <dgm:prSet presAssocID="{7183E61F-3F95-470D-B739-A752BEBDAEFC}" presName="conn" presStyleLbl="parChTrans1D2" presStyleIdx="0" presStyleCnt="1"/>
      <dgm:spPr/>
      <dgm:t>
        <a:bodyPr/>
        <a:lstStyle/>
        <a:p>
          <a:endParaRPr lang="ru-RU"/>
        </a:p>
      </dgm:t>
    </dgm:pt>
    <dgm:pt modelId="{5A53F82E-E76E-4695-BDDF-C44D704F2105}" type="pres">
      <dgm:prSet presAssocID="{7183E61F-3F95-470D-B739-A752BEBDAEFC}" presName="extraNode" presStyleLbl="node1" presStyleIdx="0" presStyleCnt="7"/>
      <dgm:spPr/>
      <dgm:t>
        <a:bodyPr/>
        <a:lstStyle/>
        <a:p>
          <a:endParaRPr lang="ru-RU"/>
        </a:p>
      </dgm:t>
    </dgm:pt>
    <dgm:pt modelId="{5B74AA54-4E69-4402-B761-1F6E58250014}" type="pres">
      <dgm:prSet presAssocID="{7183E61F-3F95-470D-B739-A752BEBDAEFC}" presName="dstNode" presStyleLbl="node1" presStyleIdx="0" presStyleCnt="7"/>
      <dgm:spPr/>
      <dgm:t>
        <a:bodyPr/>
        <a:lstStyle/>
        <a:p>
          <a:endParaRPr lang="ru-RU"/>
        </a:p>
      </dgm:t>
    </dgm:pt>
    <dgm:pt modelId="{4C35DD8A-7316-45CC-819F-7FF92587FDFB}" type="pres">
      <dgm:prSet presAssocID="{31ECADE9-906B-4B95-8995-C8AD28F932AC}" presName="text_1" presStyleLbl="node1" presStyleIdx="0" presStyleCnt="7" custScaleX="96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0644D-025B-4A73-AAF5-9ED14BEBC6FC}" type="pres">
      <dgm:prSet presAssocID="{31ECADE9-906B-4B95-8995-C8AD28F932AC}" presName="accent_1" presStyleCnt="0"/>
      <dgm:spPr/>
      <dgm:t>
        <a:bodyPr/>
        <a:lstStyle/>
        <a:p>
          <a:endParaRPr lang="ru-RU"/>
        </a:p>
      </dgm:t>
    </dgm:pt>
    <dgm:pt modelId="{84FDCF01-4E3C-4A1A-8928-4CB0BEAE0187}" type="pres">
      <dgm:prSet presAssocID="{31ECADE9-906B-4B95-8995-C8AD28F932AC}" presName="accentRepeatNode" presStyleLbl="solidFgAcc1" presStyleIdx="0" presStyleCnt="7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1EB011B7-1185-4C0F-B35A-4CBB2762655F}" type="pres">
      <dgm:prSet presAssocID="{DD002CE0-C492-43DC-801F-E4F140AEFA77}" presName="text_2" presStyleLbl="node1" presStyleIdx="1" presStyleCnt="7" custScaleX="101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4D533-1823-4C27-B323-CC6F4260C9AA}" type="pres">
      <dgm:prSet presAssocID="{DD002CE0-C492-43DC-801F-E4F140AEFA77}" presName="accent_2" presStyleCnt="0"/>
      <dgm:spPr/>
    </dgm:pt>
    <dgm:pt modelId="{5D15D370-8855-402F-A24D-880015C1CB75}" type="pres">
      <dgm:prSet presAssocID="{DD002CE0-C492-43DC-801F-E4F140AEFA77}" presName="accentRepeatNode" presStyleLbl="solidFgAcc1" presStyleIdx="1" presStyleCnt="7" custLinFactNeighborX="-5035" custLinFactNeighborY="1286"/>
      <dgm:spPr>
        <a:solidFill>
          <a:srgbClr val="D6EDBD"/>
        </a:solidFill>
      </dgm:spPr>
      <dgm:t>
        <a:bodyPr/>
        <a:lstStyle/>
        <a:p>
          <a:endParaRPr lang="ru-RU"/>
        </a:p>
      </dgm:t>
    </dgm:pt>
    <dgm:pt modelId="{27CEBEB9-7C4B-4030-B938-D904ABB98147}" type="pres">
      <dgm:prSet presAssocID="{361DB5A0-AC33-4F66-A328-2D75FFAC0B55}" presName="text_3" presStyleLbl="node1" presStyleIdx="2" presStyleCnt="7" custScaleX="77850" custLinFactNeighborX="-11209" custLinFactNeighborY="-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81089-2DB6-40AC-9D58-1898421A642A}" type="pres">
      <dgm:prSet presAssocID="{361DB5A0-AC33-4F66-A328-2D75FFAC0B55}" presName="accent_3" presStyleCnt="0"/>
      <dgm:spPr/>
      <dgm:t>
        <a:bodyPr/>
        <a:lstStyle/>
        <a:p>
          <a:endParaRPr lang="ru-RU"/>
        </a:p>
      </dgm:t>
    </dgm:pt>
    <dgm:pt modelId="{1BD776D9-4F93-4769-A8D9-8A522F60362B}" type="pres">
      <dgm:prSet presAssocID="{361DB5A0-AC33-4F66-A328-2D75FFAC0B55}" presName="accentRepeatNode" presStyleLbl="solidFgAcc1" presStyleIdx="2" presStyleCnt="7" custLinFactNeighborX="-9803" custLinFactNeighborY="-2254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224A83D4-523E-44EE-BA9D-002B1D06016D}" type="pres">
      <dgm:prSet presAssocID="{83232693-4910-4B19-9B96-0FBF03FD769A}" presName="text_4" presStyleLbl="node1" presStyleIdx="3" presStyleCnt="7" custScaleX="64007" custLinFactNeighborX="-18020" custLinFactNeighborY="-5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3696A-C9E8-470E-A9AC-ED471A16B71D}" type="pres">
      <dgm:prSet presAssocID="{83232693-4910-4B19-9B96-0FBF03FD769A}" presName="accent_4" presStyleCnt="0"/>
      <dgm:spPr/>
      <dgm:t>
        <a:bodyPr/>
        <a:lstStyle/>
        <a:p>
          <a:endParaRPr lang="ru-RU"/>
        </a:p>
      </dgm:t>
    </dgm:pt>
    <dgm:pt modelId="{922B23CE-F6E3-44DF-A87D-E4709672551B}" type="pres">
      <dgm:prSet presAssocID="{83232693-4910-4B19-9B96-0FBF03FD769A}" presName="accentRepeatNode" presStyleLbl="solidFgAcc1" presStyleIdx="3" presStyleCnt="7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273783CA-8226-4030-9BB4-217532BB0694}" type="pres">
      <dgm:prSet presAssocID="{BD9324ED-6584-465D-8E67-0E8FEF77EFFD}" presName="text_5" presStyleLbl="node1" presStyleIdx="4" presStyleCnt="7" custScaleX="96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AF58E-AF24-4E91-84EA-2EC086E0174C}" type="pres">
      <dgm:prSet presAssocID="{BD9324ED-6584-465D-8E67-0E8FEF77EFFD}" presName="accent_5" presStyleCnt="0"/>
      <dgm:spPr/>
      <dgm:t>
        <a:bodyPr/>
        <a:lstStyle/>
        <a:p>
          <a:endParaRPr lang="ru-RU"/>
        </a:p>
      </dgm:t>
    </dgm:pt>
    <dgm:pt modelId="{7E4C7083-9059-4EEC-8C72-B3FB564C5924}" type="pres">
      <dgm:prSet presAssocID="{BD9324ED-6584-465D-8E67-0E8FEF77EFFD}" presName="accentRepeatNode" presStyleLbl="solidFgAcc1" presStyleIdx="4" presStyleCnt="7" custScaleX="100000" custScaleY="100000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88FE45A1-E442-48A3-9B48-70109ABF39EE}" type="pres">
      <dgm:prSet presAssocID="{9CD32463-AD84-4CD5-818A-8699276AE060}" presName="text_6" presStyleLbl="node1" presStyleIdx="5" presStyleCnt="7" custScaleX="86616" custLinFactNeighborX="-7195" custLinFactNeighborY="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07904-90D1-4360-9209-6BA19F43E82C}" type="pres">
      <dgm:prSet presAssocID="{9CD32463-AD84-4CD5-818A-8699276AE060}" presName="accent_6" presStyleCnt="0"/>
      <dgm:spPr/>
      <dgm:t>
        <a:bodyPr/>
        <a:lstStyle/>
        <a:p>
          <a:endParaRPr lang="ru-RU"/>
        </a:p>
      </dgm:t>
    </dgm:pt>
    <dgm:pt modelId="{64EFCF7B-648D-4B82-ADEF-679633AAA6A4}" type="pres">
      <dgm:prSet presAssocID="{9CD32463-AD84-4CD5-818A-8699276AE060}" presName="accentRepeatNode" presStyleLbl="solidFgAcc1" presStyleIdx="5" presStyleCnt="7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822A1C8-F7A7-4160-944D-6BCC1CD0BEE9}" type="pres">
      <dgm:prSet presAssocID="{65AE1EEE-E148-4F32-BBC0-2901095D9937}" presName="text_7" presStyleLbl="node1" presStyleIdx="6" presStyleCnt="7" custScaleX="96586" custScaleY="129110" custLinFactNeighborX="-2163" custLinFactNeighborY="10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CA273-C78C-432A-B3FF-C1B936969E85}" type="pres">
      <dgm:prSet presAssocID="{65AE1EEE-E148-4F32-BBC0-2901095D9937}" presName="accent_7" presStyleCnt="0"/>
      <dgm:spPr/>
    </dgm:pt>
    <dgm:pt modelId="{AB7C9E53-04D6-4AFE-B823-B543E6026FEC}" type="pres">
      <dgm:prSet presAssocID="{65AE1EEE-E148-4F32-BBC0-2901095D9937}" presName="accentRepeatNode" presStyleLbl="solidFgAcc1" presStyleIdx="6" presStyleCnt="7" custScaleX="109380" custScaleY="109766" custLinFactNeighborX="-9407" custLinFactNeighborY="1149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A9765C5E-242D-4060-82A6-72B50FDCB337}" type="presOf" srcId="{83232693-4910-4B19-9B96-0FBF03FD769A}" destId="{224A83D4-523E-44EE-BA9D-002B1D06016D}" srcOrd="0" destOrd="0" presId="urn:microsoft.com/office/officeart/2008/layout/VerticalCurvedList"/>
    <dgm:cxn modelId="{3F7A070D-2B17-44D3-986B-30E70E9E5057}" type="presOf" srcId="{9CD32463-AD84-4CD5-818A-8699276AE060}" destId="{88FE45A1-E442-48A3-9B48-70109ABF39EE}" srcOrd="0" destOrd="0" presId="urn:microsoft.com/office/officeart/2008/layout/VerticalCurvedList"/>
    <dgm:cxn modelId="{70D11F86-7495-4394-B455-CD4AEAA99074}" type="presOf" srcId="{7183E61F-3F95-470D-B739-A752BEBDAEFC}" destId="{A1E2BBE8-5448-44E1-B0D9-E93F66F33258}" srcOrd="0" destOrd="0" presId="urn:microsoft.com/office/officeart/2008/layout/VerticalCurvedList"/>
    <dgm:cxn modelId="{803BC014-1590-4089-9BBC-332BB75B19EF}" srcId="{7183E61F-3F95-470D-B739-A752BEBDAEFC}" destId="{31ECADE9-906B-4B95-8995-C8AD28F932AC}" srcOrd="0" destOrd="0" parTransId="{EAADE25A-7CF9-4ABC-B815-F197A433A393}" sibTransId="{7597845E-587D-4AD6-88BB-5509B7B89FB1}"/>
    <dgm:cxn modelId="{AC299D83-DA85-4C1A-8FE8-FF69E6308F7F}" type="presOf" srcId="{BD9324ED-6584-465D-8E67-0E8FEF77EFFD}" destId="{273783CA-8226-4030-9BB4-217532BB0694}" srcOrd="0" destOrd="0" presId="urn:microsoft.com/office/officeart/2008/layout/VerticalCurvedList"/>
    <dgm:cxn modelId="{BE5060A9-6C8E-4AC5-B4EA-047A28854296}" srcId="{7183E61F-3F95-470D-B739-A752BEBDAEFC}" destId="{361DB5A0-AC33-4F66-A328-2D75FFAC0B55}" srcOrd="2" destOrd="0" parTransId="{58932C8F-C312-452F-9397-A7D9D072C29B}" sibTransId="{F3B22750-13E2-465D-BBD7-51207953947C}"/>
    <dgm:cxn modelId="{0814B7F6-071D-46B6-9996-C66E105E9DC5}" srcId="{7183E61F-3F95-470D-B739-A752BEBDAEFC}" destId="{83232693-4910-4B19-9B96-0FBF03FD769A}" srcOrd="3" destOrd="0" parTransId="{0DEF9E05-68F3-487A-ADDA-2C709B97E190}" sibTransId="{F28668EB-50A7-490B-90C8-8517935CD383}"/>
    <dgm:cxn modelId="{8CC3390A-7C27-42A5-8AE2-8474A720CFA7}" srcId="{7183E61F-3F95-470D-B739-A752BEBDAEFC}" destId="{9CD32463-AD84-4CD5-818A-8699276AE060}" srcOrd="5" destOrd="0" parTransId="{DE8B0FBA-E7E3-4B28-AAE1-22CC5A34E039}" sibTransId="{41C00C70-04A8-49B0-B72D-83A5BB133C23}"/>
    <dgm:cxn modelId="{B993F122-4722-4E0A-A2ED-E6B55E2C90B0}" type="presOf" srcId="{7597845E-587D-4AD6-88BB-5509B7B89FB1}" destId="{D45C7705-68EA-48D8-8D17-A3D2595E1EF4}" srcOrd="0" destOrd="0" presId="urn:microsoft.com/office/officeart/2008/layout/VerticalCurvedList"/>
    <dgm:cxn modelId="{6EE257DC-E36D-4780-84F7-7CC37E03EBF4}" type="presOf" srcId="{65AE1EEE-E148-4F32-BBC0-2901095D9937}" destId="{A822A1C8-F7A7-4160-944D-6BCC1CD0BEE9}" srcOrd="0" destOrd="0" presId="urn:microsoft.com/office/officeart/2008/layout/VerticalCurvedList"/>
    <dgm:cxn modelId="{1AB3377A-41C2-4B6F-9A76-734B9F27CE84}" type="presOf" srcId="{DD002CE0-C492-43DC-801F-E4F140AEFA77}" destId="{1EB011B7-1185-4C0F-B35A-4CBB2762655F}" srcOrd="0" destOrd="0" presId="urn:microsoft.com/office/officeart/2008/layout/VerticalCurvedList"/>
    <dgm:cxn modelId="{EC2ED0FF-DE5F-42A9-8009-563834C75E02}" type="presOf" srcId="{31ECADE9-906B-4B95-8995-C8AD28F932AC}" destId="{4C35DD8A-7316-45CC-819F-7FF92587FDFB}" srcOrd="0" destOrd="0" presId="urn:microsoft.com/office/officeart/2008/layout/VerticalCurvedList"/>
    <dgm:cxn modelId="{98D8396C-6719-496D-AD78-750892DB1487}" type="presOf" srcId="{361DB5A0-AC33-4F66-A328-2D75FFAC0B55}" destId="{27CEBEB9-7C4B-4030-B938-D904ABB98147}" srcOrd="0" destOrd="0" presId="urn:microsoft.com/office/officeart/2008/layout/VerticalCurvedList"/>
    <dgm:cxn modelId="{DF1286B3-9273-49F5-8F29-8F2B4820E0A7}" srcId="{7183E61F-3F95-470D-B739-A752BEBDAEFC}" destId="{65AE1EEE-E148-4F32-BBC0-2901095D9937}" srcOrd="6" destOrd="0" parTransId="{DBDD24F0-0466-401F-827F-D5C190830663}" sibTransId="{3B978DD7-82F1-4EF9-AF77-E88AF9E94CEC}"/>
    <dgm:cxn modelId="{F7640737-A3FD-47FD-842B-8406807C50FA}" srcId="{7183E61F-3F95-470D-B739-A752BEBDAEFC}" destId="{DD002CE0-C492-43DC-801F-E4F140AEFA77}" srcOrd="1" destOrd="0" parTransId="{10312E80-E811-4E17-BD3A-B4FB489FF5D6}" sibTransId="{1C4CFA94-4743-467F-B7B1-928A28B9D397}"/>
    <dgm:cxn modelId="{C9EAC4E3-7C08-4116-9EF7-E7013702F070}" srcId="{7183E61F-3F95-470D-B739-A752BEBDAEFC}" destId="{BD9324ED-6584-465D-8E67-0E8FEF77EFFD}" srcOrd="4" destOrd="0" parTransId="{CD64B5A0-78F5-4D4E-AFB2-9FF82471B961}" sibTransId="{306D0DFA-0452-4E71-8077-99B6E2B3884C}"/>
    <dgm:cxn modelId="{5B2267D3-EEE9-422A-A58A-59F3D9A46DB5}" srcId="{7183E61F-3F95-470D-B739-A752BEBDAEFC}" destId="{06225056-441D-4773-85B9-9C85DAD41589}" srcOrd="7" destOrd="0" parTransId="{E5ACAF2A-0BBF-4986-87B3-D83B60518FE0}" sibTransId="{9AF7A095-7076-4D0D-B3D5-5ACA4E358930}"/>
    <dgm:cxn modelId="{3890BF7A-1D32-4B35-A8C9-F1035ACCDCB6}" type="presParOf" srcId="{A1E2BBE8-5448-44E1-B0D9-E93F66F33258}" destId="{575AEEC5-ECE0-4E01-A8AD-3EF7C540E059}" srcOrd="0" destOrd="0" presId="urn:microsoft.com/office/officeart/2008/layout/VerticalCurvedList"/>
    <dgm:cxn modelId="{31E05CA7-06A8-4F56-A88E-CDE99AE6A919}" type="presParOf" srcId="{575AEEC5-ECE0-4E01-A8AD-3EF7C540E059}" destId="{05DA620F-B37C-4088-A3FE-B9D0FDBDDA21}" srcOrd="0" destOrd="0" presId="urn:microsoft.com/office/officeart/2008/layout/VerticalCurvedList"/>
    <dgm:cxn modelId="{FA6F78CD-70AD-4D3E-A83D-F10BC7B65EA6}" type="presParOf" srcId="{05DA620F-B37C-4088-A3FE-B9D0FDBDDA21}" destId="{A0530FA3-CD9C-4A51-9A95-BB3C6A4A0DCA}" srcOrd="0" destOrd="0" presId="urn:microsoft.com/office/officeart/2008/layout/VerticalCurvedList"/>
    <dgm:cxn modelId="{07147E28-9D48-4408-8025-D9061FEFE143}" type="presParOf" srcId="{05DA620F-B37C-4088-A3FE-B9D0FDBDDA21}" destId="{D45C7705-68EA-48D8-8D17-A3D2595E1EF4}" srcOrd="1" destOrd="0" presId="urn:microsoft.com/office/officeart/2008/layout/VerticalCurvedList"/>
    <dgm:cxn modelId="{06E4AEE8-1E72-4502-AD85-5E2E88BC05EA}" type="presParOf" srcId="{05DA620F-B37C-4088-A3FE-B9D0FDBDDA21}" destId="{5A53F82E-E76E-4695-BDDF-C44D704F2105}" srcOrd="2" destOrd="0" presId="urn:microsoft.com/office/officeart/2008/layout/VerticalCurvedList"/>
    <dgm:cxn modelId="{1A9A303B-8AA0-4912-B211-B6F4676EFA6D}" type="presParOf" srcId="{05DA620F-B37C-4088-A3FE-B9D0FDBDDA21}" destId="{5B74AA54-4E69-4402-B761-1F6E58250014}" srcOrd="3" destOrd="0" presId="urn:microsoft.com/office/officeart/2008/layout/VerticalCurvedList"/>
    <dgm:cxn modelId="{D6B6B652-E4C6-4BE4-B9AD-3BC4229FAD46}" type="presParOf" srcId="{575AEEC5-ECE0-4E01-A8AD-3EF7C540E059}" destId="{4C35DD8A-7316-45CC-819F-7FF92587FDFB}" srcOrd="1" destOrd="0" presId="urn:microsoft.com/office/officeart/2008/layout/VerticalCurvedList"/>
    <dgm:cxn modelId="{ACA27847-2D35-4755-9575-E6606057A8DC}" type="presParOf" srcId="{575AEEC5-ECE0-4E01-A8AD-3EF7C540E059}" destId="{A670644D-025B-4A73-AAF5-9ED14BEBC6FC}" srcOrd="2" destOrd="0" presId="urn:microsoft.com/office/officeart/2008/layout/VerticalCurvedList"/>
    <dgm:cxn modelId="{10F43CD7-2E21-4F4B-B1A1-0A2AAD1D47B0}" type="presParOf" srcId="{A670644D-025B-4A73-AAF5-9ED14BEBC6FC}" destId="{84FDCF01-4E3C-4A1A-8928-4CB0BEAE0187}" srcOrd="0" destOrd="0" presId="urn:microsoft.com/office/officeart/2008/layout/VerticalCurvedList"/>
    <dgm:cxn modelId="{22A92B90-4560-4132-8D73-05C989BB2F11}" type="presParOf" srcId="{575AEEC5-ECE0-4E01-A8AD-3EF7C540E059}" destId="{1EB011B7-1185-4C0F-B35A-4CBB2762655F}" srcOrd="3" destOrd="0" presId="urn:microsoft.com/office/officeart/2008/layout/VerticalCurvedList"/>
    <dgm:cxn modelId="{CB3F6965-0631-4E30-B01E-33AAC27E28E5}" type="presParOf" srcId="{575AEEC5-ECE0-4E01-A8AD-3EF7C540E059}" destId="{83E4D533-1823-4C27-B323-CC6F4260C9AA}" srcOrd="4" destOrd="0" presId="urn:microsoft.com/office/officeart/2008/layout/VerticalCurvedList"/>
    <dgm:cxn modelId="{A786E4FA-CBCC-47B9-8DB6-4B989E324327}" type="presParOf" srcId="{83E4D533-1823-4C27-B323-CC6F4260C9AA}" destId="{5D15D370-8855-402F-A24D-880015C1CB75}" srcOrd="0" destOrd="0" presId="urn:microsoft.com/office/officeart/2008/layout/VerticalCurvedList"/>
    <dgm:cxn modelId="{0953B5E8-1879-43F9-88C1-6C01E786614D}" type="presParOf" srcId="{575AEEC5-ECE0-4E01-A8AD-3EF7C540E059}" destId="{27CEBEB9-7C4B-4030-B938-D904ABB98147}" srcOrd="5" destOrd="0" presId="urn:microsoft.com/office/officeart/2008/layout/VerticalCurvedList"/>
    <dgm:cxn modelId="{7FC69C2F-C298-4310-A4CD-BEFB714EC2F8}" type="presParOf" srcId="{575AEEC5-ECE0-4E01-A8AD-3EF7C540E059}" destId="{94281089-2DB6-40AC-9D58-1898421A642A}" srcOrd="6" destOrd="0" presId="urn:microsoft.com/office/officeart/2008/layout/VerticalCurvedList"/>
    <dgm:cxn modelId="{77C15081-8E6D-477C-AC00-E8980C86BB7A}" type="presParOf" srcId="{94281089-2DB6-40AC-9D58-1898421A642A}" destId="{1BD776D9-4F93-4769-A8D9-8A522F60362B}" srcOrd="0" destOrd="0" presId="urn:microsoft.com/office/officeart/2008/layout/VerticalCurvedList"/>
    <dgm:cxn modelId="{1B444137-43D7-4310-9E95-2873F5ED4D14}" type="presParOf" srcId="{575AEEC5-ECE0-4E01-A8AD-3EF7C540E059}" destId="{224A83D4-523E-44EE-BA9D-002B1D06016D}" srcOrd="7" destOrd="0" presId="urn:microsoft.com/office/officeart/2008/layout/VerticalCurvedList"/>
    <dgm:cxn modelId="{5022FC2E-5DB5-46C5-A192-0B780DD00A15}" type="presParOf" srcId="{575AEEC5-ECE0-4E01-A8AD-3EF7C540E059}" destId="{1DB3696A-C9E8-470E-A9AC-ED471A16B71D}" srcOrd="8" destOrd="0" presId="urn:microsoft.com/office/officeart/2008/layout/VerticalCurvedList"/>
    <dgm:cxn modelId="{23547B25-AFBD-4853-83AC-5D7BBF53B71E}" type="presParOf" srcId="{1DB3696A-C9E8-470E-A9AC-ED471A16B71D}" destId="{922B23CE-F6E3-44DF-A87D-E4709672551B}" srcOrd="0" destOrd="0" presId="urn:microsoft.com/office/officeart/2008/layout/VerticalCurvedList"/>
    <dgm:cxn modelId="{53985BDC-4A2B-4A1D-BABF-9171DECEFA3B}" type="presParOf" srcId="{575AEEC5-ECE0-4E01-A8AD-3EF7C540E059}" destId="{273783CA-8226-4030-9BB4-217532BB0694}" srcOrd="9" destOrd="0" presId="urn:microsoft.com/office/officeart/2008/layout/VerticalCurvedList"/>
    <dgm:cxn modelId="{139147C7-B617-41E4-BED8-84FDD567C4A3}" type="presParOf" srcId="{575AEEC5-ECE0-4E01-A8AD-3EF7C540E059}" destId="{D9CAF58E-AF24-4E91-84EA-2EC086E0174C}" srcOrd="10" destOrd="0" presId="urn:microsoft.com/office/officeart/2008/layout/VerticalCurvedList"/>
    <dgm:cxn modelId="{6B05B9AF-AB8C-4FD5-8B67-41F732F89370}" type="presParOf" srcId="{D9CAF58E-AF24-4E91-84EA-2EC086E0174C}" destId="{7E4C7083-9059-4EEC-8C72-B3FB564C5924}" srcOrd="0" destOrd="0" presId="urn:microsoft.com/office/officeart/2008/layout/VerticalCurvedList"/>
    <dgm:cxn modelId="{29F736C7-F2AC-41C6-AFBD-5ACA98EC2A1F}" type="presParOf" srcId="{575AEEC5-ECE0-4E01-A8AD-3EF7C540E059}" destId="{88FE45A1-E442-48A3-9B48-70109ABF39EE}" srcOrd="11" destOrd="0" presId="urn:microsoft.com/office/officeart/2008/layout/VerticalCurvedList"/>
    <dgm:cxn modelId="{292CE587-700A-4144-A910-FF3EE892915D}" type="presParOf" srcId="{575AEEC5-ECE0-4E01-A8AD-3EF7C540E059}" destId="{74107904-90D1-4360-9209-6BA19F43E82C}" srcOrd="12" destOrd="0" presId="urn:microsoft.com/office/officeart/2008/layout/VerticalCurvedList"/>
    <dgm:cxn modelId="{588E6871-D383-4FAF-8D15-497F3C7FFCCE}" type="presParOf" srcId="{74107904-90D1-4360-9209-6BA19F43E82C}" destId="{64EFCF7B-648D-4B82-ADEF-679633AAA6A4}" srcOrd="0" destOrd="0" presId="urn:microsoft.com/office/officeart/2008/layout/VerticalCurvedList"/>
    <dgm:cxn modelId="{3EAB7B5C-C90D-402F-8372-D986770D187E}" type="presParOf" srcId="{575AEEC5-ECE0-4E01-A8AD-3EF7C540E059}" destId="{A822A1C8-F7A7-4160-944D-6BCC1CD0BEE9}" srcOrd="13" destOrd="0" presId="urn:microsoft.com/office/officeart/2008/layout/VerticalCurvedList"/>
    <dgm:cxn modelId="{A7D1D0B1-7604-4D42-A8C5-B1E0F0DB15D6}" type="presParOf" srcId="{575AEEC5-ECE0-4E01-A8AD-3EF7C540E059}" destId="{55BCA273-C78C-432A-B3FF-C1B936969E85}" srcOrd="14" destOrd="0" presId="urn:microsoft.com/office/officeart/2008/layout/VerticalCurvedList"/>
    <dgm:cxn modelId="{6A330617-089E-4234-8FA5-DB8DE8EBE874}" type="presParOf" srcId="{55BCA273-C78C-432A-B3FF-C1B936969E85}" destId="{AB7C9E53-04D6-4AFE-B823-B543E6026FEC}" srcOrd="0" destOrd="0" presId="urn:microsoft.com/office/officeart/2008/layout/VerticalCurvedList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0.10744</cdr:x>
      <cdr:y>0.5</cdr:y>
    </cdr:from>
    <cdr:to>
      <cdr:x>0.22314</cdr:x>
      <cdr:y>0.575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36104" y="1440160"/>
          <a:ext cx="10081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0.6817</cdr:x>
      <cdr:y>0.8125</cdr:y>
    </cdr:from>
    <cdr:to>
      <cdr:x>1</cdr:x>
      <cdr:y>0.96106</cdr:y>
    </cdr:to>
    <cdr:sp macro="" textlink="">
      <cdr:nvSpPr>
        <cdr:cNvPr id="5" name="Text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09450" y="1683258"/>
          <a:ext cx="2805938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101,8% </a:t>
          </a:r>
          <a:r>
            <a:rPr lang="ru-RU" sz="1400" b="1" i="1" dirty="0">
              <a:latin typeface="Times New Roman" pitchFamily="18" charset="0"/>
              <a:cs typeface="Times New Roman" pitchFamily="18" charset="0"/>
            </a:rPr>
            <a:t>от  уровня 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2019 года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0.29412</cdr:x>
      <cdr:y>0.2963</cdr:y>
    </cdr:from>
    <cdr:to>
      <cdr:x>0.64706</cdr:x>
      <cdr:y>0.38272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1570" y="1714512"/>
          <a:ext cx="128588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Palatino Linotype" pitchFamily="18" charset="0"/>
            </a:rPr>
            <a:t>324 240,4 тыс. руб.</a:t>
          </a:r>
          <a:endParaRPr lang="ru-RU" sz="1800" b="1" dirty="0">
            <a:latin typeface="Palatino Linotype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0.37879</cdr:x>
      <cdr:y>0.375</cdr:y>
    </cdr:from>
    <cdr:to>
      <cdr:x>0.72727</cdr:x>
      <cdr:y>0.52083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5951" y="1285884"/>
          <a:ext cx="164307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Palatino Linotype" pitchFamily="18" charset="0"/>
            </a:rPr>
            <a:t>271 970,1</a:t>
          </a:r>
        </a:p>
        <a:p xmlns:a="http://schemas.openxmlformats.org/drawingml/2006/main">
          <a:pPr algn="ctr"/>
          <a:r>
            <a:rPr lang="ru-RU" sz="1800" b="1" dirty="0" smtClean="0">
              <a:latin typeface="Palatino Linotype" pitchFamily="18" charset="0"/>
            </a:rPr>
            <a:t> тыс. руб.</a:t>
          </a:r>
          <a:endParaRPr lang="ru-RU" sz="1800" b="1" dirty="0">
            <a:latin typeface="Palatino Linotype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0.28939</cdr:x>
      <cdr:y>0.89874</cdr:y>
    </cdr:from>
    <cdr:to>
      <cdr:x>0.55957</cdr:x>
      <cdr:y>0.96963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571768" y="5072122"/>
          <a:ext cx="2401019" cy="4001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ysClr val="windowText" lastClr="000000">
              <a:lumMod val="95000"/>
              <a:lumOff val="5000"/>
            </a:sysClr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solidFill>
                <a:sysClr val="windowText" lastClr="000000"/>
              </a:solidFill>
              <a:effectLst/>
              <a:latin typeface="Palatino Linotype" pitchFamily="18" charset="0"/>
              <a:cs typeface="Times New Roman" pitchFamily="18" charset="0"/>
            </a:rPr>
            <a:t>129 937,3 тыс. руб.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0.16881</cdr:x>
      <cdr:y>0.22785</cdr:y>
    </cdr:from>
    <cdr:to>
      <cdr:x>0.46389</cdr:x>
      <cdr:y>0.67089</cdr:y>
    </cdr:to>
    <cdr:pic>
      <cdr:nvPicPr>
        <cdr:cNvPr id="3" name="Рисунок 2" descr="жкх 2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00198" y="1285908"/>
          <a:ext cx="2622324" cy="2500330"/>
        </a:xfrm>
        <a:prstGeom xmlns:a="http://schemas.openxmlformats.org/drawingml/2006/main" prst="ellipse">
          <a:avLst/>
        </a:prstGeom>
        <a:ln xmlns:a="http://schemas.openxmlformats.org/drawingml/2006/main">
          <a:noFill/>
        </a:ln>
        <a:effectLst xmlns:a="http://schemas.openxmlformats.org/drawingml/2006/main">
          <a:softEdge rad="11250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0.06757</cdr:x>
      <cdr:y>0.89655</cdr:y>
    </cdr:from>
    <cdr:to>
      <cdr:x>0.22973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3744416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0.35135</cdr:x>
      <cdr:y>0.82759</cdr:y>
    </cdr:from>
    <cdr:to>
      <cdr:x>0.56757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72208" y="4248472"/>
          <a:ext cx="115212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0.18699</cdr:x>
      <cdr:y>0.24324</cdr:y>
    </cdr:from>
    <cdr:to>
      <cdr:x>0.43902</cdr:x>
      <cdr:y>0.64865</cdr:y>
    </cdr:to>
    <cdr:pic>
      <cdr:nvPicPr>
        <cdr:cNvPr id="4" name="Рисунок 3" descr="культура 3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>
          <a:off x="1643073" y="1285884"/>
          <a:ext cx="2214577" cy="2143140"/>
        </a:xfrm>
        <a:prstGeom xmlns:a="http://schemas.openxmlformats.org/drawingml/2006/main" prst="ellipse">
          <a:avLst/>
        </a:prstGeom>
        <a:ln xmlns:a="http://schemas.openxmlformats.org/drawingml/2006/main">
          <a:noFill/>
        </a:ln>
        <a:effectLst xmlns:a="http://schemas.openxmlformats.org/drawingml/2006/main">
          <a:softEdge rad="11250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374262-45A0-42F5-A65F-5FDCB99907FB}" type="datetimeFigureOut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7052"/>
            <a:ext cx="5389240" cy="443936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225485-AD24-4D49-AB42-AE83E1E29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833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BC22-9A69-45C4-B33B-AE316EEA465F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79EB0-1056-4EF2-9D13-F2CE29D057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76A4-0330-48DF-BF79-E9171C0D13AB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E614B-F4AA-45F3-BD4A-7821937587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2389-5270-43FF-870C-3E7BD9AAF6C2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A4DDF-4166-45C6-A48A-91C8D2ECE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C961-028C-4D8C-B232-4DC26264969D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C01C-E010-4D3B-9F1C-F253BD4DD8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9593D-EA5D-48CB-9877-CF622849E9F0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D69B-9C06-4DF3-94E8-0F5EED56D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3FE8-4F6B-45DC-9387-22E0331216C2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9E46-450D-4588-9EC7-03DF56562D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FBB0A-FF1D-4636-A835-80CE771D2AAD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351D-B69F-473E-A257-EDFFE7E089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15F51-717E-40E8-99E3-26957E1DF38E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E6D6B-DD0A-4E21-A767-362BBE7D67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BD71-9E0D-46C7-956D-F3C68EB6FAB4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B6C4-FA73-4F77-8B44-C0AC847C60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6EE4-17A6-46E1-B01E-11A69F380A5B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FE473-EE3A-4380-9F3B-10FA718D8F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BCDD9-7201-4ABE-8147-6444E62D35CB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79A4-3478-4D72-BF18-FA686DE336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A36D-7DCA-494C-8276-F88CD1806875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07178-31F3-47F1-A9CB-54715A2FB0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30196-3E42-4A5F-8A1E-7699A3E96360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5A9D-F6CD-4419-8444-A45F0AE654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49FD6-DF65-49CD-BEB1-FD33682E041C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6439-88AC-419E-831D-B56719C6D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330B-CB20-4E9F-AA08-34E5F8FD8979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C9ED-63AC-48CD-B6C6-D89DEDB1C8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39D9-6671-43CB-AEAA-E104C1BBFE2A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EBDB0-4880-42EA-A188-E80D0A3B64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2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F7AAA9-7641-4451-AC15-55D44BC82715}" type="datetime1">
              <a:rPr lang="ru-RU"/>
              <a:pPr>
                <a:defRPr/>
              </a:pPr>
              <a:t>29.11.2019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615386-B9DD-4FDE-A0D4-0C6E21210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ransition spd="slow" advClick="0" advTm="2000"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3" Type="http://schemas.openxmlformats.org/officeDocument/2006/relationships/chart" Target="../charts/chart21.xml"/><Relationship Id="rId7" Type="http://schemas.openxmlformats.org/officeDocument/2006/relationships/chart" Target="../charts/chart25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10" Type="http://schemas.openxmlformats.org/officeDocument/2006/relationships/chart" Target="../charts/chart28.xml"/><Relationship Id="rId4" Type="http://schemas.openxmlformats.org/officeDocument/2006/relationships/chart" Target="../charts/chart22.xml"/><Relationship Id="rId9" Type="http://schemas.openxmlformats.org/officeDocument/2006/relationships/chart" Target="../charts/chart2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7" Type="http://schemas.openxmlformats.org/officeDocument/2006/relationships/chart" Target="../charts/chart14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лександра\Desktop\Sasha\Сайт\2018\БЮДЖЕТ ДЛЯ ГРАЖДАН\Картинки для бюджета\city-2042634_960_720.png"/>
          <p:cNvPicPr>
            <a:picLocks noChangeAspect="1" noChangeArrowheads="1"/>
          </p:cNvPicPr>
          <p:nvPr/>
        </p:nvPicPr>
        <p:blipFill>
          <a:blip r:embed="rId2">
            <a:lum contrast="-27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5" y="3714752"/>
            <a:ext cx="8001025" cy="40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4348" y="1142984"/>
            <a:ext cx="842965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6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Проект бюджета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Лужского </a:t>
            </a: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городского </a:t>
            </a: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поселения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 на 2020 </a:t>
            </a: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год</a:t>
            </a:r>
            <a:b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 и на плановый период </a:t>
            </a: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2021 </a:t>
            </a: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и </a:t>
            </a:r>
            <a:r>
              <a:rPr lang="ru-RU" sz="3000" b="1" dirty="0" smtClean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2022 </a:t>
            </a:r>
            <a:r>
              <a:rPr lang="ru-RU" sz="3000" b="1" dirty="0">
                <a:solidFill>
                  <a:schemeClr val="accent5">
                    <a:lumMod val="10000"/>
                  </a:schemeClr>
                </a:solidFill>
                <a:latin typeface="Palatino Linotype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ransition spd="slow" advClick="0" advTm="2000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8117485" cy="9361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Palatino Linotype" pitchFamily="18" charset="0"/>
                <a:cs typeface="Times New Roman" pitchFamily="18" charset="0"/>
              </a:rPr>
              <a:t>Предельные объемы бюджетных ассигнований местного бюджета сформированы на основе следующих подходов: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Palatino Linotype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tx1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0" y="785794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год</a:t>
            </a:r>
            <a:endParaRPr lang="ru-RU" b="1" dirty="0">
              <a:latin typeface="Palatino Linotype" pitchFamily="18" charset="0"/>
            </a:endParaRP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468313" y="1557338"/>
            <a:ext cx="8424862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>
                <a:latin typeface="Palatino Linotype" pitchFamily="18" charset="0"/>
              </a:rPr>
              <a:t>применения с целью расчета должностных </a:t>
            </a:r>
            <a:r>
              <a:rPr lang="ru-RU" b="1" dirty="0">
                <a:latin typeface="Palatino Linotype" pitchFamily="18" charset="0"/>
              </a:rPr>
              <a:t>окладов работников муниципальных казенных учреждений </a:t>
            </a:r>
            <a:r>
              <a:rPr lang="ru-RU" dirty="0" err="1">
                <a:latin typeface="Palatino Linotype" pitchFamily="18" charset="0"/>
              </a:rPr>
              <a:t>Лужского</a:t>
            </a:r>
            <a:r>
              <a:rPr lang="ru-RU" dirty="0">
                <a:latin typeface="Palatino Linotype" pitchFamily="18" charset="0"/>
              </a:rPr>
              <a:t> городского поселения за календарный месяц </a:t>
            </a:r>
            <a:r>
              <a:rPr lang="ru-RU" b="1" dirty="0">
                <a:latin typeface="Palatino Linotype" pitchFamily="18" charset="0"/>
              </a:rPr>
              <a:t>с 1 января </a:t>
            </a:r>
            <a:r>
              <a:rPr lang="ru-RU" b="1" dirty="0" smtClean="0">
                <a:latin typeface="Palatino Linotype" pitchFamily="18" charset="0"/>
              </a:rPr>
              <a:t>2020 </a:t>
            </a:r>
            <a:r>
              <a:rPr lang="ru-RU" b="1" dirty="0">
                <a:latin typeface="Palatino Linotype" pitchFamily="18" charset="0"/>
              </a:rPr>
              <a:t>года</a:t>
            </a:r>
            <a:r>
              <a:rPr lang="ru-RU" dirty="0">
                <a:latin typeface="Palatino Linotype" pitchFamily="18" charset="0"/>
              </a:rPr>
              <a:t> расчетной величины в размере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Palatino Linotype" pitchFamily="18" charset="0"/>
              </a:rPr>
              <a:t>9 </a:t>
            </a:r>
            <a:r>
              <a:rPr lang="ru-RU" b="1" dirty="0" smtClean="0">
                <a:latin typeface="Palatino Linotype" pitchFamily="18" charset="0"/>
              </a:rPr>
              <a:t>940,0 </a:t>
            </a:r>
            <a:r>
              <a:rPr lang="ru-RU" b="1" dirty="0">
                <a:latin typeface="Palatino Linotype" pitchFamily="18" charset="0"/>
              </a:rPr>
              <a:t>рублей</a:t>
            </a:r>
          </a:p>
          <a:p>
            <a:pPr algn="ctr">
              <a:lnSpc>
                <a:spcPct val="150000"/>
              </a:lnSpc>
            </a:pPr>
            <a:endParaRPr lang="ru-RU" dirty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>
                <a:latin typeface="Palatino Linotype" pitchFamily="18" charset="0"/>
              </a:rPr>
              <a:t>индексации расходов на обеспечение деятельности казенных учреждений </a:t>
            </a:r>
            <a:r>
              <a:rPr lang="ru-RU" b="1" dirty="0">
                <a:latin typeface="Palatino Linotype" pitchFamily="18" charset="0"/>
              </a:rPr>
              <a:t>не более  4,0%</a:t>
            </a:r>
          </a:p>
          <a:p>
            <a:pPr algn="ctr">
              <a:lnSpc>
                <a:spcPct val="150000"/>
              </a:lnSpc>
            </a:pPr>
            <a:endParaRPr lang="ru-RU" dirty="0">
              <a:latin typeface="Palatino Linotype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>
                <a:latin typeface="Palatino Linotype" pitchFamily="18" charset="0"/>
              </a:rPr>
              <a:t>планирование расходов на реализацию </a:t>
            </a:r>
            <a:r>
              <a:rPr lang="ru-RU" b="1" dirty="0">
                <a:latin typeface="Palatino Linotype" pitchFamily="18" charset="0"/>
              </a:rPr>
              <a:t>Указов Президента </a:t>
            </a:r>
            <a:r>
              <a:rPr lang="ru-RU" dirty="0">
                <a:latin typeface="Palatino Linotype" pitchFamily="18" charset="0"/>
              </a:rPr>
              <a:t>Российской Федерации от 7 мая 2012 года № 597 "О мероприятиях по реализации государственной социальной политики" </a:t>
            </a:r>
            <a:r>
              <a:rPr lang="ru-RU" b="1" dirty="0">
                <a:latin typeface="Palatino Linotype" pitchFamily="18" charset="0"/>
              </a:rPr>
              <a:t>в полном объеме</a:t>
            </a:r>
          </a:p>
        </p:txBody>
      </p:sp>
    </p:spTree>
  </p:cSld>
  <p:clrMapOvr>
    <a:masterClrMapping/>
  </p:clrMapOvr>
  <p:transition spd="slow" advClick="0" advTm="2000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4286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Расходы бюджета Лужского городского поселения</a:t>
            </a:r>
            <a:endParaRPr lang="ru-RU" sz="2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785918" y="3071810"/>
            <a:ext cx="5643602" cy="1500198"/>
          </a:xfrm>
          <a:prstGeom prst="line">
            <a:avLst/>
          </a:prstGeom>
          <a:ln w="6985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/>
        </p:nvGraphicFramePr>
        <p:xfrm>
          <a:off x="714348" y="785794"/>
          <a:ext cx="364333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7290" y="1643050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Palatino Linotype" pitchFamily="18" charset="0"/>
              </a:rPr>
              <a:t>61 724,7</a:t>
            </a:r>
            <a:endParaRPr lang="ru-RU" sz="1200" b="1" dirty="0">
              <a:latin typeface="Palatino Linotyp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3500438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Palatino Linotype" pitchFamily="18" charset="0"/>
              </a:rPr>
              <a:t>262 515,7</a:t>
            </a:r>
          </a:p>
          <a:p>
            <a:r>
              <a:rPr lang="ru-RU" sz="1200" b="1" dirty="0" smtClean="0">
                <a:latin typeface="Palatino Linotype" pitchFamily="18" charset="0"/>
              </a:rPr>
              <a:t>(в т.ч. </a:t>
            </a:r>
          </a:p>
          <a:p>
            <a:r>
              <a:rPr lang="ru-RU" sz="1200" b="1" dirty="0" smtClean="0">
                <a:latin typeface="Palatino Linotype" pitchFamily="18" charset="0"/>
              </a:rPr>
              <a:t>     дотация </a:t>
            </a:r>
          </a:p>
          <a:p>
            <a:r>
              <a:rPr lang="ru-RU" sz="1200" b="1" dirty="0" smtClean="0">
                <a:latin typeface="Palatino Linotype" pitchFamily="18" charset="0"/>
              </a:rPr>
              <a:t>              22 079,1)</a:t>
            </a:r>
            <a:endParaRPr lang="ru-RU" sz="1200" b="1" dirty="0">
              <a:latin typeface="Palatino Linotype" pitchFamily="18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4214810" y="3071810"/>
          <a:ext cx="471490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500694" y="1214422"/>
            <a:ext cx="35718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 smtClean="0">
                <a:solidFill>
                  <a:srgbClr val="0070C0"/>
                </a:solidFill>
                <a:latin typeface="Palatino Linotype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400" kern="0" dirty="0" smtClean="0">
                <a:solidFill>
                  <a:srgbClr val="0070C0"/>
                </a:solidFill>
                <a:latin typeface="Palatino Linotype" pitchFamily="18" charset="0"/>
                <a:cs typeface="Times New Roman" pitchFamily="18" charset="0"/>
              </a:rPr>
              <a:t>–</a:t>
            </a:r>
          </a:p>
          <a:p>
            <a:pPr algn="ctr">
              <a:defRPr/>
            </a:pPr>
            <a:r>
              <a:rPr lang="ru-RU" sz="1400" kern="0" dirty="0" smtClean="0">
                <a:latin typeface="Palatino Linotype" pitchFamily="18" charset="0"/>
                <a:cs typeface="Times New Roman" pitchFamily="18" charset="0"/>
              </a:rPr>
              <a:t>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 lang="ru-RU" sz="1400" kern="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570" y="5357827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Palatino Linotype" pitchFamily="18" charset="0"/>
              </a:rPr>
              <a:t>271 970,1</a:t>
            </a:r>
          </a:p>
          <a:p>
            <a:r>
              <a:rPr lang="ru-RU" sz="1200" b="1" dirty="0" smtClean="0">
                <a:latin typeface="Palatino Linotype" pitchFamily="18" charset="0"/>
              </a:rPr>
              <a:t>(в т.ч. </a:t>
            </a:r>
          </a:p>
          <a:p>
            <a:r>
              <a:rPr lang="ru-RU" sz="1200" b="1" dirty="0" smtClean="0">
                <a:latin typeface="Palatino Linotype" pitchFamily="18" charset="0"/>
              </a:rPr>
              <a:t>      дотация </a:t>
            </a:r>
          </a:p>
          <a:p>
            <a:r>
              <a:rPr lang="ru-RU" sz="1200" b="1" dirty="0" smtClean="0">
                <a:latin typeface="Palatino Linotype" pitchFamily="18" charset="0"/>
              </a:rPr>
              <a:t>                 27 973,3)</a:t>
            </a:r>
          </a:p>
          <a:p>
            <a:endParaRPr lang="ru-RU" sz="1200" b="1" dirty="0">
              <a:latin typeface="Palatino Linotype" pitchFamily="18" charset="0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428992" y="857232"/>
            <a:ext cx="164307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Palatino Linotype" pitchFamily="18" charset="0"/>
              </a:rPr>
              <a:t>2019 год</a:t>
            </a:r>
            <a:r>
              <a:rPr lang="en-US" sz="2600" b="1" dirty="0" smtClean="0">
                <a:latin typeface="Palatino Linotype" pitchFamily="18" charset="0"/>
              </a:rPr>
              <a:t>*</a:t>
            </a:r>
            <a:endParaRPr lang="ru-RU" sz="2600" b="1" dirty="0">
              <a:latin typeface="Palatino Linotype" pitchFamily="18" charset="0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4071934" y="6072206"/>
            <a:ext cx="150019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latin typeface="Palatino Linotype" pitchFamily="18" charset="0"/>
              </a:rPr>
              <a:t>2020 год</a:t>
            </a:r>
            <a:endParaRPr lang="ru-RU" sz="2600" b="1" dirty="0">
              <a:latin typeface="Palatino Linotype" pitchFamily="18" charset="0"/>
            </a:endParaRPr>
          </a:p>
        </p:txBody>
      </p:sp>
      <p:sp>
        <p:nvSpPr>
          <p:cNvPr id="12" name="Прямоугольник 8"/>
          <p:cNvSpPr>
            <a:spLocks noChangeArrowheads="1"/>
          </p:cNvSpPr>
          <p:nvPr/>
        </p:nvSpPr>
        <p:spPr bwMode="auto">
          <a:xfrm>
            <a:off x="4356100" y="6550025"/>
            <a:ext cx="4787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18</a:t>
            </a:r>
            <a:r>
              <a:rPr lang="ru-RU" sz="1400" dirty="0" smtClean="0">
                <a:latin typeface="Palatino Linotype" pitchFamily="18" charset="0"/>
                <a:cs typeface="Times New Roman" pitchFamily="18" charset="0"/>
              </a:rPr>
              <a:t>.12.201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8</a:t>
            </a:r>
            <a:r>
              <a:rPr lang="ru-RU" sz="1400" dirty="0" smtClean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400" dirty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8072462" cy="107157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Расходы бюджета Лужского городского поселения</a:t>
            </a:r>
            <a:br>
              <a:rPr lang="ru-RU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по видам расходов</a:t>
            </a:r>
            <a:br>
              <a:rPr lang="ru-RU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(за счет собственных средств бюджета)</a:t>
            </a:r>
            <a:endParaRPr lang="ru-RU" sz="2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357298"/>
          <a:ext cx="8569951" cy="509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313"/>
                <a:gridCol w="1493844"/>
                <a:gridCol w="707610"/>
                <a:gridCol w="1415222"/>
                <a:gridCol w="786235"/>
                <a:gridCol w="1100727"/>
              </a:tblGrid>
              <a:tr h="35886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2019 год*</a:t>
                      </a:r>
                      <a:endParaRPr lang="ru-RU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 год</a:t>
                      </a:r>
                      <a:endParaRPr lang="ru-RU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Темп роста,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6288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Уд. вес,%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Уд. вес, 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515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Palatino Linotype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Palatino Linotype" pitchFamily="18" charset="0"/>
                        </a:rPr>
                        <a:t>262 515,7</a:t>
                      </a:r>
                      <a:endParaRPr lang="ru-RU" sz="1400" b="1" dirty="0"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Palatino Linotype" pitchFamily="18" charset="0"/>
                        </a:rPr>
                        <a:t>100,0</a:t>
                      </a:r>
                      <a:endParaRPr lang="ru-RU" sz="1400" b="1" dirty="0"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latin typeface="Palatino Linotype" pitchFamily="18" charset="0"/>
                        </a:rPr>
                        <a:t>271 970,1</a:t>
                      </a:r>
                      <a:endParaRPr lang="ru-RU" sz="1400" b="1" dirty="0"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Palatino Linotype" pitchFamily="18" charset="0"/>
                        </a:rPr>
                        <a:t>100,0</a:t>
                      </a:r>
                      <a:endParaRPr lang="ru-RU" sz="1400" b="1" dirty="0">
                        <a:latin typeface="Palatino Linotype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latin typeface="Palatino Linotype" pitchFamily="18" charset="0"/>
                          <a:cs typeface="Times New Roman" pitchFamily="18" charset="0"/>
                        </a:rPr>
                        <a:t>103,6</a:t>
                      </a:r>
                      <a:endParaRPr lang="ru-RU" sz="1400" b="1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541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</a:t>
                      </a:r>
                      <a:endParaRPr lang="ru-RU" sz="12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73 912,6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28,15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77 490,6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28,49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  <a:cs typeface="Times New Roman" pitchFamily="18" charset="0"/>
                        </a:rPr>
                        <a:t>104,8</a:t>
                      </a:r>
                      <a:endParaRPr lang="ru-RU" sz="14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289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муниципальных нужд</a:t>
                      </a:r>
                      <a:endParaRPr lang="ru-RU" sz="12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167 297,3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63,73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155 546,5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57,19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  <a:cs typeface="Times New Roman" pitchFamily="18" charset="0"/>
                        </a:rPr>
                        <a:t>93,0</a:t>
                      </a:r>
                      <a:endParaRPr lang="ru-RU" sz="14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690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2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2 573,1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0,98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2 803,0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1,03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  <a:cs typeface="Times New Roman" pitchFamily="18" charset="0"/>
                        </a:rPr>
                        <a:t>108,9</a:t>
                      </a:r>
                      <a:endParaRPr lang="ru-RU" sz="14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801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Капитальные вложения в объекты недвижимого имущества муниципальной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собственности</a:t>
                      </a:r>
                      <a:endParaRPr lang="ru-RU" sz="12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6 451,0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2,46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11 034,7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4,06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  <a:cs typeface="Times New Roman" pitchFamily="18" charset="0"/>
                        </a:rPr>
                        <a:t>171,1</a:t>
                      </a:r>
                      <a:endParaRPr lang="ru-RU" sz="14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403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2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509,8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0,19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509,8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0,19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801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2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100,0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0,04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876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lang="ru-RU" sz="12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19,0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0,01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17,0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0,01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  <a:cs typeface="Times New Roman" pitchFamily="18" charset="0"/>
                        </a:rPr>
                        <a:t>89,5</a:t>
                      </a:r>
                      <a:endParaRPr lang="ru-RU" sz="14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485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Palatino Linotype" pitchFamily="18" charset="0"/>
                          <a:ea typeface="+mn-ea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2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11 652,9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4,44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24 568,5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</a:rPr>
                        <a:t>9,03</a:t>
                      </a:r>
                      <a:endParaRPr lang="ru-RU" sz="1400" dirty="0">
                        <a:latin typeface="Palatino Linotyp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Palatino Linotype" pitchFamily="18" charset="0"/>
                          <a:cs typeface="Times New Roman" pitchFamily="18" charset="0"/>
                        </a:rPr>
                        <a:t>210,8</a:t>
                      </a:r>
                      <a:endParaRPr lang="ru-RU" sz="140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4356100" y="6550025"/>
            <a:ext cx="4787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18</a:t>
            </a:r>
            <a:r>
              <a:rPr lang="ru-RU" sz="1400" dirty="0" smtClean="0">
                <a:latin typeface="Palatino Linotype" pitchFamily="18" charset="0"/>
                <a:cs typeface="Times New Roman" pitchFamily="18" charset="0"/>
              </a:rPr>
              <a:t>.12.201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8</a:t>
            </a:r>
            <a:r>
              <a:rPr lang="ru-RU" sz="1400" dirty="0" smtClean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400" dirty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Palatino Linotype" pitchFamily="18" charset="0"/>
                <a:cs typeface="Times New Roman" pitchFamily="18" charset="0"/>
              </a:rPr>
              <a:t>Структура расходов бюджета по разделам</a:t>
            </a:r>
            <a:r>
              <a:rPr lang="en-US" sz="2200" b="1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Palatino Linotype" pitchFamily="18" charset="0"/>
                <a:cs typeface="Times New Roman" pitchFamily="18" charset="0"/>
              </a:rPr>
              <a:t>классификации</a:t>
            </a:r>
            <a:endParaRPr lang="en-US" sz="2200" b="1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n-US" sz="2200" b="1" dirty="0" smtClean="0">
                <a:latin typeface="Palatino Linotype" pitchFamily="18" charset="0"/>
                <a:cs typeface="Times New Roman" pitchFamily="18" charset="0"/>
              </a:rPr>
              <a:t>          </a:t>
            </a:r>
            <a:r>
              <a:rPr lang="ru-RU" sz="2200" b="1" dirty="0" smtClean="0">
                <a:latin typeface="Palatino Linotype" pitchFamily="18" charset="0"/>
                <a:cs typeface="Times New Roman" pitchFamily="18" charset="0"/>
              </a:rPr>
              <a:t> расходов</a:t>
            </a:r>
            <a:r>
              <a:rPr lang="en-US" sz="2200" b="1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Palatino Linotype" pitchFamily="18" charset="0"/>
                <a:cs typeface="Times New Roman" pitchFamily="18" charset="0"/>
              </a:rPr>
              <a:t>(за счет собственных средств)</a:t>
            </a:r>
            <a:endParaRPr lang="ru-RU" sz="2200" b="1" dirty="0">
              <a:latin typeface="Palatino Linotype" pitchFamily="18" charset="0"/>
            </a:endParaRPr>
          </a:p>
        </p:txBody>
      </p:sp>
      <p:graphicFrame>
        <p:nvGraphicFramePr>
          <p:cNvPr id="5" name="Диаграмма 15"/>
          <p:cNvGraphicFramePr>
            <a:graphicFrameLocks/>
          </p:cNvGraphicFramePr>
          <p:nvPr/>
        </p:nvGraphicFramePr>
        <p:xfrm>
          <a:off x="500034" y="1000108"/>
          <a:ext cx="2786082" cy="211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16"/>
          <p:cNvGraphicFramePr>
            <a:graphicFrameLocks/>
          </p:cNvGraphicFramePr>
          <p:nvPr/>
        </p:nvGraphicFramePr>
        <p:xfrm>
          <a:off x="3643306" y="1000108"/>
          <a:ext cx="2500330" cy="1903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21"/>
          <p:cNvGraphicFramePr>
            <a:graphicFrameLocks/>
          </p:cNvGraphicFramePr>
          <p:nvPr/>
        </p:nvGraphicFramePr>
        <p:xfrm>
          <a:off x="6000760" y="1142984"/>
          <a:ext cx="2911474" cy="191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642909" y="2857496"/>
          <a:ext cx="2643207" cy="191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17"/>
          <p:cNvGraphicFramePr>
            <a:graphicFrameLocks/>
          </p:cNvGraphicFramePr>
          <p:nvPr/>
        </p:nvGraphicFramePr>
        <p:xfrm>
          <a:off x="2928926" y="2714620"/>
          <a:ext cx="3429024" cy="191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18"/>
          <p:cNvGraphicFramePr>
            <a:graphicFrameLocks/>
          </p:cNvGraphicFramePr>
          <p:nvPr/>
        </p:nvGraphicFramePr>
        <p:xfrm>
          <a:off x="5929322" y="3214686"/>
          <a:ext cx="2873375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9"/>
          <p:cNvGraphicFramePr>
            <a:graphicFrameLocks/>
          </p:cNvGraphicFramePr>
          <p:nvPr/>
        </p:nvGraphicFramePr>
        <p:xfrm>
          <a:off x="428596" y="4929198"/>
          <a:ext cx="2693988" cy="17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2928926" y="4572008"/>
          <a:ext cx="3076575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3" name="Диаграмма 20"/>
          <p:cNvGraphicFramePr>
            <a:graphicFrameLocks/>
          </p:cNvGraphicFramePr>
          <p:nvPr/>
        </p:nvGraphicFramePr>
        <p:xfrm>
          <a:off x="5857884" y="4643446"/>
          <a:ext cx="2933700" cy="1916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148263" y="6500834"/>
            <a:ext cx="3995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18.12.2018  </a:t>
            </a:r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200" dirty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3663" cy="79181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Структура расходной части бюджета в разрезе программных и непрограммных расходов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(за счет собственных средств бюджета)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0" y="785794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год</a:t>
            </a:r>
            <a:endParaRPr lang="ru-RU" b="1" dirty="0">
              <a:latin typeface="Palatino Linotype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0" y="1214422"/>
          <a:ext cx="8944006" cy="550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1214414" y="6215082"/>
            <a:ext cx="2357454" cy="5000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71538" y="628652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Palatino Linotype" pitchFamily="18" charset="0"/>
              </a:rPr>
              <a:t> 271 970,1 тыс. руб.</a:t>
            </a:r>
            <a:endParaRPr lang="ru-RU" sz="2000" b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715404" cy="95565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«Развитие жилищно-коммунального и дорожного хозяйства»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(за счет собственных средств бюджета)</a:t>
            </a: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71406" y="785794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год</a:t>
            </a:r>
            <a:endParaRPr lang="ru-RU" b="1" dirty="0">
              <a:latin typeface="Palatino Linotype" pitchFamily="18" charset="0"/>
            </a:endParaRPr>
          </a:p>
        </p:txBody>
      </p:sp>
      <p:graphicFrame>
        <p:nvGraphicFramePr>
          <p:cNvPr id="4" name="Диаграмма 5"/>
          <p:cNvGraphicFramePr>
            <a:graphicFrameLocks/>
          </p:cNvGraphicFramePr>
          <p:nvPr/>
        </p:nvGraphicFramePr>
        <p:xfrm>
          <a:off x="142844" y="1214398"/>
          <a:ext cx="8886825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2000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85728"/>
            <a:ext cx="628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Подпрограмма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«Благоустройство»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71406" y="785794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год</a:t>
            </a:r>
            <a:endParaRPr lang="ru-RU" b="1" dirty="0">
              <a:latin typeface="Palatino Linotype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414395867"/>
              </p:ext>
            </p:extLst>
          </p:nvPr>
        </p:nvGraphicFramePr>
        <p:xfrm>
          <a:off x="571472" y="1071546"/>
          <a:ext cx="835824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7643834" y="285728"/>
            <a:ext cx="1285884" cy="857256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alatino Linotype" pitchFamily="18" charset="0"/>
              </a:rPr>
              <a:t>30 189,5 тыс. руб.</a:t>
            </a:r>
            <a:endParaRPr lang="ru-RU" sz="16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2">
            <a:lum bright="-8000"/>
          </a:blip>
          <a:stretch>
            <a:fillRect/>
          </a:stretch>
        </p:blipFill>
        <p:spPr>
          <a:xfrm>
            <a:off x="7072330" y="4857760"/>
            <a:ext cx="164307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21769" cy="714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Подпрограмма «Содержание и ремонт автомобильных дорог и искусственных сооружений»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(за счет собственных средств бюджета)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endParaRPr lang="ru-RU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571473" y="1142984"/>
          <a:ext cx="5357850" cy="514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929322" y="1071546"/>
            <a:ext cx="3090865" cy="36433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Char char="§"/>
              <a:defRPr/>
            </a:pPr>
            <a:r>
              <a:rPr lang="ru-RU" sz="14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мероприятия по содержанию и ремонту дворовых территорий многоквартирных домов, проездов к дворовым территориям многоквартирных домов населенных пунктов</a:t>
            </a:r>
            <a:endParaRPr lang="ru-RU" sz="14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300,0 </a:t>
            </a:r>
            <a:r>
              <a:rPr lang="ru-RU" sz="14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т.р</a:t>
            </a: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§"/>
              <a:defRPr/>
            </a:pPr>
            <a:r>
              <a:rPr lang="ru-RU" sz="14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капитальный ремонт и ремонт автомобильных дорог и искусственных сооружений</a:t>
            </a:r>
            <a:endParaRPr lang="ru-RU" sz="14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10 </a:t>
            </a:r>
            <a:r>
              <a:rPr lang="ru-RU" sz="14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000,0 т.р</a:t>
            </a: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софинансирование субсидий, представленных бюджету ЛГП на капитальный ремонт и ремонт автомобильных дорог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6 000,0 т.р.</a:t>
            </a:r>
            <a:endParaRPr lang="ru-RU" sz="140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4857760"/>
            <a:ext cx="2714644" cy="14398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Комплекс работ по содержанию автомобильных дорог на территории ЛГП: подметание, посыпка, полив, вывоз грунта и пр.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148263" y="6500834"/>
            <a:ext cx="3995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18.12.2018  </a:t>
            </a:r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2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1571612"/>
            <a:ext cx="19288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spc="-10" dirty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ru-RU" sz="1400" b="1" spc="-10" dirty="0" smtClean="0">
                <a:latin typeface="Palatino Linotype" pitchFamily="18" charset="0"/>
                <a:cs typeface="Times New Roman" pitchFamily="18" charset="0"/>
              </a:rPr>
              <a:t>35 726,6 тыс</a:t>
            </a:r>
            <a:r>
              <a:rPr lang="ru-RU" sz="1400" b="1" spc="-10" dirty="0">
                <a:latin typeface="Palatino Linotype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8860" y="1285860"/>
            <a:ext cx="19446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spc="-10" dirty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ru-RU" sz="1400" b="1" spc="-10" dirty="0" smtClean="0">
                <a:latin typeface="Palatino Linotype" pitchFamily="18" charset="0"/>
                <a:cs typeface="Times New Roman" pitchFamily="18" charset="0"/>
              </a:rPr>
              <a:t>38 700,0 </a:t>
            </a:r>
            <a:r>
              <a:rPr lang="ru-RU" sz="1400" b="1" spc="-10" dirty="0">
                <a:latin typeface="Palatino Linotype" pitchFamily="18" charset="0"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 advClick="0" advTm="2000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Подпрограмма «Газификация жилищного фонда Лужского городского поселения»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28" y="785794"/>
            <a:ext cx="7572428" cy="1071570"/>
          </a:xfrm>
          <a:prstGeom prst="roundRect">
            <a:avLst>
              <a:gd name="adj" fmla="val 10000"/>
            </a:avLst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latin typeface="Arial Narrow" panose="020B060602020203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571604" y="857232"/>
            <a:ext cx="7286676" cy="1071570"/>
          </a:xfrm>
          <a:prstGeom prst="roundRect">
            <a:avLst>
              <a:gd name="adj" fmla="val 10000"/>
            </a:avLst>
          </a:prstGeom>
          <a:solidFill>
            <a:schemeClr val="bg1">
              <a:lumMod val="95000"/>
            </a:schemeClr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Palatino Linotype" pitchFamily="18" charset="0"/>
              </a:rPr>
              <a:t>По данной подпрограмме на 2020 год предусмотрены бюджетные инвестиции в объекты капитального строительства объектов газификации (в том числе проектно-изыскательские работы) собственности муниципального образования и расходы на организацию газоснабжения в сумме </a:t>
            </a:r>
            <a:r>
              <a:rPr lang="ru-RU" sz="1200" b="1" i="1" dirty="0" smtClean="0">
                <a:solidFill>
                  <a:schemeClr val="tx1"/>
                </a:solidFill>
                <a:latin typeface="Palatino Linotype" pitchFamily="18" charset="0"/>
              </a:rPr>
              <a:t>7</a:t>
            </a:r>
            <a:r>
              <a:rPr lang="en-US" sz="1200" b="1" i="1" dirty="0" smtClean="0">
                <a:solidFill>
                  <a:schemeClr val="tx1"/>
                </a:solidFill>
                <a:latin typeface="Palatino Linotype" pitchFamily="18" charset="0"/>
              </a:rPr>
              <a:t> </a:t>
            </a:r>
            <a:r>
              <a:rPr lang="ru-RU" sz="1200" b="1" i="1" dirty="0" smtClean="0">
                <a:solidFill>
                  <a:schemeClr val="tx1"/>
                </a:solidFill>
                <a:latin typeface="Palatino Linotype" pitchFamily="18" charset="0"/>
              </a:rPr>
              <a:t>551,3 тыс. руб.</a:t>
            </a:r>
            <a:r>
              <a:rPr lang="ru-RU" sz="1200" dirty="0" smtClean="0">
                <a:solidFill>
                  <a:schemeClr val="tx1"/>
                </a:solidFill>
                <a:latin typeface="Palatino Linotype" pitchFamily="18" charset="0"/>
              </a:rPr>
              <a:t>, в том числе: софинансирование субсидии из областного бюджета – </a:t>
            </a:r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</a:rPr>
              <a:t>4 387,2 тыс. руб.</a:t>
            </a:r>
            <a:endParaRPr lang="ru-RU" sz="12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000240"/>
          <a:ext cx="8786874" cy="4772379"/>
        </p:xfrm>
        <a:graphic>
          <a:graphicData uri="http://schemas.openxmlformats.org/drawingml/2006/table">
            <a:tbl>
              <a:tblPr/>
              <a:tblGrid>
                <a:gridCol w="7786774"/>
                <a:gridCol w="1000100"/>
              </a:tblGrid>
              <a:tr h="510147">
                <a:tc>
                  <a:txBody>
                    <a:bodyPr/>
                    <a:lstStyle/>
                    <a:p>
                      <a:pPr indent="11493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Объем бюджетных ассигнований, 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тыс. руб.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3415">
                <a:tc>
                  <a:txBody>
                    <a:bodyPr/>
                    <a:lstStyle/>
                    <a:p>
                      <a:pPr indent="11493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Софинансирование субсидии на бюджетные инвестиции в объекты капитального строительства объектов газификации (в том числе проектно-изыскательские работы) собственности муниципальных образований, в т.ч.: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4 387,2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3415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Распределительный газопровод среднего и низкого давления в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зажелезнодорожной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части г. Луга (от пер. Белозерский до ул. Партизанская)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3 183,3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08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Распределительный газопровод г. Луга, (заречная часть)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125,3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15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Распределительный газопровод среднего и низкого давления в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зажелезнодорожной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части г. Луга (от пер. Белозерский до ул. Горная)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478,6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08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Распределительный газопровод высокого давления, жилая застройка в г. Луга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мкр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. "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Шалово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"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35,0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24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Сеть газораспределения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мкр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. Заречный от пр. Комсомольский до ул. Алексея Васильева в г. Луге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125,9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00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Газораспределительная сеть Луга-3 (д. № 4/8, 4/7, 4/20, 3/45, 3/44, 3/40)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439,1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9">
                <a:tc>
                  <a:txBody>
                    <a:bodyPr/>
                    <a:lstStyle/>
                    <a:p>
                      <a:pPr indent="11493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Расходы на проектно-изыскательские работы и строительство газопровода, в т.ч.: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2 664,1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3415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Наружный газопровод Заказчика, находящегося по адресу: г. Луга, пр. Володарского, д. 37, </a:t>
                      </a:r>
                    </a:p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корп. 1,2,3,4,5; ул. Пислегина, д. 7; пр. Володарского, д. 20А; г. Луга,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Лангина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гора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121,0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15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Распределительный газопровод г. Луга (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мкр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. Южный); пер. Перовской; к ж.д. № 61/18 по пр. Урицкого; ул. Смоленская и ул. Нижегородская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79,0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056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Газопровод среднего давления к объекту «Жилая застройка в г. Луга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мкр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Шалово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1 464,1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15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Распределительный газопровод среднего и низкого давления в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зажелезнодорожной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части г. Луга (от пер. Белозерский до ул. Горная)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901,0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15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Распределительный газопровод среднего и низкого давления в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зажелезнодорожной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части г. Луга (от пер. Белозерский до ул. Партизанская)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08">
                <a:tc>
                  <a:txBody>
                    <a:bodyPr/>
                    <a:lstStyle/>
                    <a:p>
                      <a:pPr indent="114935"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Расходы на организацию газоснабжения, в т.ч.: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6830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Оказание услуг по техническому надзору со стороны эксплуатирующей организации при выполнении строительно-монтажных работ по объектам: "Распределительный газопровод среднего и низкого давления в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зажелезнодорожной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части г. Луга  (от пер. Белозерский до ул. Горная)", "Распределительный газопровод среднего и низкого давления в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зажелезнодорожной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части г. Луга  (от пер. Белозерский до ул. Партизанская)"  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300,0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23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Проведение работ по текущему ремонту и техническому обслуживанию наружного газопровода Заказчика, находящегося по адресу: пр. Володарского, д. 37, корп. 1,2,3,4,5; г. Луга,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Лангина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 гора; пр. Володарского, д. 20А; ул. Пислегина, д. 7; </a:t>
                      </a:r>
                      <a:r>
                        <a:rPr lang="ru-RU" sz="900" dirty="0" err="1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мкр</a:t>
                      </a: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. Южный; пер. Перовской; пр. Урицкого, д. 61; ул. Смоленская, ул. Нижегородская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200,0</a:t>
                      </a: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08">
                <a:tc>
                  <a:txBody>
                    <a:bodyPr/>
                    <a:lstStyle/>
                    <a:p>
                      <a:pPr indent="114935"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Palatino Linotype" pitchFamily="18" charset="0"/>
                          <a:ea typeface="Times New Roman"/>
                          <a:cs typeface="Times New Roman"/>
                        </a:rPr>
                        <a:t>7 551,3</a:t>
                      </a:r>
                      <a:endParaRPr lang="ru-RU" sz="900" dirty="0">
                        <a:latin typeface="Palatino Linotyp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3664" marR="436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71406" y="785794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год</a:t>
            </a:r>
            <a:endParaRPr lang="ru-RU" b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42852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Муниципальная программа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«Развитие культуры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Лужском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городском поселении»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(за счет собственных средств бюджета)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1406" y="785794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год</a:t>
            </a:r>
            <a:endParaRPr lang="ru-RU" b="1" dirty="0">
              <a:latin typeface="Palatino Linotype" pitchFamily="18" charset="0"/>
            </a:endParaRPr>
          </a:p>
        </p:txBody>
      </p:sp>
      <p:graphicFrame>
        <p:nvGraphicFramePr>
          <p:cNvPr id="7" name="Диаграмма 12"/>
          <p:cNvGraphicFramePr>
            <a:graphicFrameLocks/>
          </p:cNvGraphicFramePr>
          <p:nvPr/>
        </p:nvGraphicFramePr>
        <p:xfrm>
          <a:off x="5143504" y="4500570"/>
          <a:ext cx="3735390" cy="2162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2976" y="6500834"/>
            <a:ext cx="3995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18.12.2018  </a:t>
            </a:r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200" dirty="0"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5"/>
          <p:cNvGraphicFramePr>
            <a:graphicFrameLocks/>
          </p:cNvGraphicFramePr>
          <p:nvPr/>
        </p:nvGraphicFramePr>
        <p:xfrm>
          <a:off x="0" y="1142984"/>
          <a:ext cx="8786873" cy="528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643570" y="6286520"/>
            <a:ext cx="2805938" cy="30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106,9%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от  уровня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2019 года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35892" cy="1008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Основные направления бюджетной политики </a:t>
            </a:r>
            <a:br>
              <a:rPr lang="ru-RU" sz="28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Лужского городского поселения</a:t>
            </a: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642910" y="1214422"/>
          <a:ext cx="828206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2000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8583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itchFamily="18" charset="0"/>
                <a:cs typeface="Times New Roman" pitchFamily="18" charset="0"/>
              </a:rPr>
              <a:t>Источники внутреннего финансирования дефицита бюджета</a:t>
            </a:r>
            <a:endParaRPr lang="ru-RU" sz="2200" b="1" dirty="0"/>
          </a:p>
        </p:txBody>
      </p:sp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71406" y="785794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год</a:t>
            </a:r>
            <a:endParaRPr lang="ru-RU" b="1" dirty="0">
              <a:latin typeface="Palatino Linotyp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357298"/>
          <a:ext cx="7926010" cy="2189537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6250593"/>
                <a:gridCol w="1675417"/>
              </a:tblGrid>
              <a:tr h="421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latin typeface="Palatino Linotype" pitchFamily="18" charset="0"/>
                        </a:rPr>
                        <a:t>Источники </a:t>
                      </a:r>
                      <a:r>
                        <a:rPr lang="ru-RU" sz="2000" b="1" u="none" strike="noStrike" dirty="0">
                          <a:latin typeface="Palatino Linotype" pitchFamily="18" charset="0"/>
                        </a:rPr>
                        <a:t>внутреннего </a:t>
                      </a:r>
                      <a:r>
                        <a:rPr lang="ru-RU" sz="2000" b="1" u="none" strike="noStrike" dirty="0" smtClean="0">
                          <a:latin typeface="Palatino Linotype" pitchFamily="18" charset="0"/>
                        </a:rPr>
                        <a:t>финансирования </a:t>
                      </a:r>
                      <a:endParaRPr lang="ru-RU" sz="2000" b="1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latin typeface="Palatino Linotype" pitchFamily="18" charset="0"/>
                        </a:rPr>
                        <a:t>6 181,4</a:t>
                      </a:r>
                      <a:endParaRPr lang="ru-RU" sz="2000" b="1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97311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latin typeface="Palatino Linotype" pitchFamily="18" charset="0"/>
                        </a:rPr>
                        <a:t>в том числе:</a:t>
                      </a:r>
                      <a:endParaRPr lang="ru-RU" sz="2000" b="0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/>
                </a:tc>
              </a:tr>
              <a:tr h="5878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latin typeface="Palatino Linotype" pitchFamily="18" charset="0"/>
                        </a:rPr>
                        <a:t>Погашение кредита от других </a:t>
                      </a:r>
                      <a:r>
                        <a:rPr lang="ru-RU" sz="2000" u="none" strike="noStrike" dirty="0" smtClean="0">
                          <a:latin typeface="Palatino Linotype" pitchFamily="18" charset="0"/>
                        </a:rPr>
                        <a:t>бюджетов</a:t>
                      </a:r>
                    </a:p>
                    <a:p>
                      <a:pPr algn="ctr" fontAlgn="b"/>
                      <a:r>
                        <a:rPr lang="ru-RU" sz="2000" u="none" strike="noStrike" dirty="0" smtClean="0">
                          <a:latin typeface="Palatino Linotype" pitchFamily="18" charset="0"/>
                        </a:rPr>
                        <a:t> </a:t>
                      </a:r>
                      <a:r>
                        <a:rPr lang="ru-RU" sz="2000" u="none" strike="noStrike" dirty="0">
                          <a:latin typeface="Palatino Linotype" pitchFamily="18" charset="0"/>
                        </a:rPr>
                        <a:t>бюджетной системы </a:t>
                      </a:r>
                      <a:r>
                        <a:rPr lang="ru-RU" sz="2000" u="none" strike="noStrike" dirty="0" smtClean="0">
                          <a:latin typeface="Palatino Linotype" pitchFamily="18" charset="0"/>
                        </a:rPr>
                        <a:t>РФ</a:t>
                      </a:r>
                      <a:endParaRPr lang="ru-RU" sz="2000" b="0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latin typeface="Palatino Linotype" pitchFamily="18" charset="0"/>
                        </a:rPr>
                        <a:t>-2 719,0</a:t>
                      </a:r>
                      <a:endParaRPr lang="ru-RU" sz="2000" b="0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537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latin typeface="Palatino Linotype" pitchFamily="18" charset="0"/>
                        </a:rPr>
                        <a:t>Изменение прочих остатков денежных средств бюджета городского поселения</a:t>
                      </a:r>
                      <a:endParaRPr lang="ru-RU" sz="2000" b="0" i="0" u="none" strike="noStrike" dirty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latin typeface="Palatino Linotype" pitchFamily="18" charset="0"/>
                        </a:rPr>
                        <a:t>8 900,4</a:t>
                      </a:r>
                      <a:endParaRPr lang="ru-RU" sz="2000" b="0" i="0" u="none" strike="noStrike" dirty="0" smtClean="0">
                        <a:latin typeface="Palatino Linotype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571604" y="4143380"/>
            <a:ext cx="7286676" cy="2000264"/>
          </a:xfrm>
          <a:prstGeom prst="roundRect">
            <a:avLst>
              <a:gd name="adj" fmla="val 10000"/>
            </a:avLst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latin typeface="Arial Narrow" panose="020B0606020202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785918" y="4357694"/>
            <a:ext cx="6929486" cy="1643074"/>
          </a:xfrm>
          <a:prstGeom prst="roundRect">
            <a:avLst>
              <a:gd name="adj" fmla="val 10000"/>
            </a:avLst>
          </a:prstGeom>
          <a:solidFill>
            <a:schemeClr val="bg1">
              <a:lumMod val="95000"/>
            </a:schemeClr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Palatino Linotype" pitchFamily="18" charset="0"/>
              </a:rPr>
              <a:t>Источники финансирования дефицита бюджета </a:t>
            </a:r>
            <a:r>
              <a:rPr lang="ru-RU" dirty="0" smtClean="0">
                <a:solidFill>
                  <a:schemeClr val="tx1"/>
                </a:solidFill>
                <a:latin typeface="Palatino Linotype" pitchFamily="18" charset="0"/>
              </a:rPr>
              <a:t>–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Palatino Linotype" pitchFamily="18" charset="0"/>
              </a:rPr>
              <a:t> средства, которые привлекаются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источники).</a:t>
            </a:r>
            <a:endParaRPr lang="ru-RU" i="1" kern="0" dirty="0">
              <a:solidFill>
                <a:schemeClr val="tx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арта.jp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85720" y="2285992"/>
            <a:ext cx="914400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tx2">
                    <a:lumMod val="50000"/>
                  </a:schemeClr>
                </a:solidFill>
                <a:latin typeface="Palatino Linotype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Palatino Linotype" pitchFamily="18" charset="0"/>
              <a:cs typeface="+mn-cs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8001024" cy="95491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Основные параметры проекта бюджета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Лужского городского поселения на 20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20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-202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годы</a:t>
            </a:r>
          </a:p>
        </p:txBody>
      </p:sp>
      <p:graphicFrame>
        <p:nvGraphicFramePr>
          <p:cNvPr id="3" name="Содержимое 5"/>
          <p:cNvGraphicFramePr>
            <a:graphicFrameLocks/>
          </p:cNvGraphicFramePr>
          <p:nvPr/>
        </p:nvGraphicFramePr>
        <p:xfrm>
          <a:off x="142844" y="1428736"/>
          <a:ext cx="8858312" cy="3878876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12038"/>
                <a:gridCol w="951531"/>
                <a:gridCol w="1095325"/>
                <a:gridCol w="954254"/>
                <a:gridCol w="1192817"/>
                <a:gridCol w="874731"/>
                <a:gridCol w="1192817"/>
                <a:gridCol w="984799"/>
              </a:tblGrid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0D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План на 201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9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год*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0D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Проект </a:t>
                      </a:r>
                      <a:endParaRPr lang="ru-RU" sz="1400" u="none" strike="noStrike" dirty="0" smtClean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на 20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20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0D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Темп роста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, 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0D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Проект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на 202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0D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0D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на 202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0D6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E0D6D0"/>
                    </a:solidFill>
                  </a:tcPr>
                </a:tc>
              </a:tr>
              <a:tr h="661346">
                <a:tc>
                  <a:txBody>
                    <a:bodyPr/>
                    <a:lstStyle/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1. ДОХОДЫ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(всего), </a:t>
                      </a:r>
                      <a:endParaRPr lang="ru-RU" sz="1400" b="1" u="none" strike="noStrike" dirty="0" smtClean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    в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том числе: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317 327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265 788,7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83,8%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271 895,5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102,3%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280 842,4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103,3%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4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собственные доходы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233 523,9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237 815,4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101,8%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243 428,4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102,4%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251 776,6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103,4%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4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безвозмездные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83 803,8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27 973,3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33,4%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28 467,1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101,8%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29 065,8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102,1%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38021">
                <a:tc>
                  <a:txBody>
                    <a:bodyPr/>
                    <a:lstStyle/>
                    <a:p>
                      <a:pPr marL="342900" indent="-342900" algn="ctr" fontAlgn="ctr">
                        <a:buAutoNum type="arabicPeriod" startAt="2"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РАСХОДЫ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(всего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),</a:t>
                      </a:r>
                    </a:p>
                    <a:p>
                      <a:pPr marL="342900" indent="-342900" algn="ctr" fontAlgn="ctr">
                        <a:buNone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в том числе: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324 240,4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271 970,1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83,9%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276 895,5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101,8%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284 842,4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102,9%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условно утвержденные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10 032,0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15 644,0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683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3. ДЕФИЦИТ (-)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-6 912,7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-6 181,4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-5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 000,0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-4 000,0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2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%  дефицита 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к собственным доходам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3,0%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2,6%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2,1%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Palatino Linotype" pitchFamily="18" charset="0"/>
                        </a:rPr>
                        <a:t>1,6%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Palatino Linotype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857224" y="5286388"/>
            <a:ext cx="85011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Palatino Linotype" pitchFamily="18" charset="0"/>
              </a:rPr>
              <a:t>Доходы</a:t>
            </a:r>
            <a:r>
              <a:rPr lang="ru-RU" sz="1600" i="1" dirty="0">
                <a:latin typeface="Palatino Linotype" pitchFamily="18" charset="0"/>
              </a:rPr>
              <a:t> – поступающие в бюджет денежные средства.</a:t>
            </a:r>
          </a:p>
          <a:p>
            <a:r>
              <a:rPr lang="en-US" sz="1600" b="1" i="1" dirty="0" smtClean="0">
                <a:latin typeface="Palatino Linotype" pitchFamily="18" charset="0"/>
              </a:rPr>
              <a:t>  </a:t>
            </a:r>
            <a:r>
              <a:rPr lang="ru-RU" sz="1600" b="1" i="1" dirty="0" smtClean="0">
                <a:latin typeface="Palatino Linotype" pitchFamily="18" charset="0"/>
              </a:rPr>
              <a:t>Расходы</a:t>
            </a:r>
            <a:r>
              <a:rPr lang="ru-RU" sz="1600" i="1" dirty="0" smtClean="0">
                <a:latin typeface="Palatino Linotype" pitchFamily="18" charset="0"/>
              </a:rPr>
              <a:t> </a:t>
            </a:r>
            <a:r>
              <a:rPr lang="ru-RU" sz="1600" i="1" dirty="0">
                <a:latin typeface="Palatino Linotype" pitchFamily="18" charset="0"/>
              </a:rPr>
              <a:t>– выплачиваемые из бюджета денежные средства, которые направляются </a:t>
            </a:r>
            <a:r>
              <a:rPr lang="ru-RU" sz="1600" i="1" dirty="0" smtClean="0">
                <a:latin typeface="Palatino Linotype" pitchFamily="18" charset="0"/>
              </a:rPr>
              <a:t>на  </a:t>
            </a:r>
            <a:r>
              <a:rPr lang="en-US" sz="1600" i="1" dirty="0" smtClean="0">
                <a:latin typeface="Palatino Linotype" pitchFamily="18" charset="0"/>
              </a:rPr>
              <a:t>  </a:t>
            </a:r>
          </a:p>
          <a:p>
            <a:r>
              <a:rPr lang="en-US" sz="1600" i="1" dirty="0" smtClean="0">
                <a:latin typeface="Palatino Linotype" pitchFamily="18" charset="0"/>
              </a:rPr>
              <a:t>   </a:t>
            </a:r>
            <a:r>
              <a:rPr lang="ru-RU" sz="1600" i="1" dirty="0" smtClean="0">
                <a:latin typeface="Palatino Linotype" pitchFamily="18" charset="0"/>
              </a:rPr>
              <a:t>финансовое</a:t>
            </a:r>
            <a:r>
              <a:rPr lang="en-US" sz="1600" i="1" dirty="0" smtClean="0">
                <a:latin typeface="Palatino Linotype" pitchFamily="18" charset="0"/>
              </a:rPr>
              <a:t> </a:t>
            </a:r>
            <a:r>
              <a:rPr lang="ru-RU" sz="1600" i="1" dirty="0" smtClean="0">
                <a:latin typeface="Palatino Linotype" pitchFamily="18" charset="0"/>
              </a:rPr>
              <a:t>обеспечение задач и функций органов местного самоуправления.</a:t>
            </a:r>
          </a:p>
          <a:p>
            <a:r>
              <a:rPr lang="ru-RU" sz="1600" b="1" i="1" dirty="0" smtClean="0">
                <a:latin typeface="Palatino Linotype" pitchFamily="18" charset="0"/>
              </a:rPr>
              <a:t>    Дефицит </a:t>
            </a:r>
            <a:r>
              <a:rPr lang="ru-RU" sz="1600" b="1" i="1" dirty="0">
                <a:latin typeface="Palatino Linotype" pitchFamily="18" charset="0"/>
              </a:rPr>
              <a:t>бюджета</a:t>
            </a:r>
            <a:r>
              <a:rPr lang="ru-RU" sz="1600" i="1" dirty="0">
                <a:latin typeface="Palatino Linotype" pitchFamily="18" charset="0"/>
              </a:rPr>
              <a:t> – ситуация, при которой расходы бюджета превышают его доходы.</a:t>
            </a:r>
          </a:p>
          <a:p>
            <a:r>
              <a:rPr lang="en-US" sz="1600" b="1" i="1" dirty="0" smtClean="0">
                <a:latin typeface="Palatino Linotype" pitchFamily="18" charset="0"/>
              </a:rPr>
              <a:t>         </a:t>
            </a:r>
            <a:r>
              <a:rPr lang="ru-RU" sz="1600" b="1" i="1" dirty="0" err="1" smtClean="0">
                <a:latin typeface="Palatino Linotype" pitchFamily="18" charset="0"/>
              </a:rPr>
              <a:t>Профицит</a:t>
            </a:r>
            <a:r>
              <a:rPr lang="ru-RU" sz="1600" b="1" i="1" dirty="0" smtClean="0">
                <a:latin typeface="Palatino Linotype" pitchFamily="18" charset="0"/>
              </a:rPr>
              <a:t> </a:t>
            </a:r>
            <a:r>
              <a:rPr lang="ru-RU" sz="1600" b="1" i="1" dirty="0">
                <a:latin typeface="Palatino Linotype" pitchFamily="18" charset="0"/>
              </a:rPr>
              <a:t>бюджета</a:t>
            </a:r>
            <a:r>
              <a:rPr lang="ru-RU" sz="1600" i="1" dirty="0">
                <a:latin typeface="Palatino Linotype" pitchFamily="18" charset="0"/>
              </a:rPr>
              <a:t> – превышение доходов бюджета над его расходами. </a:t>
            </a: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auto">
          <a:xfrm>
            <a:off x="4356100" y="6550025"/>
            <a:ext cx="4787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18</a:t>
            </a:r>
            <a:r>
              <a:rPr lang="ru-RU" sz="1400" dirty="0" smtClean="0">
                <a:latin typeface="Palatino Linotype" pitchFamily="18" charset="0"/>
                <a:cs typeface="Times New Roman" pitchFamily="18" charset="0"/>
              </a:rPr>
              <a:t>.12.201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8</a:t>
            </a:r>
            <a:r>
              <a:rPr lang="ru-RU" sz="1400" dirty="0" smtClean="0">
                <a:latin typeface="Palatino Linotype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en-US" sz="14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4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00958" y="1142984"/>
            <a:ext cx="1477992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Palatino Linotype" pitchFamily="18" charset="0"/>
                <a:cs typeface="Times New Roman" pitchFamily="18" charset="0"/>
              </a:rPr>
              <a:t>тысяч рублей</a:t>
            </a:r>
            <a:endParaRPr lang="ru-RU" sz="1300" b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1406" y="142852"/>
            <a:ext cx="9144000" cy="50006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Доходная часть бюджета </a:t>
            </a:r>
            <a:r>
              <a:rPr lang="ru-RU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Лужского</a:t>
            </a:r>
            <a:r>
              <a:rPr lang="ru-RU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 городского поселения </a:t>
            </a:r>
            <a:endParaRPr lang="ru-RU" sz="23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9"/>
          <p:cNvGraphicFramePr>
            <a:graphicFrameLocks/>
          </p:cNvGraphicFramePr>
          <p:nvPr/>
        </p:nvGraphicFramePr>
        <p:xfrm>
          <a:off x="142844" y="714356"/>
          <a:ext cx="900115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5148263" y="6643710"/>
            <a:ext cx="3995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*Решение Совета депутатов ЛГП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от 18.12.2018  </a:t>
            </a:r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2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3786190"/>
            <a:ext cx="7572428" cy="2857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</a:rPr>
              <a:t>Налоговые доходы </a:t>
            </a:r>
            <a:r>
              <a:rPr lang="ru-RU" sz="1000" dirty="0" smtClean="0">
                <a:solidFill>
                  <a:schemeClr val="tx1"/>
                </a:solidFill>
                <a:latin typeface="Palatino Linotype" pitchFamily="18" charset="0"/>
              </a:rPr>
              <a:t>– </a:t>
            </a:r>
            <a:r>
              <a:rPr lang="ru-RU" sz="1000" i="1" dirty="0" smtClean="0">
                <a:solidFill>
                  <a:schemeClr val="tx1"/>
                </a:solidFill>
                <a:latin typeface="Palatino Linotype" pitchFamily="18" charset="0"/>
              </a:rPr>
              <a:t>занимают центральное место в системе доходов любого бюджета бюджетной системы. К ним относятся предусмотренные налоговым законодательством Российской Федерации федеральные, региональные и местные налоги и сборы, а также пени и штрафы. Налоговые доходы разграничиваются между бюджетами различных уровней бюджетной системы в соответствии с налоговым и бюджетным законодательством. Налоговый кодекс Российской Федерации устанавливает федеральные, региональные и местные налоги и сборы, а также специальные налоговые режимы. Разграничение федеральных налогов между бюджетами различных уровней бюджетной системы производится на основе нормативов (процентных) отчислений. При этом данные нормативы закреплены в Бюджетном кодексе и являются едиными и постоянными для бюджетов различных уровней бюджетной системы Российской Федерации.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</a:rPr>
              <a:t>Неналоговые доходы</a:t>
            </a:r>
            <a:r>
              <a:rPr lang="ru-RU" sz="1200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Palatino Linotype" pitchFamily="18" charset="0"/>
              </a:rPr>
              <a:t>– </a:t>
            </a:r>
            <a:r>
              <a:rPr lang="ru-RU" sz="1000" i="1" dirty="0" err="1" smtClean="0">
                <a:solidFill>
                  <a:schemeClr val="tx1"/>
                </a:solidFill>
                <a:latin typeface="Palatino Linotype" pitchFamily="18" charset="0"/>
              </a:rPr>
              <a:t>доходы</a:t>
            </a:r>
            <a:r>
              <a:rPr lang="ru-RU" sz="1000" i="1" dirty="0" smtClean="0">
                <a:solidFill>
                  <a:schemeClr val="tx1"/>
                </a:solidFill>
                <a:latin typeface="Palatino Linotype" pitchFamily="18" charset="0"/>
              </a:rPr>
              <a:t> от использования и продажи имущества, находящегося в государственной или муниципальной собственности; доходы от платных услуг, оказываемых казенными учреждениями, находящимися в ведении органов местного самоуправления; средства, полученные в результате применения мер гражданско-правовой, административной и уголовной ответственности, в т.ч.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 иные неналоговые доходы.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Palatino Linotype" pitchFamily="18" charset="0"/>
              </a:rPr>
              <a:t>Безвозмездные поступления </a:t>
            </a:r>
            <a:r>
              <a:rPr lang="ru-RU" sz="1000" dirty="0" smtClean="0">
                <a:solidFill>
                  <a:schemeClr val="tx1"/>
                </a:solidFill>
                <a:latin typeface="Palatino Linotype" pitchFamily="18" charset="0"/>
              </a:rPr>
              <a:t>– </a:t>
            </a:r>
            <a:r>
              <a:rPr lang="ru-RU" sz="1000" i="1" dirty="0" smtClean="0">
                <a:solidFill>
                  <a:schemeClr val="tx1"/>
                </a:solidFill>
                <a:latin typeface="Palatino Linotype" pitchFamily="18" charset="0"/>
              </a:rPr>
              <a:t>дотации, субсидии и иные межбюджетные трансферты, полученные из других бюджетов бюджетной системы Российской Федерации; безвозмездные поступления от физических и юридических лиц, в том числе добровольные пожертвования.</a:t>
            </a:r>
          </a:p>
          <a:p>
            <a:endParaRPr lang="ru-RU" dirty="0" smtClean="0">
              <a:latin typeface="Palatino Linotype" pitchFamily="18" charset="0"/>
            </a:endParaRPr>
          </a:p>
          <a:p>
            <a:endParaRPr lang="ru-RU" sz="2400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632700" cy="5984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Palatino Linotype" pitchFamily="18" charset="0"/>
                <a:cs typeface="Times New Roman" pitchFamily="18" charset="0"/>
              </a:rPr>
              <a:t>Поступление налоговых доходов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142976" y="714356"/>
            <a:ext cx="3313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Налог на доходы физических лиц, </a:t>
            </a:r>
          </a:p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(тыс. руб.)</a:t>
            </a: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5857884" y="128586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Земельный налог, </a:t>
            </a:r>
          </a:p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(тыс. руб.)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57158" y="4214818"/>
            <a:ext cx="4679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i="1" dirty="0">
                <a:latin typeface="Palatino Linotype" pitchFamily="18" charset="0"/>
                <a:cs typeface="Times New Roman" pitchFamily="18" charset="0"/>
              </a:rPr>
              <a:t>Акцизы, (тыс. руб.)</a:t>
            </a:r>
          </a:p>
          <a:p>
            <a:pPr algn="ctr"/>
            <a:r>
              <a:rPr lang="ru-RU" sz="1200" b="1" i="1" dirty="0">
                <a:latin typeface="Palatino Linotype" pitchFamily="18" charset="0"/>
                <a:cs typeface="Times New Roman" pitchFamily="18" charset="0"/>
              </a:rPr>
              <a:t>Норматив отчислений – </a:t>
            </a:r>
            <a:r>
              <a:rPr lang="ru-RU" sz="1200" b="1" i="1" dirty="0" smtClean="0">
                <a:latin typeface="Palatino Linotype" pitchFamily="18" charset="0"/>
                <a:cs typeface="Times New Roman" pitchFamily="18" charset="0"/>
              </a:rPr>
              <a:t>0,1003 </a:t>
            </a:r>
            <a:r>
              <a:rPr lang="ru-RU" sz="1200" b="1" i="1" dirty="0">
                <a:latin typeface="Palatino Linotype" pitchFamily="18" charset="0"/>
                <a:cs typeface="Times New Roman" pitchFamily="18" charset="0"/>
              </a:rPr>
              <a:t>(в </a:t>
            </a:r>
            <a:r>
              <a:rPr lang="ru-RU" sz="1200" b="1" i="1" dirty="0" smtClean="0">
                <a:latin typeface="Palatino Linotype" pitchFamily="18" charset="0"/>
                <a:cs typeface="Times New Roman" pitchFamily="18" charset="0"/>
              </a:rPr>
              <a:t>2019 </a:t>
            </a:r>
            <a:r>
              <a:rPr lang="ru-RU" sz="1200" b="1" i="1" dirty="0">
                <a:latin typeface="Palatino Linotype" pitchFamily="18" charset="0"/>
                <a:cs typeface="Times New Roman" pitchFamily="18" charset="0"/>
              </a:rPr>
              <a:t>году – </a:t>
            </a:r>
            <a:r>
              <a:rPr lang="ru-RU" sz="1200" b="1" i="1" dirty="0" smtClean="0">
                <a:latin typeface="Palatino Linotype" pitchFamily="18" charset="0"/>
                <a:cs typeface="Times New Roman" pitchFamily="18" charset="0"/>
              </a:rPr>
              <a:t>0,10176)</a:t>
            </a:r>
            <a:endParaRPr lang="ru-RU" sz="1200" b="1" i="1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5715008" y="4214818"/>
            <a:ext cx="3240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>
                <a:latin typeface="Palatino Linotype" pitchFamily="18" charset="0"/>
                <a:cs typeface="Times New Roman" pitchFamily="18" charset="0"/>
              </a:rPr>
              <a:t>Налог на имущество физических лиц, </a:t>
            </a:r>
          </a:p>
          <a:p>
            <a:pPr algn="ctr"/>
            <a:r>
              <a:rPr lang="ru-RU" sz="1200" b="1" i="1" dirty="0">
                <a:latin typeface="Palatino Linotype" pitchFamily="18" charset="0"/>
                <a:cs typeface="Times New Roman" pitchFamily="18" charset="0"/>
              </a:rPr>
              <a:t>(тыс. руб.)</a:t>
            </a:r>
          </a:p>
        </p:txBody>
      </p:sp>
      <p:graphicFrame>
        <p:nvGraphicFramePr>
          <p:cNvPr id="11" name="Диаграмма 15"/>
          <p:cNvGraphicFramePr>
            <a:graphicFrameLocks/>
          </p:cNvGraphicFramePr>
          <p:nvPr/>
        </p:nvGraphicFramePr>
        <p:xfrm>
          <a:off x="571472" y="928670"/>
          <a:ext cx="428628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9"/>
          <p:cNvGraphicFramePr>
            <a:graphicFrameLocks/>
          </p:cNvGraphicFramePr>
          <p:nvPr/>
        </p:nvGraphicFramePr>
        <p:xfrm>
          <a:off x="4929190" y="1643050"/>
          <a:ext cx="3934625" cy="1964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7"/>
          <p:cNvGraphicFramePr>
            <a:graphicFrameLocks/>
          </p:cNvGraphicFramePr>
          <p:nvPr/>
        </p:nvGraphicFramePr>
        <p:xfrm>
          <a:off x="571472" y="4500570"/>
          <a:ext cx="4286280" cy="20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8"/>
          <p:cNvGraphicFramePr>
            <a:graphicFrameLocks/>
          </p:cNvGraphicFramePr>
          <p:nvPr/>
        </p:nvGraphicFramePr>
        <p:xfrm>
          <a:off x="4786314" y="4429132"/>
          <a:ext cx="4572000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5148263" y="6550025"/>
            <a:ext cx="39957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18.12.2018  </a:t>
            </a:r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200" dirty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6013" y="115888"/>
            <a:ext cx="7632700" cy="7207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Поступление неналоговых доходов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28662" y="785794"/>
            <a:ext cx="44275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Доходы от использования имущества, находящегося в муниципальной собственности</a:t>
            </a:r>
            <a:r>
              <a:rPr lang="ru-RU" sz="1400" b="1" i="1" dirty="0" smtClean="0">
                <a:latin typeface="Palatino Linotype" pitchFamily="18" charset="0"/>
                <a:cs typeface="Times New Roman" pitchFamily="18" charset="0"/>
              </a:rPr>
              <a:t>, (</a:t>
            </a:r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тыс. руб.)</a:t>
            </a:r>
          </a:p>
        </p:txBody>
      </p:sp>
      <p:graphicFrame>
        <p:nvGraphicFramePr>
          <p:cNvPr id="6" name="Диаграмма 14"/>
          <p:cNvGraphicFramePr>
            <a:graphicFrameLocks/>
          </p:cNvGraphicFramePr>
          <p:nvPr/>
        </p:nvGraphicFramePr>
        <p:xfrm>
          <a:off x="642910" y="1500174"/>
          <a:ext cx="450059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5429256" y="1285860"/>
            <a:ext cx="3562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Доходы от продажи материальных и нематериальных активов, </a:t>
            </a:r>
            <a:r>
              <a:rPr lang="ru-RU" sz="1400" b="1" i="1" dirty="0" smtClean="0"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тыс. руб.)</a:t>
            </a:r>
          </a:p>
        </p:txBody>
      </p:sp>
      <p:graphicFrame>
        <p:nvGraphicFramePr>
          <p:cNvPr id="8" name="Диаграмма 18"/>
          <p:cNvGraphicFramePr>
            <a:graphicFrameLocks/>
          </p:cNvGraphicFramePr>
          <p:nvPr/>
        </p:nvGraphicFramePr>
        <p:xfrm>
          <a:off x="4857752" y="1357298"/>
          <a:ext cx="4286248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2143108" y="3714752"/>
            <a:ext cx="30241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Доходы от оказания платных услуг (работ), (тыс. руб.)</a:t>
            </a:r>
          </a:p>
        </p:txBody>
      </p:sp>
      <p:graphicFrame>
        <p:nvGraphicFramePr>
          <p:cNvPr id="10" name="Диаграмма 19"/>
          <p:cNvGraphicFramePr>
            <a:graphicFrameLocks/>
          </p:cNvGraphicFramePr>
          <p:nvPr/>
        </p:nvGraphicFramePr>
        <p:xfrm>
          <a:off x="785786" y="3786190"/>
          <a:ext cx="4565650" cy="2928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5715008" y="4143380"/>
            <a:ext cx="3240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Штрафы, санкции, возмещение</a:t>
            </a:r>
          </a:p>
          <a:p>
            <a:pPr algn="ctr"/>
            <a:r>
              <a:rPr lang="ru-RU" sz="1400" b="1" i="1" dirty="0">
                <a:latin typeface="Palatino Linotype" pitchFamily="18" charset="0"/>
                <a:cs typeface="Times New Roman" pitchFamily="18" charset="0"/>
              </a:rPr>
              <a:t>ущерба, (тыс. руб.)</a:t>
            </a:r>
          </a:p>
        </p:txBody>
      </p:sp>
      <p:graphicFrame>
        <p:nvGraphicFramePr>
          <p:cNvPr id="12" name="Диаграмма 15"/>
          <p:cNvGraphicFramePr>
            <a:graphicFrameLocks/>
          </p:cNvGraphicFramePr>
          <p:nvPr/>
        </p:nvGraphicFramePr>
        <p:xfrm>
          <a:off x="5286380" y="4786322"/>
          <a:ext cx="3857620" cy="1143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Прямоугольник 20"/>
          <p:cNvSpPr>
            <a:spLocks noChangeArrowheads="1"/>
          </p:cNvSpPr>
          <p:nvPr/>
        </p:nvSpPr>
        <p:spPr bwMode="auto">
          <a:xfrm>
            <a:off x="5148263" y="6550025"/>
            <a:ext cx="3995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18.12.2018  </a:t>
            </a:r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200" dirty="0"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5"/>
          <p:cNvSpPr>
            <a:spLocks noChangeArrowheads="1"/>
          </p:cNvSpPr>
          <p:nvPr/>
        </p:nvSpPr>
        <p:spPr bwMode="auto">
          <a:xfrm>
            <a:off x="323850" y="188913"/>
            <a:ext cx="8391554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Доходы от оказания платных услуг </a:t>
            </a:r>
          </a:p>
        </p:txBody>
      </p:sp>
      <p:sp>
        <p:nvSpPr>
          <p:cNvPr id="8" name="TextBox 23"/>
          <p:cNvSpPr txBox="1">
            <a:spLocks noChangeArrowheads="1"/>
          </p:cNvSpPr>
          <p:nvPr/>
        </p:nvSpPr>
        <p:spPr bwMode="auto">
          <a:xfrm>
            <a:off x="1000100" y="5857892"/>
            <a:ext cx="2357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Palatino Linotype" pitchFamily="18" charset="0"/>
              </a:rPr>
              <a:t>МКУ </a:t>
            </a:r>
            <a:r>
              <a:rPr lang="ru-RU" sz="1200" b="1" dirty="0">
                <a:latin typeface="Palatino Linotype" pitchFamily="18" charset="0"/>
              </a:rPr>
              <a:t>«</a:t>
            </a:r>
            <a:r>
              <a:rPr lang="ru-RU" sz="1200" b="1" dirty="0" err="1">
                <a:latin typeface="Palatino Linotype" pitchFamily="18" charset="0"/>
              </a:rPr>
              <a:t>Лужский</a:t>
            </a:r>
            <a:r>
              <a:rPr lang="ru-RU" sz="1200" b="1" dirty="0">
                <a:latin typeface="Palatino Linotype" pitchFamily="18" charset="0"/>
              </a:rPr>
              <a:t> киноцентр </a:t>
            </a:r>
            <a:endParaRPr lang="ru-RU" sz="1200" b="1" dirty="0" smtClean="0">
              <a:latin typeface="Palatino Linotype" pitchFamily="18" charset="0"/>
            </a:endParaRPr>
          </a:p>
          <a:p>
            <a:pPr algn="ctr"/>
            <a:r>
              <a:rPr lang="ru-RU" sz="1200" b="1" dirty="0" smtClean="0">
                <a:latin typeface="Palatino Linotype" pitchFamily="18" charset="0"/>
              </a:rPr>
              <a:t> «Смена»</a:t>
            </a:r>
            <a:endParaRPr lang="ru-RU" sz="1400" b="1" dirty="0">
              <a:latin typeface="Palatino Linotype" pitchFamily="18" charset="0"/>
            </a:endParaRPr>
          </a:p>
        </p:txBody>
      </p:sp>
      <p:graphicFrame>
        <p:nvGraphicFramePr>
          <p:cNvPr id="10" name="Object 10"/>
          <p:cNvGraphicFramePr>
            <a:graphicFrameLocks/>
          </p:cNvGraphicFramePr>
          <p:nvPr/>
        </p:nvGraphicFramePr>
        <p:xfrm>
          <a:off x="357159" y="3429000"/>
          <a:ext cx="3143272" cy="2474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10"/>
          <p:cNvGraphicFramePr>
            <a:graphicFrameLocks/>
          </p:cNvGraphicFramePr>
          <p:nvPr/>
        </p:nvGraphicFramePr>
        <p:xfrm>
          <a:off x="3357554" y="3643314"/>
          <a:ext cx="2982913" cy="1781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3500430" y="5429264"/>
            <a:ext cx="2808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Palatino Linotype" pitchFamily="18" charset="0"/>
              </a:rPr>
              <a:t>МКУ «</a:t>
            </a:r>
            <a:r>
              <a:rPr lang="ru-RU" sz="1200" b="1" dirty="0" err="1">
                <a:latin typeface="Palatino Linotype" pitchFamily="18" charset="0"/>
              </a:rPr>
              <a:t>Лужский</a:t>
            </a:r>
            <a:r>
              <a:rPr lang="ru-RU" sz="1200" b="1" dirty="0">
                <a:latin typeface="Palatino Linotype" pitchFamily="18" charset="0"/>
              </a:rPr>
              <a:t> городской </a:t>
            </a:r>
            <a:endParaRPr lang="ru-RU" sz="1200" b="1" dirty="0" smtClean="0">
              <a:latin typeface="Palatino Linotype" pitchFamily="18" charset="0"/>
            </a:endParaRPr>
          </a:p>
          <a:p>
            <a:pPr algn="ctr"/>
            <a:r>
              <a:rPr lang="ru-RU" sz="1200" b="1" dirty="0" smtClean="0">
                <a:latin typeface="Palatino Linotype" pitchFamily="18" charset="0"/>
              </a:rPr>
              <a:t>Дом </a:t>
            </a:r>
            <a:r>
              <a:rPr lang="ru-RU" sz="1200" b="1" dirty="0">
                <a:latin typeface="Palatino Linotype" pitchFamily="18" charset="0"/>
              </a:rPr>
              <a:t>культуры» </a:t>
            </a:r>
            <a:endParaRPr lang="ru-RU" sz="1400" b="1" dirty="0">
              <a:latin typeface="Palatino Linotype" pitchFamily="18" charset="0"/>
            </a:endParaRPr>
          </a:p>
        </p:txBody>
      </p:sp>
      <p:graphicFrame>
        <p:nvGraphicFramePr>
          <p:cNvPr id="13" name="Object 8"/>
          <p:cNvGraphicFramePr>
            <a:graphicFrameLocks/>
          </p:cNvGraphicFramePr>
          <p:nvPr/>
        </p:nvGraphicFramePr>
        <p:xfrm>
          <a:off x="5929322" y="2428868"/>
          <a:ext cx="2549525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6500826" y="4429132"/>
            <a:ext cx="1943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Palatino Linotype" pitchFamily="18" charset="0"/>
              </a:rPr>
              <a:t>МКУ «СМЦ» </a:t>
            </a:r>
            <a:endParaRPr lang="ru-RU" sz="1400" b="1" dirty="0">
              <a:latin typeface="Palatino Linotype" pitchFamily="18" charset="0"/>
            </a:endParaRPr>
          </a:p>
        </p:txBody>
      </p:sp>
      <p:graphicFrame>
        <p:nvGraphicFramePr>
          <p:cNvPr id="15" name="Диаграмма 9"/>
          <p:cNvGraphicFramePr>
            <a:graphicFrameLocks/>
          </p:cNvGraphicFramePr>
          <p:nvPr/>
        </p:nvGraphicFramePr>
        <p:xfrm>
          <a:off x="6588125" y="4714884"/>
          <a:ext cx="2555875" cy="114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6786578" y="5857892"/>
            <a:ext cx="20717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latin typeface="Palatino Linotype" pitchFamily="18" charset="0"/>
              </a:rPr>
              <a:t> МКУ «</a:t>
            </a:r>
            <a:r>
              <a:rPr lang="ru-RU" sz="1200" b="1" dirty="0" err="1">
                <a:latin typeface="Palatino Linotype" pitchFamily="18" charset="0"/>
              </a:rPr>
              <a:t>Лужская</a:t>
            </a:r>
            <a:r>
              <a:rPr lang="ru-RU" sz="1200" b="1" dirty="0">
                <a:latin typeface="Palatino Linotype" pitchFamily="18" charset="0"/>
              </a:rPr>
              <a:t> ЦБС</a:t>
            </a:r>
            <a:r>
              <a:rPr lang="ru-RU" sz="1200" b="1" dirty="0" smtClean="0">
                <a:latin typeface="Palatino Linotype" pitchFamily="18" charset="0"/>
              </a:rPr>
              <a:t>»</a:t>
            </a:r>
            <a:endParaRPr lang="ru-RU" sz="1400" b="1" dirty="0">
              <a:latin typeface="Palatino Linotype" pitchFamily="18" charset="0"/>
            </a:endParaRPr>
          </a:p>
        </p:txBody>
      </p:sp>
      <p:sp>
        <p:nvSpPr>
          <p:cNvPr id="17" name="Прямоугольник 20"/>
          <p:cNvSpPr>
            <a:spLocks noChangeArrowheads="1"/>
          </p:cNvSpPr>
          <p:nvPr/>
        </p:nvSpPr>
        <p:spPr bwMode="auto">
          <a:xfrm>
            <a:off x="5148263" y="6550025"/>
            <a:ext cx="3995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18.12.2018  </a:t>
            </a:r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2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0" y="785794"/>
            <a:ext cx="1223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</a:t>
            </a:r>
            <a:r>
              <a:rPr lang="ru-RU" b="1" dirty="0">
                <a:latin typeface="Palatino Linotype" pitchFamily="18" charset="0"/>
              </a:rPr>
              <a:t>год</a:t>
            </a:r>
          </a:p>
        </p:txBody>
      </p:sp>
      <p:pic>
        <p:nvPicPr>
          <p:cNvPr id="19" name="Picture 14" descr="http://www.detskayabibl.ehost.by/wp-content/uploads/135563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85918" y="1500174"/>
            <a:ext cx="1214446" cy="120485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Диаграмма 19"/>
          <p:cNvGraphicFramePr/>
          <p:nvPr/>
        </p:nvGraphicFramePr>
        <p:xfrm>
          <a:off x="428596" y="642918"/>
          <a:ext cx="8143900" cy="253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7572396" y="714356"/>
            <a:ext cx="1285884" cy="857256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Palatino Linotype" pitchFamily="18" charset="0"/>
              </a:rPr>
              <a:t>18 522,0 тыс. руб.</a:t>
            </a:r>
            <a:endParaRPr lang="ru-RU" sz="16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072198" y="714356"/>
            <a:ext cx="2928958" cy="3143272"/>
          </a:xfrm>
          <a:prstGeom prst="roundRect">
            <a:avLst>
              <a:gd name="adj" fmla="val 10000"/>
            </a:avLst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6215074" y="785794"/>
            <a:ext cx="2643206" cy="2214578"/>
          </a:xfrm>
          <a:prstGeom prst="roundRect">
            <a:avLst>
              <a:gd name="adj" fmla="val 10000"/>
            </a:avLst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Дотации</a:t>
            </a:r>
            <a:r>
              <a:rPr lang="ru-RU" sz="1400" kern="0" dirty="0" smtClean="0"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rPr>
              <a:t> - средства, предоставляемые бюджету другого уровня бюджетной системы на безвозмездной и безвозвратной основе без установления направлений и (или) условий их использования.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56550" cy="504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Структура доходной части бюджета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1285860"/>
          <a:ext cx="5072098" cy="155679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3516655"/>
                <a:gridCol w="1555443"/>
              </a:tblGrid>
              <a:tr h="40382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b="1" i="0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Palatino Linotype" pitchFamily="18" charset="0"/>
                          <a:cs typeface="Times New Roman" pitchFamily="18" charset="0"/>
                        </a:rPr>
                        <a:t>195 172,9</a:t>
                      </a:r>
                      <a:endParaRPr lang="ru-RU" b="1" dirty="0">
                        <a:solidFill>
                          <a:schemeClr val="tx1"/>
                        </a:solidFill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7460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Palatino Linotype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b="1" i="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alatino Linotype" pitchFamily="18" charset="0"/>
                          <a:cs typeface="Times New Roman" pitchFamily="18" charset="0"/>
                        </a:rPr>
                        <a:t>42 642,5</a:t>
                      </a:r>
                      <a:endParaRPr lang="ru-RU" b="1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74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Palatino Linotype" pitchFamily="18" charset="0"/>
                          <a:cs typeface="Times New Roman" pitchFamily="18" charset="0"/>
                        </a:rPr>
                        <a:t>Дотация на выравнивание</a:t>
                      </a:r>
                      <a:endParaRPr lang="ru-RU" b="1" i="0" dirty="0" smtClean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alatino Linotype" pitchFamily="18" charset="0"/>
                          <a:cs typeface="Times New Roman" pitchFamily="18" charset="0"/>
                        </a:rPr>
                        <a:t>27 973,3</a:t>
                      </a:r>
                      <a:endParaRPr lang="ru-RU" b="1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145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Palatino Linotype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i="0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Palatino Linotype" pitchFamily="18" charset="0"/>
                          <a:cs typeface="Times New Roman" pitchFamily="18" charset="0"/>
                        </a:rPr>
                        <a:t>265 788,7</a:t>
                      </a:r>
                      <a:endParaRPr lang="ru-RU" b="1" dirty="0">
                        <a:latin typeface="Palatino Linotype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0" y="3143248"/>
          <a:ext cx="8929718" cy="345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286512" y="3143248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b="1" i="1" kern="0" dirty="0" smtClean="0">
                <a:latin typeface="Palatino Linotype" pitchFamily="18" charset="0"/>
                <a:cs typeface="Times New Roman" pitchFamily="18" charset="0"/>
              </a:rPr>
              <a:t>Аналогия в семейном бюджете: </a:t>
            </a:r>
          </a:p>
          <a:p>
            <a:pPr algn="ctr">
              <a:defRPr/>
            </a:pPr>
            <a:r>
              <a:rPr lang="ru-RU" sz="1200" b="1" i="1" kern="0" dirty="0" smtClean="0">
                <a:latin typeface="Palatino Linotype" pitchFamily="18" charset="0"/>
                <a:cs typeface="Times New Roman" pitchFamily="18" charset="0"/>
              </a:rPr>
              <a:t>Вы даете своему ребенку карманные деньги.</a:t>
            </a:r>
            <a:endParaRPr lang="ru-RU" sz="1200" b="1" i="1" kern="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107154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Palatino Linotype" pitchFamily="18" charset="0"/>
              </a:rPr>
              <a:t>тыс. руб.</a:t>
            </a:r>
            <a:endParaRPr lang="ru-RU" sz="1200" b="1" dirty="0">
              <a:latin typeface="Palatino Linotype" pitchFamily="18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0" y="785794"/>
            <a:ext cx="1143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alatino Linotype" pitchFamily="18" charset="0"/>
              </a:rPr>
              <a:t>2020 год</a:t>
            </a:r>
            <a:endParaRPr lang="ru-RU" b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 advClick="0" advTm="2000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9"/>
          <p:cNvGraphicFramePr>
            <a:graphicFrameLocks/>
          </p:cNvGraphicFramePr>
          <p:nvPr/>
        </p:nvGraphicFramePr>
        <p:xfrm>
          <a:off x="214282" y="714356"/>
          <a:ext cx="881538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820472" cy="5760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Times New Roman" pitchFamily="18" charset="0"/>
              </a:rPr>
              <a:t>Собственные доходы бюджета Лужского городского поселения (налоговые и неналоговые)</a:t>
            </a: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auto">
          <a:xfrm>
            <a:off x="5148263" y="6550025"/>
            <a:ext cx="39957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*Решение Совета депутатов ЛГП  от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18.12.2018  </a:t>
            </a:r>
            <a:r>
              <a:rPr lang="ru-RU" sz="1200" dirty="0">
                <a:latin typeface="Palatino Linotype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latin typeface="Palatino Linotype" pitchFamily="18" charset="0"/>
                <a:cs typeface="Times New Roman" pitchFamily="18" charset="0"/>
              </a:rPr>
              <a:t>222</a:t>
            </a:r>
            <a:endParaRPr lang="ru-RU" sz="12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85918" y="2786058"/>
            <a:ext cx="5688013" cy="428625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+mj-ea"/>
                <a:cs typeface="Times New Roman" pitchFamily="18" charset="0"/>
              </a:rPr>
              <a:t>Показатели собственных доходов бюджета</a:t>
            </a:r>
          </a:p>
        </p:txBody>
      </p:sp>
      <p:graphicFrame>
        <p:nvGraphicFramePr>
          <p:cNvPr id="8" name="Object 8"/>
          <p:cNvGraphicFramePr>
            <a:graphicFrameLocks/>
          </p:cNvGraphicFramePr>
          <p:nvPr/>
        </p:nvGraphicFramePr>
        <p:xfrm>
          <a:off x="200024" y="3143248"/>
          <a:ext cx="8801131" cy="364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Click="0" advTm="2000">
    <p:circle/>
  </p:transition>
</p:sld>
</file>

<file path=ppt/theme/theme1.xml><?xml version="1.0" encoding="utf-8"?>
<a:theme xmlns:a="http://schemas.openxmlformats.org/drawingml/2006/main" name="Легкий ды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8801</TotalTime>
  <Words>2233</Words>
  <Application>Microsoft Office PowerPoint</Application>
  <PresentationFormat>Экран (4:3)</PresentationFormat>
  <Paragraphs>389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Легкий дым</vt:lpstr>
      <vt:lpstr>Слайд 1</vt:lpstr>
      <vt:lpstr>Основные направления бюджетной политики  Лужского городского поселения</vt:lpstr>
      <vt:lpstr>Основные параметры проекта бюджета  Лужского городского поселения на 2020-2022 годы</vt:lpstr>
      <vt:lpstr>Доходная часть бюджета Лужского городского поселения </vt:lpstr>
      <vt:lpstr>Поступление налоговых доходов</vt:lpstr>
      <vt:lpstr>Поступление неналоговых доходов</vt:lpstr>
      <vt:lpstr>Слайд 7</vt:lpstr>
      <vt:lpstr>Структура доходной части бюджета</vt:lpstr>
      <vt:lpstr>Собственные доходы бюджета Лужского городского поселения (налоговые и неналоговые)</vt:lpstr>
      <vt:lpstr>Предельные объемы бюджетных ассигнований местного бюджета сформированы на основе следующих подходов: </vt:lpstr>
      <vt:lpstr>Расходы бюджета Лужского городского поселения</vt:lpstr>
      <vt:lpstr>Расходы бюджета Лужского городского поселения  по видам расходов  (за счет собственных средств бюджета)</vt:lpstr>
      <vt:lpstr>Слайд 13</vt:lpstr>
      <vt:lpstr>Структура расходной части бюджета в разрезе программных и непрограммных расходов   (за счет собственных средств бюджета)  </vt:lpstr>
      <vt:lpstr>Муниципальная программа  «Развитие жилищно-коммунального и дорожного хозяйства»   (за счет собственных средств бюджета)</vt:lpstr>
      <vt:lpstr>Слайд 16</vt:lpstr>
      <vt:lpstr>Подпрограмма «Содержание и ремонт автомобильных дорог и искусственных сооружений»  (за счет собственных средств бюджета)  </vt:lpstr>
      <vt:lpstr>Подпрограмма «Газификация жилищного фонда Лужского городского поселения»  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 Прохорова</cp:lastModifiedBy>
  <cp:revision>996</cp:revision>
  <cp:lastPrinted>2014-04-23T08:01:47Z</cp:lastPrinted>
  <dcterms:created xsi:type="dcterms:W3CDTF">2013-10-29T07:14:12Z</dcterms:created>
  <dcterms:modified xsi:type="dcterms:W3CDTF">2019-11-29T05:26:53Z</dcterms:modified>
</cp:coreProperties>
</file>