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diagrams/quickStyle2.xml" ContentType="application/vnd.openxmlformats-officedocument.drawingml.diagramStyle+xml"/>
  <Override PartName="/ppt/charts/chart19.xml" ContentType="application/vnd.openxmlformats-officedocument.drawingml.chart+xml"/>
  <Override PartName="/ppt/charts/chart28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26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iagrams/data2.xml" ContentType="application/vnd.openxmlformats-officedocument.drawingml.diagramData+xml"/>
  <Override PartName="/ppt/drawings/drawing7.xml" ContentType="application/vnd.openxmlformats-officedocument.drawingml.chartshape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rawings/drawing5.xml" ContentType="application/vnd.openxmlformats-officedocument.drawingml.chartshap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rawings/drawing3.xml" ContentType="application/vnd.openxmlformats-officedocument.drawingml.chartshapes+xml"/>
  <Override PartName="/ppt/diagrams/colors2.xml" ContentType="application/vnd.openxmlformats-officedocument.drawingml.diagramColors+xml"/>
  <Override PartName="/ppt/charts/chart2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diagrams/layout2.xml" ContentType="application/vnd.openxmlformats-officedocument.drawingml.diagramLayou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ppt/drawings/drawing6.xml" ContentType="application/vnd.openxmlformats-officedocument.drawingml.chartshape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22"/>
  </p:notesMasterIdLst>
  <p:sldIdLst>
    <p:sldId id="256" r:id="rId2"/>
    <p:sldId id="260" r:id="rId3"/>
    <p:sldId id="257" r:id="rId4"/>
    <p:sldId id="280" r:id="rId5"/>
    <p:sldId id="278" r:id="rId6"/>
    <p:sldId id="282" r:id="rId7"/>
    <p:sldId id="283" r:id="rId8"/>
    <p:sldId id="281" r:id="rId9"/>
    <p:sldId id="279" r:id="rId10"/>
    <p:sldId id="263" r:id="rId11"/>
    <p:sldId id="261" r:id="rId12"/>
    <p:sldId id="284" r:id="rId13"/>
    <p:sldId id="268" r:id="rId14"/>
    <p:sldId id="287" r:id="rId15"/>
    <p:sldId id="274" r:id="rId16"/>
    <p:sldId id="289" r:id="rId17"/>
    <p:sldId id="288" r:id="rId18"/>
    <p:sldId id="285" r:id="rId19"/>
    <p:sldId id="275" r:id="rId20"/>
    <p:sldId id="28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FFFCC"/>
    <a:srgbClr val="99CCFF"/>
    <a:srgbClr val="CC00CC"/>
    <a:srgbClr val="9999FF"/>
    <a:srgbClr val="82DAB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653" autoAdjust="0"/>
  </p:normalViewPr>
  <p:slideViewPr>
    <p:cSldViewPr>
      <p:cViewPr>
        <p:scale>
          <a:sx n="100" d="100"/>
          <a:sy n="100" d="100"/>
        </p:scale>
        <p:origin x="-1944" y="-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-3798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9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6.xlsx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27.xlsx"/></Relationships>
</file>

<file path=ppt/charts/_rels/chart2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Office_Excel28.xlsx"/></Relationships>
</file>

<file path=ppt/charts/_rels/chart2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Office_Excel29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11"/>
  <c:chart>
    <c:view3D>
      <c:rotX val="20"/>
      <c:rotY val="30"/>
      <c:depthPercent val="60"/>
      <c:rAngAx val="1"/>
    </c:view3D>
    <c:floor>
      <c:spPr>
        <a:solidFill>
          <a:schemeClr val="bg1"/>
        </a:solidFill>
        <a:ln w="25400">
          <a:solidFill>
            <a:schemeClr val="bg1">
              <a:lumMod val="85000"/>
            </a:schemeClr>
          </a:solidFill>
        </a:ln>
        <a:effectLst>
          <a:outerShdw sx="1000" sy="1000" algn="ctr" rotWithShape="0">
            <a:prstClr val="white"/>
          </a:outerShdw>
        </a:effectLst>
        <a:scene3d>
          <a:camera prst="orthographicFront"/>
          <a:lightRig rig="threePt" dir="t"/>
        </a:scene3d>
        <a:sp3d prstMaterial="legacyWireframe"/>
      </c:spPr>
    </c:floor>
    <c:sideWall>
      <c:spPr>
        <a:noFill/>
        <a:ln w="25400">
          <a:noFill/>
        </a:ln>
        <a:effectLst>
          <a:outerShdw blurRad="469900" dist="50800" dir="5400000" sx="97000" sy="97000" algn="ctr" rotWithShape="0">
            <a:schemeClr val="bg1">
              <a:alpha val="61000"/>
            </a:schemeClr>
          </a:outerShdw>
        </a:effectLst>
        <a:scene3d>
          <a:camera prst="orthographicFront"/>
          <a:lightRig rig="threePt" dir="t"/>
        </a:scene3d>
        <a:sp3d prstMaterial="matte"/>
      </c:spPr>
    </c:sideWall>
    <c:backWall>
      <c:spPr>
        <a:noFill/>
        <a:ln w="25400">
          <a:noFill/>
        </a:ln>
        <a:effectLst>
          <a:outerShdw blurRad="469900" dist="50800" dir="5400000" sx="97000" sy="97000" algn="ctr" rotWithShape="0">
            <a:schemeClr val="bg1">
              <a:alpha val="61000"/>
            </a:schemeClr>
          </a:outerShdw>
        </a:effectLst>
        <a:scene3d>
          <a:camera prst="orthographicFront"/>
          <a:lightRig rig="threePt" dir="t"/>
        </a:scene3d>
        <a:sp3d prstMaterial="matte"/>
      </c:spPr>
    </c:backWall>
    <c:plotArea>
      <c:layout>
        <c:manualLayout>
          <c:layoutTarget val="inner"/>
          <c:xMode val="edge"/>
          <c:yMode val="edge"/>
          <c:x val="8.7832042534022534E-3"/>
          <c:y val="0"/>
          <c:w val="0.9673521918636131"/>
          <c:h val="1"/>
        </c:manualLayout>
      </c:layout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rgbClr val="99CCFF"/>
            </a:solidFill>
            <a:ln w="12700"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matte">
              <a:contourClr>
                <a:srgbClr val="000000"/>
              </a:contourClr>
            </a:sp3d>
          </c:spPr>
          <c:dLbls>
            <c:numFmt formatCode="#,##0.0" sourceLinked="0"/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2018 год (первоначальный бюджет)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572821.19999999856</c:v>
                </c:pt>
                <c:pt idx="1">
                  <c:v>672429.9</c:v>
                </c:pt>
                <c:pt idx="2">
                  <c:v>701944.9</c:v>
                </c:pt>
                <c:pt idx="3">
                  <c:v>736532.7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rgbClr val="FFFFCC"/>
            </a:solidFill>
            <a:ln w="9525"/>
            <a:effectLst>
              <a:outerShdw blurRad="1270000" dist="2540000" dir="19620000" sx="200000" sy="200000" rotWithShape="0">
                <a:srgbClr val="000000">
                  <a:alpha val="0"/>
                </a:srgbClr>
              </a:outerShdw>
            </a:effectLst>
          </c:spPr>
          <c:dLbls>
            <c:numFmt formatCode="#,##0.0" sourceLinked="0"/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2018 год (первоначальный бюджет)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</c:strCache>
            </c:strRef>
          </c:cat>
          <c:val>
            <c:numRef>
              <c:f>Лист1!$C$2:$C$5</c:f>
              <c:numCache>
                <c:formatCode>#,##0.00</c:formatCode>
                <c:ptCount val="4"/>
                <c:pt idx="0">
                  <c:v>54283.8</c:v>
                </c:pt>
                <c:pt idx="1">
                  <c:v>98023.9</c:v>
                </c:pt>
                <c:pt idx="2">
                  <c:v>50157.8</c:v>
                </c:pt>
                <c:pt idx="3">
                  <c:v>48711.5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dLbls>
            <c:numFmt formatCode="#,##0.0" sourceLinked="0"/>
            <c:txPr>
              <a:bodyPr/>
              <a:lstStyle/>
              <a:p>
                <a:pPr>
                  <a:defRPr sz="1400" b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2018 год (первоначальный бюджет)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</c:strCache>
            </c:strRef>
          </c:cat>
          <c:val>
            <c:numRef>
              <c:f>Лист1!$D$2:$D$5</c:f>
              <c:numCache>
                <c:formatCode>#,##0.00</c:formatCode>
                <c:ptCount val="4"/>
                <c:pt idx="0">
                  <c:v>1246495</c:v>
                </c:pt>
                <c:pt idx="1">
                  <c:v>1117872.3</c:v>
                </c:pt>
                <c:pt idx="2">
                  <c:v>1112558.4000000004</c:v>
                </c:pt>
                <c:pt idx="3">
                  <c:v>1057850.4000000004</c:v>
                </c:pt>
              </c:numCache>
            </c:numRef>
          </c:val>
        </c:ser>
        <c:dLbls>
          <c:showVal val="1"/>
        </c:dLbls>
        <c:gapWidth val="106"/>
        <c:gapDepth val="500"/>
        <c:shape val="box"/>
        <c:axId val="177641344"/>
        <c:axId val="177642880"/>
        <c:axId val="0"/>
      </c:bar3DChart>
      <c:catAx>
        <c:axId val="177641344"/>
        <c:scaling>
          <c:orientation val="minMax"/>
        </c:scaling>
        <c:axPos val="b"/>
        <c:majorTickMark val="none"/>
        <c:tickLblPos val="low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77642880"/>
        <c:crosses val="autoZero"/>
        <c:auto val="1"/>
        <c:lblAlgn val="ctr"/>
        <c:lblOffset val="80"/>
      </c:catAx>
      <c:valAx>
        <c:axId val="177642880"/>
        <c:scaling>
          <c:orientation val="minMax"/>
        </c:scaling>
        <c:delete val="1"/>
        <c:axPos val="l"/>
        <c:numFmt formatCode="0%" sourceLinked="1"/>
        <c:tickLblPos val="none"/>
        <c:crossAx val="177641344"/>
        <c:crosses val="autoZero"/>
        <c:crossBetween val="between"/>
      </c:valAx>
      <c:spPr>
        <a:scene3d>
          <a:camera prst="orthographicFront"/>
          <a:lightRig rig="threePt" dir="t"/>
        </a:scene3d>
        <a:sp3d prstMaterial="flat"/>
      </c:spPr>
    </c:plotArea>
    <c:legend>
      <c:legendPos val="l"/>
      <c:layout>
        <c:manualLayout>
          <c:xMode val="edge"/>
          <c:yMode val="edge"/>
          <c:x val="7.3461377478338389E-5"/>
          <c:y val="6.8837822498339321E-2"/>
          <c:w val="0.15558078565034394"/>
          <c:h val="0.72526208358678468"/>
        </c:manualLayout>
      </c:layout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Платежи</a:t>
            </a:r>
            <a:r>
              <a:rPr lang="ru-RU" sz="1400" i="1" baseline="0" dirty="0" smtClean="0">
                <a:latin typeface="Times New Roman" pitchFamily="18" charset="0"/>
                <a:cs typeface="Times New Roman" pitchFamily="18" charset="0"/>
              </a:rPr>
              <a:t> при пользовании природными ресурсами </a:t>
            </a:r>
            <a:r>
              <a:rPr lang="ru-RU" sz="1400" b="0" i="1" baseline="0" dirty="0" smtClean="0">
                <a:latin typeface="Times New Roman" pitchFamily="18" charset="0"/>
                <a:cs typeface="Times New Roman" pitchFamily="18" charset="0"/>
              </a:rPr>
              <a:t>(тыс. руб.) </a:t>
            </a:r>
            <a:endParaRPr lang="ru-RU" sz="1400" b="0" i="1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0296274525128014"/>
          <c:y val="0.13041816700127037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3.9593106434885922E-2"/>
          <c:y val="0.29129379889689677"/>
          <c:w val="0.92081378713022621"/>
          <c:h val="0.3894728542706746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6241.6</c:v>
                </c:pt>
                <c:pt idx="1">
                  <c:v>5857.5</c:v>
                </c:pt>
                <c:pt idx="2">
                  <c:v>6091.4</c:v>
                </c:pt>
                <c:pt idx="3">
                  <c:v>6335.1</c:v>
                </c:pt>
              </c:numCache>
            </c:numRef>
          </c:val>
        </c:ser>
        <c:shape val="box"/>
        <c:axId val="185062144"/>
        <c:axId val="185063680"/>
        <c:axId val="0"/>
      </c:bar3DChart>
      <c:catAx>
        <c:axId val="18506214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85063680"/>
        <c:crosses val="autoZero"/>
        <c:auto val="1"/>
        <c:lblAlgn val="ctr"/>
        <c:lblOffset val="100"/>
      </c:catAx>
      <c:valAx>
        <c:axId val="185063680"/>
        <c:scaling>
          <c:orientation val="minMax"/>
        </c:scaling>
        <c:delete val="1"/>
        <c:axPos val="l"/>
        <c:numFmt formatCode="#,##0.0" sourceLinked="1"/>
        <c:tickLblPos val="none"/>
        <c:crossAx val="18506214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Доходы от продажи материальных и нематериальных активов</a:t>
            </a:r>
          </a:p>
          <a:p>
            <a:pPr>
              <a:defRPr/>
            </a:pP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0" i="1" dirty="0" smtClean="0">
                <a:latin typeface="Times New Roman" pitchFamily="18" charset="0"/>
                <a:cs typeface="Times New Roman" pitchFamily="18" charset="0"/>
              </a:rPr>
              <a:t>(тыс. руб.)</a:t>
            </a:r>
            <a:endParaRPr lang="ru-RU" sz="1400" b="0" i="1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1701387620223987"/>
          <c:y val="5.2156609602449194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2"/>
              <c:layout>
                <c:manualLayout>
                  <c:x val="3.3917171596318359E-2"/>
                  <c:y val="5.5115403844017913E-3"/>
                </c:manualLayout>
              </c:layout>
              <c:showVal val="1"/>
            </c:dLbl>
            <c:dLbl>
              <c:idx val="3"/>
              <c:layout>
                <c:manualLayout>
                  <c:x val="5.7659191713741433E-2"/>
                  <c:y val="-2.2046161537606992E-2"/>
                </c:manualLayout>
              </c:layout>
              <c:showVal val="1"/>
            </c:dLbl>
            <c:txPr>
              <a:bodyPr/>
              <a:lstStyle/>
              <a:p>
                <a:pPr>
                  <a:defRPr sz="135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13961.6</c:v>
                </c:pt>
                <c:pt idx="1">
                  <c:v>60892.800000000003</c:v>
                </c:pt>
                <c:pt idx="2">
                  <c:v>12792.8</c:v>
                </c:pt>
                <c:pt idx="3">
                  <c:v>11092.8</c:v>
                </c:pt>
              </c:numCache>
            </c:numRef>
          </c:val>
        </c:ser>
        <c:shape val="box"/>
        <c:axId val="182856320"/>
        <c:axId val="182862208"/>
        <c:axId val="0"/>
      </c:bar3DChart>
      <c:catAx>
        <c:axId val="182856320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82862208"/>
        <c:crosses val="autoZero"/>
        <c:auto val="1"/>
        <c:lblAlgn val="ctr"/>
        <c:lblOffset val="100"/>
      </c:catAx>
      <c:valAx>
        <c:axId val="182862208"/>
        <c:scaling>
          <c:orientation val="minMax"/>
        </c:scaling>
        <c:delete val="1"/>
        <c:axPos val="l"/>
        <c:numFmt formatCode="#,##0.0" sourceLinked="1"/>
        <c:tickLblPos val="none"/>
        <c:crossAx val="182856320"/>
        <c:crosses val="autoZero"/>
        <c:crossBetween val="between"/>
      </c:valAx>
    </c:plotArea>
    <c:plotVisOnly val="1"/>
  </c:chart>
  <c:spPr>
    <a:noFill/>
  </c:spPr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Штрафы, санкции, возмещение ущерба </a:t>
            </a:r>
            <a:r>
              <a:rPr lang="ru-RU" sz="1400" b="0" i="1" dirty="0" smtClean="0">
                <a:latin typeface="Times New Roman" pitchFamily="18" charset="0"/>
                <a:cs typeface="Times New Roman" pitchFamily="18" charset="0"/>
              </a:rPr>
              <a:t>(тыс. руб.)</a:t>
            </a:r>
            <a:endParaRPr lang="ru-RU" sz="1400" b="0" i="1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1854335227749964"/>
          <c:y val="0.1276344343059537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2.1164315076102655E-2"/>
          <c:y val="0.34660400052168117"/>
          <c:w val="0.95767136984779466"/>
          <c:h val="0.29286117967569092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-3.5273858460171448E-2"/>
                  <c:y val="1.5336460200074386E-2"/>
                </c:manualLayout>
              </c:layout>
              <c:showVal val="1"/>
            </c:dLbl>
            <c:dLbl>
              <c:idx val="1"/>
              <c:layout>
                <c:manualLayout>
                  <c:x val="-7.0547716920342654E-3"/>
                  <c:y val="-7.6682301000372023E-3"/>
                </c:manualLayout>
              </c:layout>
              <c:showVal val="1"/>
            </c:dLbl>
            <c:dLbl>
              <c:idx val="2"/>
              <c:layout>
                <c:manualLayout>
                  <c:x val="3.8801244306188198E-2"/>
                  <c:y val="-7.6682301000372023E-3"/>
                </c:manualLayout>
              </c:layout>
              <c:showVal val="1"/>
            </c:dLbl>
            <c:dLbl>
              <c:idx val="3"/>
              <c:layout>
                <c:manualLayout>
                  <c:x val="8.8184646150428522E-2"/>
                  <c:y val="-7.6682301000372023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7650.7</c:v>
                </c:pt>
                <c:pt idx="1">
                  <c:v>7650.7</c:v>
                </c:pt>
                <c:pt idx="2">
                  <c:v>7650.7</c:v>
                </c:pt>
                <c:pt idx="3">
                  <c:v>7650.7</c:v>
                </c:pt>
              </c:numCache>
            </c:numRef>
          </c:val>
        </c:ser>
        <c:shape val="box"/>
        <c:axId val="183001472"/>
        <c:axId val="183003008"/>
        <c:axId val="0"/>
      </c:bar3DChart>
      <c:catAx>
        <c:axId val="183001472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83003008"/>
        <c:crosses val="autoZero"/>
        <c:auto val="1"/>
        <c:lblAlgn val="ctr"/>
        <c:lblOffset val="100"/>
      </c:catAx>
      <c:valAx>
        <c:axId val="183003008"/>
        <c:scaling>
          <c:orientation val="minMax"/>
        </c:scaling>
        <c:delete val="1"/>
        <c:axPos val="l"/>
        <c:numFmt formatCode="#,##0.0" sourceLinked="1"/>
        <c:tickLblPos val="none"/>
        <c:crossAx val="18300147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11162177812041035"/>
          <c:y val="3.1386464993031177E-3"/>
          <c:w val="0.49817716744316581"/>
          <c:h val="0.7009491737269455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spPr>
              <a:solidFill>
                <a:schemeClr val="tx2">
                  <a:lumMod val="20000"/>
                  <a:lumOff val="80000"/>
                </a:schemeClr>
              </a:solidFill>
            </c:spPr>
          </c:dPt>
          <c:dPt>
            <c:idx val="1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2"/>
            <c:spPr>
              <a:solidFill>
                <a:schemeClr val="bg1">
                  <a:lumMod val="75000"/>
                </a:schemeClr>
              </a:solidFill>
            </c:spPr>
          </c:dPt>
          <c:dPt>
            <c:idx val="3"/>
            <c:spPr>
              <a:solidFill>
                <a:schemeClr val="accent5">
                  <a:lumMod val="40000"/>
                  <a:lumOff val="60000"/>
                </a:schemeClr>
              </a:solidFill>
            </c:spPr>
          </c:dPt>
          <c:dPt>
            <c:idx val="4"/>
            <c:spPr>
              <a:solidFill>
                <a:srgbClr val="FFFFCC"/>
              </a:solidFill>
            </c:spPr>
          </c:dPt>
          <c:dLbls>
            <c:dLbl>
              <c:idx val="0"/>
              <c:layout>
                <c:manualLayout>
                  <c:x val="8.6720260242721548E-3"/>
                  <c:y val="-2.6194059826613911E-2"/>
                </c:manualLayout>
              </c:layout>
              <c:dLblPos val="ctr"/>
              <c:showVal val="1"/>
            </c:dLbl>
            <c:numFmt formatCode="0.00%" sourceLinked="0"/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субсидии</c:v>
                </c:pt>
                <c:pt idx="1">
                  <c:v>субвенции</c:v>
                </c:pt>
                <c:pt idx="2">
                  <c:v>межбюджетные трансфетры </c:v>
                </c:pt>
                <c:pt idx="3">
                  <c:v>"собственные"</c:v>
                </c:pt>
                <c:pt idx="4">
                  <c:v>дотация на выравнивание (с доп. нормативом)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4.9449509806595383E-2</c:v>
                </c:pt>
                <c:pt idx="1">
                  <c:v>0.50918175626551065</c:v>
                </c:pt>
                <c:pt idx="2">
                  <c:v>3.0739923575700354E-3</c:v>
                </c:pt>
                <c:pt idx="3">
                  <c:v>0.23045564005073071</c:v>
                </c:pt>
                <c:pt idx="4">
                  <c:v>0.20783910151959506</c:v>
                </c:pt>
              </c:numCache>
            </c:numRef>
          </c:val>
        </c:ser>
      </c:pie3DChart>
      <c:spPr>
        <a:ln>
          <a:noFill/>
        </a:ln>
      </c:spPr>
    </c:plotArea>
    <c:legend>
      <c:legendPos val="b"/>
      <c:layout>
        <c:manualLayout>
          <c:xMode val="edge"/>
          <c:yMode val="edge"/>
          <c:x val="1.1649876850402138E-2"/>
          <c:y val="0.55376640158071866"/>
          <c:w val="0.58429089799170897"/>
          <c:h val="0.25632666467633081"/>
        </c:manualLayout>
      </c:layout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spPr>
    <a:noFill/>
    <a:ln w="9525" cap="flat" cmpd="sng" algn="ctr">
      <a:noFill/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тысяч рублей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85735815542798055"/>
          <c:y val="3.2425754283193241E-2"/>
        </c:manualLayout>
      </c:layout>
    </c:title>
    <c:view3D>
      <c:depthPercent val="100"/>
      <c:rAngAx val="1"/>
    </c:view3D>
    <c:plotArea>
      <c:layout>
        <c:manualLayout>
          <c:layoutTarget val="inner"/>
          <c:xMode val="edge"/>
          <c:yMode val="edge"/>
          <c:x val="0.14933486533067486"/>
          <c:y val="5.1651349083818257E-2"/>
          <c:w val="0.81343584197898011"/>
          <c:h val="0.88343799922613497"/>
        </c:manualLayout>
      </c:layout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собственные средства бюджета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B w="0" h="0"/>
            </a:sp3d>
          </c:spPr>
          <c:dLbls>
            <c:dLbl>
              <c:idx val="0"/>
              <c:layout>
                <c:manualLayout>
                  <c:x val="-0.12159924373537406"/>
                  <c:y val="-3.0651126465099871E-3"/>
                </c:manualLayout>
              </c:layout>
              <c:showVal val="1"/>
            </c:dLbl>
            <c:dLbl>
              <c:idx val="1"/>
              <c:layout>
                <c:manualLayout>
                  <c:x val="-0.11863340852231589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2019 год 
 1 896 289,3</c:v>
                </c:pt>
                <c:pt idx="1">
                  <c:v>2018 год *
1 881 657,1 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835606.6</c:v>
                </c:pt>
                <c:pt idx="1">
                  <c:v>682250.6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межбюджетные трансферты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B w="0" h="0" prst="hardEdge"/>
            </a:sp3d>
          </c:spPr>
          <c:dLbls>
            <c:dLbl>
              <c:idx val="0"/>
              <c:layout>
                <c:manualLayout>
                  <c:x val="-0.11863340852231589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0.14236009022677898"/>
                  <c:y val="-1.2260450586039889E-2"/>
                </c:manualLayout>
              </c:layout>
              <c:showVal val="1"/>
            </c:dLbl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  <c:txPr>
              <a:bodyPr anchor="ctr" anchorCtr="0"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2019 год 
 1 896 289,3</c:v>
                </c:pt>
                <c:pt idx="1">
                  <c:v>2018 год *
1 881 657,1 </c:v>
                </c:pt>
              </c:strCache>
            </c:strRef>
          </c:cat>
          <c:val>
            <c:numRef>
              <c:f>Лист1!$C$2:$C$3</c:f>
              <c:numCache>
                <c:formatCode>#,##0.0</c:formatCode>
                <c:ptCount val="2"/>
                <c:pt idx="0">
                  <c:v>1060682.7</c:v>
                </c:pt>
                <c:pt idx="1">
                  <c:v>1199406.5</c:v>
                </c:pt>
              </c:numCache>
            </c:numRef>
          </c:val>
        </c:ser>
        <c:dLbls>
          <c:showVal val="1"/>
        </c:dLbls>
        <c:gapWidth val="69"/>
        <c:gapDepth val="25"/>
        <c:shape val="box"/>
        <c:axId val="187199872"/>
        <c:axId val="187201408"/>
        <c:axId val="0"/>
      </c:bar3DChart>
      <c:catAx>
        <c:axId val="187199872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87201408"/>
        <c:crosses val="autoZero"/>
        <c:lblAlgn val="ctr"/>
        <c:lblOffset val="100"/>
        <c:tickMarkSkip val="2"/>
      </c:catAx>
      <c:valAx>
        <c:axId val="187201408"/>
        <c:scaling>
          <c:orientation val="minMax"/>
        </c:scaling>
        <c:delete val="1"/>
        <c:axPos val="b"/>
        <c:numFmt formatCode="#,##0.0" sourceLinked="1"/>
        <c:tickLblPos val="none"/>
        <c:crossAx val="187199872"/>
        <c:crosses val="autoZero"/>
        <c:crossBetween val="between"/>
      </c:valAx>
      <c:spPr>
        <a:noFill/>
        <a:ln w="24154">
          <a:noFill/>
        </a:ln>
      </c:spPr>
    </c:plotArea>
    <c:legend>
      <c:legendPos val="b"/>
      <c:layout>
        <c:manualLayout>
          <c:xMode val="edge"/>
          <c:yMode val="edge"/>
          <c:x val="0.68289149783785963"/>
          <c:y val="0.82695291118124137"/>
          <c:w val="0.29708105767755533"/>
          <c:h val="0.1546564129396989"/>
        </c:manualLayout>
      </c:layout>
      <c:txPr>
        <a:bodyPr/>
        <a:lstStyle/>
        <a:p>
          <a:pPr algn="just"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465"/>
      </a:pPr>
      <a:endParaRPr lang="ru-RU"/>
    </a:p>
  </c:txPr>
  <c:externalData r:id="rId1"/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3.7576186816329682E-2"/>
          <c:y val="1.5848738875512722E-2"/>
        </c:manualLayout>
      </c:layout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view3D>
      <c:depthPercent val="100"/>
      <c:rAngAx val="1"/>
    </c:view3D>
    <c:floor>
      <c:spPr>
        <a:solidFill>
          <a:srgbClr val="676A55">
            <a:lumMod val="40000"/>
            <a:lumOff val="60000"/>
          </a:srgbClr>
        </a:solidFill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9.0540149453815708E-3"/>
          <c:y val="0.14795951240231464"/>
          <c:w val="0.90817887443101963"/>
          <c:h val="0.6620639266664324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Общегосударственные вопросы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Pt>
            <c:idx val="1"/>
            <c:spPr>
              <a:solidFill>
                <a:schemeClr val="accent5">
                  <a:lumMod val="40000"/>
                  <a:lumOff val="60000"/>
                </a:schemeClr>
              </a:solidFill>
            </c:spPr>
          </c:dPt>
          <c:dLbls>
            <c:dLbl>
              <c:idx val="0"/>
              <c:layout>
                <c:manualLayout>
                  <c:x val="-5.8151909344934895E-2"/>
                  <c:y val="-3.9688780211345712E-2"/>
                </c:manualLayout>
              </c:layout>
              <c:showVal val="1"/>
            </c:dLbl>
            <c:dLbl>
              <c:idx val="1"/>
              <c:layout>
                <c:manualLayout>
                  <c:x val="4.0360158419421713E-2"/>
                  <c:y val="-5.5565416962508912E-2"/>
                </c:manualLayout>
              </c:layout>
              <c:showVal val="1"/>
            </c:dLbl>
            <c:txPr>
              <a:bodyPr/>
              <a:lstStyle/>
              <a:p>
                <a:pPr>
                  <a:defRPr sz="9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2018 год</c:v>
                </c:pt>
                <c:pt idx="1">
                  <c:v>2019 год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128011.8</c:v>
                </c:pt>
                <c:pt idx="1">
                  <c:v>143168.1</c:v>
                </c:pt>
              </c:numCache>
            </c:numRef>
          </c:val>
        </c:ser>
        <c:shape val="cylinder"/>
        <c:axId val="187218944"/>
        <c:axId val="187309056"/>
        <c:axId val="0"/>
      </c:bar3DChart>
      <c:catAx>
        <c:axId val="18721894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0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87309056"/>
        <c:crosses val="autoZero"/>
        <c:auto val="1"/>
        <c:lblAlgn val="ctr"/>
        <c:lblOffset val="100"/>
      </c:catAx>
      <c:valAx>
        <c:axId val="187309056"/>
        <c:scaling>
          <c:orientation val="minMax"/>
        </c:scaling>
        <c:delete val="1"/>
        <c:axPos val="l"/>
        <c:numFmt formatCode="#,##0.0" sourceLinked="1"/>
        <c:tickLblPos val="none"/>
        <c:crossAx val="18721894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8.8076667436900347E-2"/>
          <c:y val="1.8588087344232465E-2"/>
        </c:manualLayout>
      </c:layout>
      <c:txPr>
        <a:bodyPr/>
        <a:lstStyle/>
        <a:p>
          <a:pPr>
            <a:defRPr sz="11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view3D>
      <c:depthPercent val="100"/>
      <c:rAngAx val="1"/>
    </c:view3D>
    <c:floor>
      <c:spPr>
        <a:solidFill>
          <a:srgbClr val="676A55">
            <a:lumMod val="40000"/>
            <a:lumOff val="60000"/>
          </a:srgbClr>
        </a:solidFill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2.8903395769704895E-2"/>
          <c:y val="0.21854292900423092"/>
          <c:w val="0.88555279565881406"/>
          <c:h val="0.55563336000914609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Национальная безопасность и правоохранительная деятельность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Pt>
            <c:idx val="1"/>
            <c:spPr>
              <a:solidFill>
                <a:schemeClr val="accent5">
                  <a:lumMod val="40000"/>
                  <a:lumOff val="60000"/>
                </a:schemeClr>
              </a:solidFill>
            </c:spPr>
          </c:dPt>
          <c:dLbls>
            <c:dLbl>
              <c:idx val="0"/>
              <c:layout>
                <c:manualLayout>
                  <c:x val="2.6907007686506213E-2"/>
                  <c:y val="-3.9688690660720012E-2"/>
                </c:manualLayout>
              </c:layout>
              <c:showVal val="1"/>
            </c:dLbl>
            <c:dLbl>
              <c:idx val="1"/>
              <c:layout>
                <c:manualLayout>
                  <c:x val="4.0360158419421713E-2"/>
                  <c:y val="-5.5565416962508912E-2"/>
                </c:manualLayout>
              </c:layout>
              <c:showVal val="1"/>
            </c:dLbl>
            <c:txPr>
              <a:bodyPr/>
              <a:lstStyle/>
              <a:p>
                <a:pPr>
                  <a:defRPr sz="1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2018 год</c:v>
                </c:pt>
                <c:pt idx="1">
                  <c:v>2019 год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2225</c:v>
                </c:pt>
                <c:pt idx="1">
                  <c:v>2314</c:v>
                </c:pt>
              </c:numCache>
            </c:numRef>
          </c:val>
        </c:ser>
        <c:shape val="cylinder"/>
        <c:axId val="188747136"/>
        <c:axId val="188761216"/>
        <c:axId val="0"/>
      </c:bar3DChart>
      <c:catAx>
        <c:axId val="18874713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0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88761216"/>
        <c:crosses val="autoZero"/>
        <c:auto val="1"/>
        <c:lblAlgn val="ctr"/>
        <c:lblOffset val="100"/>
      </c:catAx>
      <c:valAx>
        <c:axId val="188761216"/>
        <c:scaling>
          <c:orientation val="minMax"/>
        </c:scaling>
        <c:delete val="1"/>
        <c:axPos val="l"/>
        <c:numFmt formatCode="#,##0.0" sourceLinked="1"/>
        <c:tickLblPos val="none"/>
        <c:crossAx val="188747136"/>
        <c:crosses val="autoZero"/>
        <c:crossBetween val="between"/>
      </c:valAx>
      <c:spPr>
        <a:noFill/>
        <a:ln w="25414">
          <a:noFill/>
        </a:ln>
      </c:spPr>
    </c:plotArea>
    <c:plotVisOnly val="1"/>
    <c:dispBlanksAs val="gap"/>
  </c:chart>
  <c:txPr>
    <a:bodyPr/>
    <a:lstStyle/>
    <a:p>
      <a:pPr>
        <a:defRPr sz="1801"/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 algn="ctr">
              <a:defRPr sz="1096">
                <a:latin typeface="Times New Roman" pitchFamily="18" charset="0"/>
                <a:cs typeface="Times New Roman" pitchFamily="18" charset="0"/>
              </a:defRPr>
            </a:pPr>
            <a:r>
              <a:rPr lang="ru-RU" dirty="0" smtClean="0"/>
              <a:t>Национальная </a:t>
            </a:r>
            <a:r>
              <a:rPr lang="ru-RU" dirty="0"/>
              <a:t>экономика</a:t>
            </a:r>
          </a:p>
        </c:rich>
      </c:tx>
      <c:layout>
        <c:manualLayout>
          <c:xMode val="edge"/>
          <c:yMode val="edge"/>
          <c:x val="0.16088195497301863"/>
          <c:y val="5.6654436520042414E-3"/>
        </c:manualLayout>
      </c:layout>
    </c:title>
    <c:view3D>
      <c:depthPercent val="100"/>
      <c:rAngAx val="1"/>
    </c:view3D>
    <c:floor>
      <c:spPr>
        <a:solidFill>
          <a:srgbClr val="676A55">
            <a:lumMod val="40000"/>
            <a:lumOff val="60000"/>
          </a:srgbClr>
        </a:solidFill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5.1952150387881736E-2"/>
          <c:y val="0.13660792740200584"/>
          <c:w val="0.8591102573827949"/>
          <c:h val="0.5769472583854362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Национальная экономика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Pt>
            <c:idx val="1"/>
            <c:spPr>
              <a:solidFill>
                <a:schemeClr val="accent5">
                  <a:lumMod val="40000"/>
                  <a:lumOff val="60000"/>
                </a:schemeClr>
              </a:solidFill>
            </c:spPr>
          </c:dPt>
          <c:dLbls>
            <c:dLbl>
              <c:idx val="0"/>
              <c:layout>
                <c:manualLayout>
                  <c:x val="-4.2712359445442376E-2"/>
                  <c:y val="-3.9688850513442932E-2"/>
                </c:manualLayout>
              </c:layout>
              <c:showVal val="1"/>
            </c:dLbl>
            <c:dLbl>
              <c:idx val="1"/>
              <c:layout>
                <c:manualLayout>
                  <c:x val="-6.7554362461729869E-2"/>
                  <c:y val="-2.0598289845240168E-2"/>
                </c:manualLayout>
              </c:layout>
              <c:showVal val="1"/>
            </c:dLbl>
            <c:txPr>
              <a:bodyPr/>
              <a:lstStyle/>
              <a:p>
                <a:pPr>
                  <a:defRPr sz="998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2018 год</c:v>
                </c:pt>
                <c:pt idx="1">
                  <c:v>2019 год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45106.2</c:v>
                </c:pt>
                <c:pt idx="1">
                  <c:v>79593.7</c:v>
                </c:pt>
              </c:numCache>
            </c:numRef>
          </c:val>
        </c:ser>
        <c:shape val="cylinder"/>
        <c:axId val="188786176"/>
        <c:axId val="188787712"/>
        <c:axId val="0"/>
      </c:bar3DChart>
      <c:catAx>
        <c:axId val="18878617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998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88787712"/>
        <c:crosses val="autoZero"/>
        <c:auto val="1"/>
        <c:lblAlgn val="ctr"/>
        <c:lblOffset val="100"/>
      </c:catAx>
      <c:valAx>
        <c:axId val="188787712"/>
        <c:scaling>
          <c:orientation val="minMax"/>
        </c:scaling>
        <c:delete val="1"/>
        <c:axPos val="l"/>
        <c:numFmt formatCode="#,##0.0" sourceLinked="1"/>
        <c:tickLblPos val="none"/>
        <c:crossAx val="188786176"/>
        <c:crosses val="autoZero"/>
        <c:crossBetween val="between"/>
      </c:valAx>
      <c:spPr>
        <a:noFill/>
        <a:ln w="25328">
          <a:noFill/>
        </a:ln>
      </c:spPr>
    </c:plotArea>
    <c:plotVisOnly val="1"/>
    <c:dispBlanksAs val="gap"/>
  </c:chart>
  <c:txPr>
    <a:bodyPr/>
    <a:lstStyle/>
    <a:p>
      <a:pPr>
        <a:defRPr sz="1794"/>
      </a:pPr>
      <a:endParaRPr lang="ru-RU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r>
              <a:rPr lang="ru-RU" dirty="0" smtClean="0"/>
              <a:t>      Жилищно-коммунальное</a:t>
            </a:r>
          </a:p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r>
              <a:rPr lang="ru-RU" dirty="0" smtClean="0"/>
              <a:t>     хозяйство</a:t>
            </a:r>
            <a:endParaRPr lang="ru-RU" dirty="0"/>
          </a:p>
        </c:rich>
      </c:tx>
      <c:layout>
        <c:manualLayout>
          <c:xMode val="edge"/>
          <c:yMode val="edge"/>
          <c:x val="0.11680375188963379"/>
          <c:y val="4.7626315828981823E-2"/>
        </c:manualLayout>
      </c:layout>
    </c:title>
    <c:view3D>
      <c:depthPercent val="100"/>
      <c:rAngAx val="1"/>
    </c:view3D>
    <c:floor>
      <c:spPr>
        <a:solidFill>
          <a:srgbClr val="676A55">
            <a:lumMod val="40000"/>
            <a:lumOff val="60000"/>
          </a:srgbClr>
        </a:solidFill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5.0578877206360555E-2"/>
          <c:y val="0.26712548135507791"/>
          <c:w val="0.94942112279363944"/>
          <c:h val="0.5824077387133289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Жилищно-коммунальное хозяйство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Pt>
            <c:idx val="1"/>
            <c:spPr>
              <a:solidFill>
                <a:schemeClr val="accent5">
                  <a:lumMod val="40000"/>
                  <a:lumOff val="60000"/>
                </a:schemeClr>
              </a:solidFill>
            </c:spPr>
          </c:dPt>
          <c:dLbls>
            <c:dLbl>
              <c:idx val="0"/>
              <c:layout>
                <c:manualLayout>
                  <c:x val="3.2427594351527801E-3"/>
                  <c:y val="-0.10324393911718416"/>
                </c:manualLayout>
              </c:layout>
              <c:showVal val="1"/>
            </c:dLbl>
            <c:dLbl>
              <c:idx val="1"/>
              <c:layout>
                <c:manualLayout>
                  <c:x val="2.0675809766695669E-2"/>
                  <c:y val="-8.7343270286973931E-2"/>
                </c:manualLayout>
              </c:layout>
              <c:showVal val="1"/>
            </c:dLbl>
            <c:txPr>
              <a:bodyPr/>
              <a:lstStyle/>
              <a:p>
                <a:pPr>
                  <a:defRPr sz="95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2018 год</c:v>
                </c:pt>
                <c:pt idx="1">
                  <c:v>2019 год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11734.9</c:v>
                </c:pt>
                <c:pt idx="1">
                  <c:v>14464</c:v>
                </c:pt>
              </c:numCache>
            </c:numRef>
          </c:val>
        </c:ser>
        <c:shape val="cylinder"/>
        <c:axId val="188804480"/>
        <c:axId val="187225216"/>
        <c:axId val="0"/>
      </c:bar3DChart>
      <c:catAx>
        <c:axId val="18880448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0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87225216"/>
        <c:crosses val="autoZero"/>
        <c:auto val="1"/>
        <c:lblAlgn val="ctr"/>
        <c:lblOffset val="100"/>
      </c:catAx>
      <c:valAx>
        <c:axId val="187225216"/>
        <c:scaling>
          <c:orientation val="minMax"/>
        </c:scaling>
        <c:delete val="1"/>
        <c:axPos val="l"/>
        <c:numFmt formatCode="#,##0.0" sourceLinked="1"/>
        <c:tickLblPos val="none"/>
        <c:crossAx val="188804480"/>
        <c:crosses val="autoZero"/>
        <c:crossBetween val="between"/>
      </c:valAx>
      <c:spPr>
        <a:noFill/>
        <a:ln w="25378">
          <a:noFill/>
        </a:ln>
      </c:spPr>
    </c:plotArea>
    <c:plotVisOnly val="1"/>
    <c:dispBlanksAs val="gap"/>
  </c:chart>
  <c:txPr>
    <a:bodyPr/>
    <a:lstStyle/>
    <a:p>
      <a:pPr>
        <a:defRPr sz="1798"/>
      </a:pPr>
      <a:endParaRPr lang="ru-RU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098">
                <a:latin typeface="Times New Roman" pitchFamily="18" charset="0"/>
                <a:cs typeface="Times New Roman" pitchFamily="18" charset="0"/>
              </a:defRPr>
            </a:pPr>
            <a:r>
              <a:rPr lang="ru-RU" dirty="0" smtClean="0"/>
              <a:t>Образование</a:t>
            </a:r>
            <a:endParaRPr lang="ru-RU" dirty="0"/>
          </a:p>
        </c:rich>
      </c:tx>
      <c:layout>
        <c:manualLayout>
          <c:xMode val="edge"/>
          <c:yMode val="edge"/>
          <c:x val="0.31475528157112526"/>
          <c:y val="8.972106399531507E-2"/>
        </c:manualLayout>
      </c:layout>
    </c:title>
    <c:view3D>
      <c:depthPercent val="100"/>
      <c:rAngAx val="1"/>
    </c:view3D>
    <c:floor>
      <c:spPr>
        <a:solidFill>
          <a:srgbClr val="676A55">
            <a:lumMod val="40000"/>
            <a:lumOff val="60000"/>
          </a:srgbClr>
        </a:solidFill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4.0305709494791704E-3"/>
          <c:y val="0.26930742401594432"/>
          <c:w val="0.8919558435444872"/>
          <c:h val="0.5121560752903665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Образование 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Pt>
            <c:idx val="1"/>
            <c:spPr>
              <a:solidFill>
                <a:schemeClr val="accent5">
                  <a:lumMod val="40000"/>
                  <a:lumOff val="60000"/>
                </a:schemeClr>
              </a:solidFill>
            </c:spPr>
          </c:dPt>
          <c:dLbls>
            <c:dLbl>
              <c:idx val="0"/>
              <c:layout>
                <c:manualLayout>
                  <c:x val="2.6907007686506234E-2"/>
                  <c:y val="-3.9688690660720012E-2"/>
                </c:manualLayout>
              </c:layout>
              <c:showVal val="1"/>
            </c:dLbl>
            <c:dLbl>
              <c:idx val="1"/>
              <c:layout>
                <c:manualLayout>
                  <c:x val="4.0360158419421713E-2"/>
                  <c:y val="-5.5565416962508912E-2"/>
                </c:manualLayout>
              </c:layout>
              <c:showVal val="1"/>
            </c:dLbl>
            <c:txPr>
              <a:bodyPr/>
              <a:lstStyle/>
              <a:p>
                <a:pPr>
                  <a:defRPr sz="949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2018 год</c:v>
                </c:pt>
                <c:pt idx="1">
                  <c:v>2019 год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422974.2</c:v>
                </c:pt>
                <c:pt idx="1">
                  <c:v>472467.7</c:v>
                </c:pt>
              </c:numCache>
            </c:numRef>
          </c:val>
        </c:ser>
        <c:shape val="cylinder"/>
        <c:axId val="187377152"/>
        <c:axId val="187378688"/>
        <c:axId val="0"/>
      </c:bar3DChart>
      <c:catAx>
        <c:axId val="18737715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999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87378688"/>
        <c:crosses val="autoZero"/>
        <c:auto val="1"/>
        <c:lblAlgn val="ctr"/>
        <c:lblOffset val="100"/>
      </c:catAx>
      <c:valAx>
        <c:axId val="187378688"/>
        <c:scaling>
          <c:orientation val="minMax"/>
        </c:scaling>
        <c:delete val="1"/>
        <c:axPos val="l"/>
        <c:numFmt formatCode="#,##0.0" sourceLinked="1"/>
        <c:tickLblPos val="none"/>
        <c:crossAx val="187377152"/>
        <c:crosses val="autoZero"/>
        <c:crossBetween val="between"/>
      </c:valAx>
      <c:spPr>
        <a:noFill/>
        <a:ln w="25353">
          <a:noFill/>
        </a:ln>
      </c:spPr>
    </c:plotArea>
    <c:plotVisOnly val="1"/>
    <c:dispBlanksAs val="gap"/>
  </c:chart>
  <c:txPr>
    <a:bodyPr/>
    <a:lstStyle/>
    <a:p>
      <a:pPr>
        <a:defRPr sz="1796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Налог на доходы физических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лиц,</a:t>
            </a:r>
          </a:p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i="1" dirty="0" smtClean="0">
                <a:latin typeface="Times New Roman" pitchFamily="18" charset="0"/>
                <a:cs typeface="Times New Roman" pitchFamily="18" charset="0"/>
              </a:rPr>
              <a:t>(тыс. руб.)</a:t>
            </a:r>
          </a:p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ru-RU" sz="1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r>
              <a:rPr lang="ru-RU" sz="1400" b="0" i="1" dirty="0" smtClean="0">
                <a:latin typeface="Times New Roman" pitchFamily="18" charset="0"/>
                <a:cs typeface="Times New Roman" pitchFamily="18" charset="0"/>
              </a:rPr>
              <a:t>Норматив отчислений – 15%</a:t>
            </a:r>
          </a:p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ru-RU" sz="1400" b="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r>
              <a:rPr lang="ru-RU" sz="1400" b="0" i="1" baseline="0" dirty="0" smtClean="0">
                <a:latin typeface="Times New Roman" pitchFamily="18" charset="0"/>
                <a:cs typeface="Times New Roman" pitchFamily="18" charset="0"/>
              </a:rPr>
              <a:t>Дополнительный норматив отчислений – 25,84% </a:t>
            </a:r>
            <a:endParaRPr lang="ru-RU" sz="1400" b="0" i="1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3388436143260771"/>
          <c:y val="1.5720279906301489E-2"/>
        </c:manualLayout>
      </c:layout>
    </c:title>
    <c:view3D>
      <c:rotX val="10"/>
      <c:rotY val="90"/>
      <c:depthPercent val="90"/>
      <c:rAngAx val="1"/>
    </c:view3D>
    <c:floor>
      <c:spPr>
        <a:noFill/>
        <a:scene3d>
          <a:camera prst="orthographicFront"/>
          <a:lightRig rig="threePt" dir="t"/>
        </a:scene3d>
        <a:sp3d>
          <a:contourClr>
            <a:srgbClr val="000000"/>
          </a:contourClr>
        </a:sp3d>
      </c:spPr>
    </c:floor>
    <c:sideWall>
      <c:spPr>
        <a:ln w="25400">
          <a:noFill/>
        </a:ln>
      </c:spPr>
    </c:sideWall>
    <c:plotArea>
      <c:layout>
        <c:manualLayout>
          <c:layoutTarget val="inner"/>
          <c:xMode val="edge"/>
          <c:yMode val="edge"/>
          <c:x val="3.1040347118625036E-2"/>
          <c:y val="0.35249017714776787"/>
          <c:w val="0.93791930576274796"/>
          <c:h val="0.5555720725866140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2018 год</c:v>
                </c:pt>
                <c:pt idx="1">
                  <c:v>2019 год </c:v>
                </c:pt>
                <c:pt idx="2">
                  <c:v>2020 год </c:v>
                </c:pt>
                <c:pt idx="3">
                  <c:v>2021 год 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160210.1</c:v>
                </c:pt>
                <c:pt idx="1">
                  <c:v>191493.1</c:v>
                </c:pt>
                <c:pt idx="2">
                  <c:v>199727.4</c:v>
                </c:pt>
                <c:pt idx="3">
                  <c:v>207916.2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 на доходы физических лиц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2018 год</c:v>
                </c:pt>
                <c:pt idx="1">
                  <c:v>2019 год </c:v>
                </c:pt>
                <c:pt idx="2">
                  <c:v>2020 год </c:v>
                </c:pt>
                <c:pt idx="3">
                  <c:v>2021 год </c:v>
                </c:pt>
              </c:strCache>
            </c:strRef>
          </c:cat>
          <c:val>
            <c:numRef>
              <c:f>Лист1!$C$2:$C$5</c:f>
              <c:numCache>
                <c:formatCode>#,##0.0</c:formatCode>
                <c:ptCount val="4"/>
                <c:pt idx="0">
                  <c:v>274478.7</c:v>
                </c:pt>
                <c:pt idx="1">
                  <c:v>335278.40000000002</c:v>
                </c:pt>
                <c:pt idx="2">
                  <c:v>350507.3</c:v>
                </c:pt>
                <c:pt idx="3">
                  <c:v>370513.3</c:v>
                </c:pt>
              </c:numCache>
            </c:numRef>
          </c:val>
        </c:ser>
        <c:dLbls>
          <c:showVal val="1"/>
        </c:dLbls>
        <c:shape val="cylinder"/>
        <c:axId val="182228096"/>
        <c:axId val="182229632"/>
        <c:axId val="0"/>
      </c:bar3DChart>
      <c:catAx>
        <c:axId val="18222809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82229632"/>
        <c:crosses val="autoZero"/>
        <c:auto val="1"/>
        <c:lblAlgn val="ctr"/>
        <c:lblOffset val="100"/>
      </c:catAx>
      <c:valAx>
        <c:axId val="182229632"/>
        <c:scaling>
          <c:orientation val="minMax"/>
        </c:scaling>
        <c:delete val="1"/>
        <c:axPos val="l"/>
        <c:numFmt formatCode="#,##0.0" sourceLinked="1"/>
        <c:tickLblPos val="none"/>
        <c:crossAx val="18222809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10277395622944922"/>
          <c:y val="4.7626301614258987E-2"/>
        </c:manualLayout>
      </c:layout>
      <c:txPr>
        <a:bodyPr/>
        <a:lstStyle/>
        <a:p>
          <a:pPr>
            <a:defRPr sz="11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view3D>
      <c:depthPercent val="100"/>
      <c:rAngAx val="1"/>
    </c:view3D>
    <c:floor>
      <c:spPr>
        <a:solidFill>
          <a:srgbClr val="676A55">
            <a:lumMod val="40000"/>
            <a:lumOff val="60000"/>
          </a:srgbClr>
        </a:solidFill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2.848371688285694E-2"/>
          <c:y val="0.24798682875108841"/>
          <c:w val="0.93139500488305704"/>
          <c:h val="0.4984824340973758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Физическая культура и спорт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Pt>
            <c:idx val="1"/>
            <c:spPr>
              <a:solidFill>
                <a:schemeClr val="accent5">
                  <a:lumMod val="40000"/>
                  <a:lumOff val="60000"/>
                </a:schemeClr>
              </a:solidFill>
            </c:spPr>
          </c:dPt>
          <c:dLbls>
            <c:dLbl>
              <c:idx val="0"/>
              <c:layout>
                <c:manualLayout>
                  <c:x val="2.6907007686506234E-2"/>
                  <c:y val="-3.9688690660720012E-2"/>
                </c:manualLayout>
              </c:layout>
              <c:showVal val="1"/>
            </c:dLbl>
            <c:dLbl>
              <c:idx val="1"/>
              <c:layout>
                <c:manualLayout>
                  <c:x val="4.0360158419421713E-2"/>
                  <c:y val="-5.5565416962508912E-2"/>
                </c:manualLayout>
              </c:layout>
              <c:showVal val="1"/>
            </c:dLbl>
            <c:txPr>
              <a:bodyPr/>
              <a:lstStyle/>
              <a:p>
                <a:pPr>
                  <a:defRPr sz="95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2018 год</c:v>
                </c:pt>
                <c:pt idx="1">
                  <c:v>2019 год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13143</c:v>
                </c:pt>
                <c:pt idx="1">
                  <c:v>32472.799999999996</c:v>
                </c:pt>
              </c:numCache>
            </c:numRef>
          </c:val>
        </c:ser>
        <c:shape val="cylinder"/>
        <c:axId val="187424128"/>
        <c:axId val="187425920"/>
        <c:axId val="0"/>
      </c:bar3DChart>
      <c:catAx>
        <c:axId val="18742412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0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87425920"/>
        <c:crosses val="autoZero"/>
        <c:auto val="1"/>
        <c:lblAlgn val="ctr"/>
        <c:lblOffset val="100"/>
      </c:catAx>
      <c:valAx>
        <c:axId val="187425920"/>
        <c:scaling>
          <c:orientation val="minMax"/>
        </c:scaling>
        <c:delete val="1"/>
        <c:axPos val="l"/>
        <c:numFmt formatCode="#,##0.0" sourceLinked="1"/>
        <c:tickLblPos val="none"/>
        <c:crossAx val="187424128"/>
        <c:crosses val="autoZero"/>
        <c:crossBetween val="between"/>
      </c:valAx>
      <c:spPr>
        <a:noFill/>
        <a:ln w="25383">
          <a:noFill/>
        </a:ln>
      </c:spPr>
    </c:plotArea>
    <c:plotVisOnly val="1"/>
    <c:dispBlanksAs val="gap"/>
  </c:chart>
  <c:txPr>
    <a:bodyPr/>
    <a:lstStyle/>
    <a:p>
      <a:pPr>
        <a:defRPr sz="1799"/>
      </a:pPr>
      <a:endParaRPr lang="ru-RU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36565364309469633"/>
          <c:y val="0.1522245217477447"/>
        </c:manualLayout>
      </c:layout>
      <c:txPr>
        <a:bodyPr/>
        <a:lstStyle/>
        <a:p>
          <a:pPr>
            <a:defRPr sz="1094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view3D>
      <c:depthPercent val="100"/>
      <c:rAngAx val="1"/>
    </c:view3D>
    <c:floor>
      <c:spPr>
        <a:solidFill>
          <a:srgbClr val="676A55">
            <a:lumMod val="40000"/>
            <a:lumOff val="60000"/>
          </a:srgbClr>
        </a:solidFill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9.2545447203714923E-2"/>
          <c:y val="0.17358702951838489"/>
          <c:w val="0.76900625883303064"/>
          <c:h val="0.5214581090672184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Культура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Pt>
            <c:idx val="1"/>
            <c:spPr>
              <a:solidFill>
                <a:schemeClr val="accent5">
                  <a:lumMod val="40000"/>
                  <a:lumOff val="60000"/>
                </a:schemeClr>
              </a:solidFill>
            </c:spPr>
          </c:dPt>
          <c:dLbls>
            <c:dLbl>
              <c:idx val="0"/>
              <c:layout>
                <c:manualLayout>
                  <c:x val="2.6907007686506213E-2"/>
                  <c:y val="-3.9688690660720012E-2"/>
                </c:manualLayout>
              </c:layout>
              <c:showVal val="1"/>
            </c:dLbl>
            <c:dLbl>
              <c:idx val="1"/>
              <c:layout>
                <c:manualLayout>
                  <c:x val="4.2360751059964098E-2"/>
                  <c:y val="-5.5565549717807868E-2"/>
                </c:manualLayout>
              </c:layout>
              <c:showVal val="1"/>
            </c:dLbl>
            <c:txPr>
              <a:bodyPr/>
              <a:lstStyle/>
              <a:p>
                <a:pPr>
                  <a:defRPr sz="948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2018 год</c:v>
                </c:pt>
                <c:pt idx="1">
                  <c:v>2019 год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13875.5</c:v>
                </c:pt>
                <c:pt idx="1">
                  <c:v>24760.2</c:v>
                </c:pt>
              </c:numCache>
            </c:numRef>
          </c:val>
        </c:ser>
        <c:shape val="cylinder"/>
        <c:axId val="187725312"/>
        <c:axId val="187726848"/>
        <c:axId val="0"/>
      </c:bar3DChart>
      <c:catAx>
        <c:axId val="18772531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994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87726848"/>
        <c:crosses val="autoZero"/>
        <c:auto val="1"/>
        <c:lblAlgn val="ctr"/>
        <c:lblOffset val="100"/>
      </c:catAx>
      <c:valAx>
        <c:axId val="187726848"/>
        <c:scaling>
          <c:orientation val="minMax"/>
        </c:scaling>
        <c:delete val="1"/>
        <c:axPos val="l"/>
        <c:numFmt formatCode="#,##0.0" sourceLinked="1"/>
        <c:tickLblPos val="none"/>
        <c:crossAx val="187725312"/>
        <c:crosses val="autoZero"/>
        <c:crossBetween val="between"/>
      </c:valAx>
      <c:spPr>
        <a:noFill/>
        <a:ln w="25271">
          <a:noFill/>
        </a:ln>
      </c:spPr>
    </c:plotArea>
    <c:plotVisOnly val="1"/>
    <c:dispBlanksAs val="gap"/>
  </c:chart>
  <c:txPr>
    <a:bodyPr/>
    <a:lstStyle/>
    <a:p>
      <a:pPr>
        <a:defRPr sz="1790"/>
      </a:pPr>
      <a:endParaRPr lang="ru-RU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21718356123243834"/>
          <c:y val="0.12874295033816049"/>
        </c:manualLayout>
      </c:layout>
      <c:txPr>
        <a:bodyPr/>
        <a:lstStyle/>
        <a:p>
          <a:pPr>
            <a:defRPr sz="1094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view3D>
      <c:depthPercent val="100"/>
      <c:rAngAx val="1"/>
    </c:view3D>
    <c:floor>
      <c:spPr>
        <a:solidFill>
          <a:srgbClr val="676A55">
            <a:lumMod val="40000"/>
            <a:lumOff val="60000"/>
          </a:srgbClr>
        </a:solidFill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5.8298516654095925E-2"/>
          <c:y val="0.24854656292287691"/>
          <c:w val="0.85960977166292862"/>
          <c:h val="0.6015456274237277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Социальная политика 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Pt>
            <c:idx val="1"/>
            <c:spPr>
              <a:solidFill>
                <a:schemeClr val="accent5">
                  <a:lumMod val="40000"/>
                  <a:lumOff val="60000"/>
                </a:schemeClr>
              </a:solidFill>
            </c:spPr>
          </c:dPt>
          <c:dLbls>
            <c:dLbl>
              <c:idx val="0"/>
              <c:layout>
                <c:manualLayout>
                  <c:x val="2.6907007686506234E-2"/>
                  <c:y val="-3.9688690660720012E-2"/>
                </c:manualLayout>
              </c:layout>
              <c:showVal val="1"/>
            </c:dLbl>
            <c:dLbl>
              <c:idx val="1"/>
              <c:layout>
                <c:manualLayout>
                  <c:x val="4.5125800383290747E-2"/>
                  <c:y val="-3.3522920886392679E-2"/>
                </c:manualLayout>
              </c:layout>
              <c:showVal val="1"/>
            </c:dLbl>
            <c:txPr>
              <a:bodyPr/>
              <a:lstStyle/>
              <a:p>
                <a:pPr>
                  <a:defRPr sz="994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2018 год</c:v>
                </c:pt>
                <c:pt idx="1">
                  <c:v>2019 год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27872.5</c:v>
                </c:pt>
                <c:pt idx="1">
                  <c:v>26529.8</c:v>
                </c:pt>
              </c:numCache>
            </c:numRef>
          </c:val>
        </c:ser>
        <c:shape val="cylinder"/>
        <c:axId val="187493760"/>
        <c:axId val="187495552"/>
        <c:axId val="0"/>
      </c:bar3DChart>
      <c:catAx>
        <c:axId val="18749376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994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87495552"/>
        <c:crosses val="autoZero"/>
        <c:auto val="1"/>
        <c:lblAlgn val="ctr"/>
        <c:lblOffset val="100"/>
      </c:catAx>
      <c:valAx>
        <c:axId val="187495552"/>
        <c:scaling>
          <c:orientation val="minMax"/>
        </c:scaling>
        <c:delete val="1"/>
        <c:axPos val="l"/>
        <c:numFmt formatCode="#,##0.0" sourceLinked="1"/>
        <c:tickLblPos val="none"/>
        <c:crossAx val="187493760"/>
        <c:crosses val="autoZero"/>
        <c:crossBetween val="between"/>
      </c:valAx>
      <c:spPr>
        <a:noFill/>
        <a:ln w="25258">
          <a:noFill/>
        </a:ln>
      </c:spPr>
    </c:plotArea>
    <c:plotVisOnly val="1"/>
    <c:dispBlanksAs val="gap"/>
  </c:chart>
  <c:txPr>
    <a:bodyPr/>
    <a:lstStyle/>
    <a:p>
      <a:pPr>
        <a:defRPr sz="1789"/>
      </a:pPr>
      <a:endParaRPr lang="ru-RU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1027740492170028"/>
          <c:y val="4.7626147323300561E-2"/>
        </c:manualLayout>
      </c:layout>
      <c:txPr>
        <a:bodyPr/>
        <a:lstStyle/>
        <a:p>
          <a:pPr>
            <a:defRPr sz="1094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view3D>
      <c:depthPercent val="100"/>
      <c:rAngAx val="1"/>
    </c:view3D>
    <c:floor>
      <c:spPr>
        <a:solidFill>
          <a:srgbClr val="676A55">
            <a:lumMod val="40000"/>
            <a:lumOff val="60000"/>
          </a:srgbClr>
        </a:solidFill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7.6235655520638393E-2"/>
          <c:y val="0.28554892283983396"/>
          <c:w val="0.92376431858448904"/>
          <c:h val="0.54494512147578444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Обслуживание государственного и муниципального долга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Pt>
            <c:idx val="1"/>
            <c:spPr>
              <a:solidFill>
                <a:schemeClr val="accent5">
                  <a:lumMod val="40000"/>
                  <a:lumOff val="60000"/>
                </a:schemeClr>
              </a:solidFill>
            </c:spPr>
          </c:dPt>
          <c:dLbls>
            <c:dLbl>
              <c:idx val="0"/>
              <c:layout>
                <c:manualLayout>
                  <c:x val="2.6907007686506234E-2"/>
                  <c:y val="-3.9688690660720012E-2"/>
                </c:manualLayout>
              </c:layout>
              <c:showVal val="1"/>
            </c:dLbl>
            <c:dLbl>
              <c:idx val="1"/>
              <c:layout>
                <c:manualLayout>
                  <c:x val="4.0360158419421713E-2"/>
                  <c:y val="-5.5565416962508912E-2"/>
                </c:manualLayout>
              </c:layout>
              <c:showVal val="1"/>
            </c:dLbl>
            <c:txPr>
              <a:bodyPr/>
              <a:lstStyle/>
              <a:p>
                <a:pPr>
                  <a:defRPr sz="994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2018 год</c:v>
                </c:pt>
                <c:pt idx="1">
                  <c:v>2019 год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807.5</c:v>
                </c:pt>
                <c:pt idx="1">
                  <c:v>676.3</c:v>
                </c:pt>
              </c:numCache>
            </c:numRef>
          </c:val>
        </c:ser>
        <c:shape val="cylinder"/>
        <c:axId val="187541376"/>
        <c:axId val="187540992"/>
        <c:axId val="0"/>
      </c:bar3DChart>
      <c:catAx>
        <c:axId val="18754137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994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87540992"/>
        <c:crosses val="autoZero"/>
        <c:auto val="1"/>
        <c:lblAlgn val="ctr"/>
        <c:lblOffset val="100"/>
      </c:catAx>
      <c:valAx>
        <c:axId val="187540992"/>
        <c:scaling>
          <c:orientation val="minMax"/>
        </c:scaling>
        <c:delete val="1"/>
        <c:axPos val="l"/>
        <c:numFmt formatCode="#,##0.0" sourceLinked="1"/>
        <c:tickLblPos val="none"/>
        <c:crossAx val="187541376"/>
        <c:crosses val="autoZero"/>
        <c:crossBetween val="between"/>
      </c:valAx>
      <c:spPr>
        <a:noFill/>
        <a:ln w="25244">
          <a:noFill/>
        </a:ln>
      </c:spPr>
    </c:plotArea>
    <c:plotVisOnly val="1"/>
    <c:dispBlanksAs val="gap"/>
  </c:chart>
  <c:txPr>
    <a:bodyPr/>
    <a:lstStyle/>
    <a:p>
      <a:pPr>
        <a:defRPr sz="1789"/>
      </a:pPr>
      <a:endParaRPr lang="ru-RU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12071113308145992"/>
          <c:y val="3.9387323588363238E-3"/>
        </c:manualLayout>
      </c:layout>
      <c:txPr>
        <a:bodyPr/>
        <a:lstStyle/>
        <a:p>
          <a:pPr>
            <a:defRPr sz="1094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view3D>
      <c:depthPercent val="100"/>
      <c:rAngAx val="1"/>
    </c:view3D>
    <c:floor>
      <c:spPr>
        <a:solidFill>
          <a:srgbClr val="676A55">
            <a:lumMod val="40000"/>
            <a:lumOff val="60000"/>
          </a:srgbClr>
        </a:solidFill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7.6235655520638393E-2"/>
          <c:y val="0.28554892283983407"/>
          <c:w val="0.834072243211751"/>
          <c:h val="0.54494512147578478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МБТ общего характера бюджетам субъектов РФ и муниципальных образований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Pt>
            <c:idx val="1"/>
            <c:spPr>
              <a:solidFill>
                <a:schemeClr val="accent5">
                  <a:lumMod val="40000"/>
                  <a:lumOff val="60000"/>
                </a:schemeClr>
              </a:solidFill>
            </c:spPr>
          </c:dPt>
          <c:dLbls>
            <c:dLbl>
              <c:idx val="0"/>
              <c:layout>
                <c:manualLayout>
                  <c:x val="2.6907007686506255E-2"/>
                  <c:y val="-3.9688690660720012E-2"/>
                </c:manualLayout>
              </c:layout>
              <c:showVal val="1"/>
            </c:dLbl>
            <c:dLbl>
              <c:idx val="1"/>
              <c:layout>
                <c:manualLayout>
                  <c:x val="4.0360158419421713E-2"/>
                  <c:y val="-5.5565416962508912E-2"/>
                </c:manualLayout>
              </c:layout>
              <c:showVal val="1"/>
            </c:dLbl>
            <c:txPr>
              <a:bodyPr/>
              <a:lstStyle/>
              <a:p>
                <a:pPr>
                  <a:defRPr sz="994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2018 год</c:v>
                </c:pt>
                <c:pt idx="1">
                  <c:v>2019 год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16500</c:v>
                </c:pt>
                <c:pt idx="1">
                  <c:v>39160</c:v>
                </c:pt>
              </c:numCache>
            </c:numRef>
          </c:val>
        </c:ser>
        <c:shape val="cylinder"/>
        <c:axId val="187862400"/>
        <c:axId val="187917440"/>
        <c:axId val="0"/>
      </c:bar3DChart>
      <c:catAx>
        <c:axId val="18786240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994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87917440"/>
        <c:crosses val="autoZero"/>
        <c:auto val="1"/>
        <c:lblAlgn val="ctr"/>
        <c:lblOffset val="100"/>
      </c:catAx>
      <c:valAx>
        <c:axId val="187917440"/>
        <c:scaling>
          <c:orientation val="minMax"/>
        </c:scaling>
        <c:delete val="1"/>
        <c:axPos val="l"/>
        <c:numFmt formatCode="#,##0.0" sourceLinked="1"/>
        <c:tickLblPos val="none"/>
        <c:crossAx val="187862400"/>
        <c:crosses val="autoZero"/>
        <c:crossBetween val="between"/>
      </c:valAx>
      <c:spPr>
        <a:noFill/>
        <a:ln w="25244">
          <a:noFill/>
        </a:ln>
      </c:spPr>
    </c:plotArea>
    <c:plotVisOnly val="1"/>
    <c:dispBlanksAs val="gap"/>
  </c:chart>
  <c:txPr>
    <a:bodyPr/>
    <a:lstStyle/>
    <a:p>
      <a:pPr>
        <a:defRPr sz="1789"/>
      </a:pPr>
      <a:endParaRPr lang="ru-RU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40"/>
      <c:depthPercent val="80"/>
      <c:perspective val="0"/>
    </c:view3D>
    <c:plotArea>
      <c:layout>
        <c:manualLayout>
          <c:layoutTarget val="inner"/>
          <c:xMode val="edge"/>
          <c:yMode val="edge"/>
          <c:x val="0"/>
          <c:y val="1.4971280247360825E-3"/>
          <c:w val="1"/>
          <c:h val="0.98306714681788121"/>
        </c:manualLayout>
      </c:layout>
      <c:pie3DChart>
        <c:varyColors val="1"/>
      </c:pie3DChart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7.7483674653434503E-2"/>
          <c:y val="0.66717063643493102"/>
          <c:w val="0.84503265069313849"/>
          <c:h val="0.31749290336500957"/>
        </c:manualLayout>
      </c:layout>
      <c:txPr>
        <a:bodyPr/>
        <a:lstStyle/>
        <a:p>
          <a:pPr>
            <a:defRPr sz="9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spPr>
    <a:scene3d>
      <a:camera prst="orthographicFront"/>
      <a:lightRig rig="threePt" dir="t"/>
    </a:scene3d>
    <a:sp3d>
      <a:bevelT w="6350"/>
    </a:sp3d>
  </c:spPr>
  <c:txPr>
    <a:bodyPr/>
    <a:lstStyle/>
    <a:p>
      <a:pPr>
        <a:defRPr sz="1800"/>
      </a:pPr>
      <a:endParaRPr lang="ru-RU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1.9416802822112545E-2"/>
          <c:y val="1.160585331788554E-4"/>
          <c:w val="0.87054318123674257"/>
          <c:h val="0.99988394146682058"/>
        </c:manualLayout>
      </c:layout>
      <c:pie3DChart>
        <c:varyColors val="1"/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rotY val="40"/>
      <c:depthPercent val="100"/>
      <c:perspective val="10"/>
    </c:view3D>
    <c:plotArea>
      <c:layout>
        <c:manualLayout>
          <c:layoutTarget val="inner"/>
          <c:xMode val="edge"/>
          <c:yMode val="edge"/>
          <c:x val="0.20746454910574771"/>
          <c:y val="1.145067272172706E-2"/>
          <c:w val="0.79253545089425259"/>
          <c:h val="0.7106916823688155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 w="3175">
              <a:solidFill>
                <a:schemeClr val="bg1">
                  <a:lumMod val="65000"/>
                </a:schemeClr>
              </a:solidFill>
            </a:ln>
          </c:spPr>
          <c:explosion val="25"/>
          <c:dPt>
            <c:idx val="0"/>
            <c:bubble3D val="1"/>
            <c:explosion val="7"/>
            <c:spPr>
              <a:solidFill>
                <a:schemeClr val="bg1">
                  <a:lumMod val="7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</a:ln>
            </c:spPr>
          </c:dPt>
          <c:dPt>
            <c:idx val="1"/>
            <c:bubble3D val="1"/>
            <c:explosion val="51"/>
            <c:spPr>
              <a:solidFill>
                <a:srgbClr val="FF0000"/>
              </a:solidFill>
              <a:ln w="3175">
                <a:solidFill>
                  <a:schemeClr val="bg1">
                    <a:lumMod val="65000"/>
                  </a:schemeClr>
                </a:solidFill>
              </a:ln>
            </c:spPr>
          </c:dPt>
          <c:dPt>
            <c:idx val="2"/>
            <c:bubble3D val="1"/>
            <c:spPr>
              <a:solidFill>
                <a:schemeClr val="tx1"/>
              </a:solidFill>
              <a:ln w="3175">
                <a:solidFill>
                  <a:schemeClr val="bg1">
                    <a:lumMod val="65000"/>
                  </a:schemeClr>
                </a:solidFill>
              </a:ln>
            </c:spPr>
          </c:dPt>
          <c:dPt>
            <c:idx val="3"/>
            <c:bubble3D val="1"/>
            <c:explosion val="4"/>
          </c:dPt>
          <c:dPt>
            <c:idx val="4"/>
            <c:bubble3D val="1"/>
            <c:explosion val="0"/>
            <c:spPr>
              <a:solidFill>
                <a:schemeClr val="accent4">
                  <a:lumMod val="20000"/>
                  <a:lumOff val="80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</a:ln>
            </c:spPr>
          </c:dPt>
          <c:dPt>
            <c:idx val="5"/>
            <c:bubble3D val="1"/>
            <c:explosion val="20"/>
          </c:dPt>
          <c:dPt>
            <c:idx val="6"/>
            <c:bubble3D val="1"/>
            <c:explosion val="13"/>
          </c:dPt>
          <c:dPt>
            <c:idx val="7"/>
            <c:bubble3D val="1"/>
            <c:spPr>
              <a:solidFill>
                <a:srgbClr val="CC00CC"/>
              </a:solidFill>
              <a:ln w="3175">
                <a:solidFill>
                  <a:schemeClr val="bg1">
                    <a:lumMod val="65000"/>
                  </a:schemeClr>
                </a:solidFill>
              </a:ln>
            </c:spPr>
          </c:dPt>
          <c:dPt>
            <c:idx val="8"/>
            <c:bubble3D val="1"/>
            <c:explosion val="36"/>
            <c:spPr>
              <a:solidFill>
                <a:srgbClr val="FFCC99"/>
              </a:solidFill>
              <a:ln w="3175">
                <a:solidFill>
                  <a:schemeClr val="bg1">
                    <a:lumMod val="65000"/>
                  </a:schemeClr>
                </a:solidFill>
              </a:ln>
            </c:spPr>
          </c:dPt>
          <c:dPt>
            <c:idx val="9"/>
            <c:bubble3D val="1"/>
            <c:explosion val="14"/>
            <c:spPr>
              <a:solidFill>
                <a:schemeClr val="bg2">
                  <a:lumMod val="50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</a:ln>
            </c:spPr>
          </c:dPt>
          <c:dPt>
            <c:idx val="10"/>
            <c:bubble3D val="1"/>
            <c:explosion val="8"/>
            <c:spPr>
              <a:solidFill>
                <a:schemeClr val="accent6">
                  <a:lumMod val="40000"/>
                  <a:lumOff val="60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-1.3114662307198398E-2"/>
                  <c:y val="-0.14129145479112587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/>
                      <a:t>217</a:t>
                    </a:r>
                    <a:r>
                      <a:rPr lang="ru-RU" sz="1400" dirty="0" smtClean="0"/>
                      <a:t> </a:t>
                    </a:r>
                    <a:r>
                      <a:rPr lang="en-US" sz="1400" dirty="0" smtClean="0"/>
                      <a:t>302,9</a:t>
                    </a:r>
                    <a:r>
                      <a:rPr lang="en-US" sz="1400" dirty="0"/>
                      <a:t>
</a:t>
                    </a:r>
                    <a:r>
                      <a:rPr lang="en-US" sz="1400" dirty="0" smtClean="0"/>
                      <a:t>26,0</a:t>
                    </a:r>
                    <a:r>
                      <a:rPr lang="ru-RU" sz="1400" dirty="0" smtClean="0"/>
                      <a:t>0</a:t>
                    </a:r>
                    <a:r>
                      <a:rPr lang="en-US" sz="1400" dirty="0" smtClean="0"/>
                      <a:t>%</a:t>
                    </a:r>
                    <a:endParaRPr lang="en-US" sz="1400" dirty="0"/>
                  </a:p>
                </c:rich>
              </c:tx>
              <c:dLblPos val="bestFit"/>
              <c:showLegendKey val="1"/>
              <c:showVal val="1"/>
              <c:showPercent val="1"/>
              <c:separator>
</c:separator>
            </c:dLbl>
            <c:dLbl>
              <c:idx val="1"/>
              <c:layout>
                <c:manualLayout>
                  <c:x val="6.7695982164210006E-6"/>
                  <c:y val="-0.10796650791462625"/>
                </c:manualLayout>
              </c:layout>
              <c:dLblPos val="bestFit"/>
              <c:showLegendKey val="1"/>
              <c:showVal val="1"/>
              <c:showPercent val="1"/>
              <c:separator>
</c:separator>
            </c:dLbl>
            <c:dLbl>
              <c:idx val="2"/>
              <c:layout>
                <c:manualLayout>
                  <c:x val="0.10251202578964506"/>
                  <c:y val="0.11597800669258998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/>
                      <a:t>22,0
</a:t>
                    </a:r>
                    <a:r>
                      <a:rPr lang="en-US" sz="1400" dirty="0" smtClean="0"/>
                      <a:t>0,0</a:t>
                    </a:r>
                    <a:r>
                      <a:rPr lang="ru-RU" sz="1400" dirty="0" smtClean="0"/>
                      <a:t>1</a:t>
                    </a:r>
                    <a:r>
                      <a:rPr lang="en-US" sz="1400" dirty="0" smtClean="0"/>
                      <a:t>%</a:t>
                    </a:r>
                    <a:endParaRPr lang="en-US" sz="1400" dirty="0"/>
                  </a:p>
                </c:rich>
              </c:tx>
              <c:dLblPos val="bestFit"/>
              <c:showLegendKey val="1"/>
              <c:showVal val="1"/>
              <c:showPercent val="1"/>
              <c:separator>
</c:separator>
            </c:dLbl>
            <c:dLbl>
              <c:idx val="4"/>
              <c:layout>
                <c:manualLayout>
                  <c:x val="0.14103941558402852"/>
                  <c:y val="0.30828998926572138"/>
                </c:manualLayout>
              </c:layout>
              <c:dLblPos val="bestFit"/>
              <c:showLegendKey val="1"/>
              <c:showVal val="1"/>
              <c:showPercent val="1"/>
              <c:separator>
</c:separator>
            </c:dLbl>
            <c:dLbl>
              <c:idx val="5"/>
              <c:layout>
                <c:manualLayout>
                  <c:x val="4.5392450819442834E-2"/>
                  <c:y val="0.23855349827999939"/>
                </c:manualLayout>
              </c:layout>
              <c:dLblPos val="bestFit"/>
              <c:showLegendKey val="1"/>
              <c:showVal val="1"/>
              <c:showPercent val="1"/>
              <c:separator>
</c:separator>
            </c:dLbl>
            <c:dLbl>
              <c:idx val="6"/>
              <c:layout>
                <c:manualLayout>
                  <c:x val="-0.10060368752636127"/>
                  <c:y val="0.25879411765748189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/>
                      <a:t>30 169,2
</a:t>
                    </a:r>
                    <a:r>
                      <a:rPr lang="en-US" sz="1400" dirty="0" smtClean="0"/>
                      <a:t>3,6</a:t>
                    </a:r>
                    <a:r>
                      <a:rPr lang="ru-RU" sz="1400" dirty="0" smtClean="0"/>
                      <a:t>0</a:t>
                    </a:r>
                    <a:r>
                      <a:rPr lang="en-US" sz="1400" dirty="0" smtClean="0"/>
                      <a:t>%</a:t>
                    </a:r>
                    <a:endParaRPr lang="en-US" sz="1400" dirty="0"/>
                  </a:p>
                </c:rich>
              </c:tx>
              <c:dLblPos val="bestFit"/>
              <c:showLegendKey val="1"/>
              <c:showVal val="1"/>
              <c:showPercent val="1"/>
              <c:separator>
</c:separator>
            </c:dLbl>
            <c:dLbl>
              <c:idx val="7"/>
              <c:layout>
                <c:manualLayout>
                  <c:x val="-0.15437345876901626"/>
                  <c:y val="0.18078484692652191"/>
                </c:manualLayout>
              </c:layout>
              <c:dLblPos val="bestFit"/>
              <c:showLegendKey val="1"/>
              <c:showVal val="1"/>
              <c:showPercent val="1"/>
              <c:separator>
</c:separator>
            </c:dLbl>
            <c:dLbl>
              <c:idx val="8"/>
              <c:layout>
                <c:manualLayout>
                  <c:x val="-0.23005756682740841"/>
                  <c:y val="6.8957733022279033E-3"/>
                </c:manualLayout>
              </c:layout>
              <c:dLblPos val="bestFit"/>
              <c:showLegendKey val="1"/>
              <c:showVal val="1"/>
              <c:showPercent val="1"/>
              <c:separator>
</c:separator>
            </c:dLbl>
            <c:dLbl>
              <c:idx val="9"/>
              <c:layout>
                <c:manualLayout>
                  <c:x val="-0.11407186054719465"/>
                  <c:y val="-6.8490832627814663E-2"/>
                </c:manualLayout>
              </c:layout>
              <c:dLblPos val="bestFit"/>
              <c:showLegendKey val="1"/>
              <c:showVal val="1"/>
              <c:showPercent val="1"/>
              <c:separator>
</c:separator>
            </c:dLbl>
            <c:dLbl>
              <c:idx val="10"/>
              <c:layout>
                <c:manualLayout>
                  <c:x val="0.1071854580769111"/>
                  <c:y val="-0.12396515558680454"/>
                </c:manualLayout>
              </c:layout>
              <c:dLblPos val="bestFit"/>
              <c:showLegendKey val="1"/>
              <c:showVal val="1"/>
              <c:showPercent val="1"/>
              <c:separator>
</c:separator>
            </c:dLbl>
            <c:numFmt formatCode="0.00%" sourceLinked="0"/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bestFit"/>
            <c:showLegendKey val="1"/>
            <c:showVal val="1"/>
            <c:showPercent val="1"/>
            <c:separator>
</c:separator>
            <c:showLeaderLines val="1"/>
          </c:dLbls>
          <c:cat>
            <c:strRef>
              <c:f>Лист1!$A$2:$A$12</c:f>
              <c:strCache>
                <c:ptCount val="11"/>
                <c:pt idx="0">
                  <c:v>Непрограммные расходы</c:v>
                </c:pt>
                <c:pt idx="1">
                  <c:v>Обеспечение безопасности на территории Лужского муниципального района</c:v>
                </c:pt>
                <c:pt idx="2">
                  <c:v>Развитие системы защиты прав потребителей</c:v>
                </c:pt>
                <c:pt idx="3">
                  <c:v>Управление муниципальными финансами и муниципальным долгом</c:v>
                </c:pt>
                <c:pt idx="4">
                  <c:v>Развитие жилищно-коммунального и дорожного хозяйства </c:v>
                </c:pt>
                <c:pt idx="5">
                  <c:v>Стимулирование экономической активности </c:v>
                </c:pt>
                <c:pt idx="6">
                  <c:v>Развитие сельского хозяйства </c:v>
                </c:pt>
                <c:pt idx="7">
                  <c:v>Развитие молодежного потенциала </c:v>
                </c:pt>
                <c:pt idx="8">
                  <c:v>Развитие культуры </c:v>
                </c:pt>
                <c:pt idx="9">
                  <c:v>Развитие физической культуры и спорта </c:v>
                </c:pt>
                <c:pt idx="10">
                  <c:v>Современное образование </c:v>
                </c:pt>
              </c:strCache>
            </c:strRef>
          </c:cat>
          <c:val>
            <c:numRef>
              <c:f>Лист1!$B$2:$B$12</c:f>
              <c:numCache>
                <c:formatCode>#,##0.0</c:formatCode>
                <c:ptCount val="11"/>
                <c:pt idx="0" formatCode="General">
                  <c:v>217302.9</c:v>
                </c:pt>
                <c:pt idx="1">
                  <c:v>2314</c:v>
                </c:pt>
                <c:pt idx="2">
                  <c:v>22</c:v>
                </c:pt>
                <c:pt idx="3">
                  <c:v>19127.099999999933</c:v>
                </c:pt>
                <c:pt idx="4">
                  <c:v>50960.7</c:v>
                </c:pt>
                <c:pt idx="5">
                  <c:v>3559.6</c:v>
                </c:pt>
                <c:pt idx="6">
                  <c:v>30169.200000000001</c:v>
                </c:pt>
                <c:pt idx="7">
                  <c:v>1936.4</c:v>
                </c:pt>
                <c:pt idx="8">
                  <c:v>8099.6</c:v>
                </c:pt>
                <c:pt idx="9">
                  <c:v>32472.799999999996</c:v>
                </c:pt>
                <c:pt idx="10">
                  <c:v>469642.3</c:v>
                </c:pt>
              </c:numCache>
            </c:numRef>
          </c:val>
          <c:bubble3D val="1"/>
        </c:ser>
        <c:dLbls>
          <c:showVal val="1"/>
        </c:dLbls>
      </c:pie3DChart>
    </c:plotArea>
    <c:legend>
      <c:legendPos val="l"/>
      <c:layout>
        <c:manualLayout>
          <c:xMode val="edge"/>
          <c:yMode val="edge"/>
          <c:x val="8.7431082047989342E-3"/>
          <c:y val="1.409006116455786E-2"/>
          <c:w val="0.31876144807901752"/>
          <c:h val="0.93439323903981564"/>
        </c:manualLayout>
      </c:layout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sideWall>
      <c:spPr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 prstMaterial="flat"/>
      </c:spPr>
    </c:sideWall>
    <c:backWall>
      <c:spPr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 prstMaterial="flat"/>
      </c:spPr>
    </c:backWall>
    <c:plotArea>
      <c:layout/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scene3d>
              <a:camera prst="orthographicFront"/>
              <a:lightRig rig="threePt" dir="t"/>
            </a:scene3d>
            <a:sp3d>
              <a:bevelT w="139700" prst="cross"/>
            </a:sp3d>
          </c:spPr>
          <c:dLbls>
            <c:dLbl>
              <c:idx val="0"/>
              <c:layout>
                <c:manualLayout>
                  <c:x val="1.6975308641975467E-2"/>
                  <c:y val="-1.6816699114635885E-2"/>
                </c:manualLayout>
              </c:layout>
              <c:showVal val="1"/>
            </c:dLbl>
            <c:dLbl>
              <c:idx val="1"/>
              <c:layout>
                <c:manualLayout>
                  <c:x val="9.2592592592593073E-3"/>
                  <c:y val="-7.2071567634153424E-3"/>
                </c:manualLayout>
              </c:layout>
              <c:showVal val="1"/>
            </c:dLbl>
            <c:dLbl>
              <c:idx val="2"/>
              <c:layout>
                <c:manualLayout>
                  <c:x val="1.2345679012345708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3.1091426071741032E-3"/>
                  <c:y val="4.8047711756102314E-3"/>
                </c:manualLayout>
              </c:layout>
              <c:showVal val="1"/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Дотация на выравнивание бюджетной обеспеченности</c:v>
                </c:pt>
                <c:pt idx="1">
                  <c:v>На повышение оплаты труда работников культуры в соответствии с Указом Президента РФ от 7 мая 2012 года № 597</c:v>
                </c:pt>
                <c:pt idx="2">
                  <c:v>Средства на ремонт, строительство ДК</c:v>
                </c:pt>
                <c:pt idx="3">
                  <c:v>На поддержку ЖКХ, развитие общественной и транспортной инфраструктуры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17160</c:v>
                </c:pt>
                <c:pt idx="1">
                  <c:v>4652.6000000000004</c:v>
                </c:pt>
                <c:pt idx="2">
                  <c:v>12008</c:v>
                </c:pt>
                <c:pt idx="3">
                  <c:v>22000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 год (решение СД ЛМР от 22.12.2017 № 218)</c:v>
                </c:pt>
              </c:strCache>
            </c:strRef>
          </c:tx>
          <c:spPr>
            <a:solidFill>
              <a:schemeClr val="accent2"/>
            </a:solidFill>
            <a:scene3d>
              <a:camera prst="orthographicFront"/>
              <a:lightRig rig="threePt" dir="t"/>
            </a:scene3d>
            <a:sp3d>
              <a:bevelT w="152400" h="50800" prst="softRound"/>
            </a:sp3d>
          </c:spPr>
          <c:dLbls>
            <c:dLbl>
              <c:idx val="0"/>
              <c:layout>
                <c:manualLayout>
                  <c:x val="1.388888888888882E-2"/>
                  <c:y val="-1.9219084702440901E-2"/>
                </c:manualLayout>
              </c:layout>
              <c:showVal val="1"/>
            </c:dLbl>
            <c:dLbl>
              <c:idx val="1"/>
              <c:layout>
                <c:manualLayout>
                  <c:x val="1.0802469135802507E-2"/>
                  <c:y val="-1.2011927939025559E-2"/>
                </c:manualLayout>
              </c:layout>
              <c:showVal val="1"/>
            </c:dLbl>
            <c:dLbl>
              <c:idx val="2"/>
              <c:layout>
                <c:manualLayout>
                  <c:x val="9.2592592592593073E-3"/>
                  <c:y val="-1.6816699114635843E-2"/>
                </c:manualLayout>
              </c:layout>
              <c:showVal val="1"/>
            </c:dLbl>
            <c:dLbl>
              <c:idx val="3"/>
              <c:layout>
                <c:manualLayout>
                  <c:x val="4.4789540196364342E-3"/>
                  <c:y val="-9.6095423512204785E-3"/>
                </c:manualLayout>
              </c:layout>
              <c:showVal val="1"/>
            </c:dLbl>
            <c:numFmt formatCode="#,##0.0" sourceLinked="0"/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Дотация на выравнивание бюджетной обеспеченности</c:v>
                </c:pt>
                <c:pt idx="1">
                  <c:v>На повышение оплаты труда работников культуры в соответствии с Указом Президента РФ от 7 мая 2012 года № 597</c:v>
                </c:pt>
                <c:pt idx="2">
                  <c:v>Средства на ремонт, строительство ДК</c:v>
                </c:pt>
                <c:pt idx="3">
                  <c:v>На поддержку ЖКХ, развитие общественной и транспортной инфраструктуры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>
                  <c:v>16500</c:v>
                </c:pt>
                <c:pt idx="1">
                  <c:v>3600</c:v>
                </c:pt>
                <c:pt idx="2">
                  <c:v>3450</c:v>
                </c:pt>
                <c:pt idx="3">
                  <c:v>1000</c:v>
                </c:pt>
              </c:numCache>
            </c:numRef>
          </c:val>
        </c:ser>
        <c:dLbls>
          <c:showVal val="1"/>
        </c:dLbls>
        <c:gapWidth val="56"/>
        <c:gapDepth val="155"/>
        <c:shape val="box"/>
        <c:axId val="188038144"/>
        <c:axId val="184197888"/>
        <c:axId val="0"/>
      </c:bar3DChart>
      <c:catAx>
        <c:axId val="188038144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 b="1" i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84197888"/>
        <c:crosses val="autoZero"/>
        <c:auto val="1"/>
        <c:lblAlgn val="ctr"/>
        <c:lblOffset val="100"/>
      </c:catAx>
      <c:valAx>
        <c:axId val="184197888"/>
        <c:scaling>
          <c:orientation val="minMax"/>
        </c:scaling>
        <c:delete val="1"/>
        <c:axPos val="b"/>
        <c:numFmt formatCode="0.0" sourceLinked="1"/>
        <c:tickLblPos val="nextTo"/>
        <c:crossAx val="18803814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8599166423641494"/>
          <c:y val="0.93429494333774954"/>
          <c:w val="0.68994252454554295"/>
          <c:h val="5.1290743135419654E-2"/>
        </c:manualLayout>
      </c:layout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300" i="1">
                <a:latin typeface="Times New Roman" pitchFamily="18" charset="0"/>
                <a:cs typeface="Times New Roman" pitchFamily="18" charset="0"/>
              </a:defRPr>
            </a:pPr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Всего по программе 1 241 684,7 тыс. руб. </a:t>
            </a:r>
          </a:p>
          <a:p>
            <a:pPr>
              <a:defRPr sz="1300" i="1">
                <a:latin typeface="Times New Roman" pitchFamily="18" charset="0"/>
                <a:cs typeface="Times New Roman" pitchFamily="18" charset="0"/>
              </a:defRPr>
            </a:pPr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(в том числе средства местного бюджета 469 642,3 тыс. руб.)</a:t>
            </a:r>
            <a:endParaRPr lang="ru-RU" sz="1300" i="1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"/>
          <c:y val="0.45049745933536772"/>
        </c:manualLayout>
      </c:layout>
      <c:spPr>
        <a:ln w="3175">
          <a:solidFill>
            <a:schemeClr val="tx1"/>
          </a:solidFill>
        </a:ln>
      </c:spPr>
    </c:title>
    <c:view3D>
      <c:rotX val="30"/>
      <c:rotY val="22"/>
      <c:perspective val="30"/>
    </c:view3D>
    <c:plotArea>
      <c:layout>
        <c:manualLayout>
          <c:layoutTarget val="inner"/>
          <c:xMode val="edge"/>
          <c:yMode val="edge"/>
          <c:x val="2.4266221682857438E-2"/>
          <c:y val="1.4098845509340479E-3"/>
          <c:w val="0.40536614970897711"/>
          <c:h val="0.5608209623840446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по программе 1 241 684,7 тыс. руб. (с учетом межбюджетных трансфертов)</c:v>
                </c:pt>
              </c:strCache>
            </c:strRef>
          </c:tx>
          <c:explosion val="14"/>
          <c:dPt>
            <c:idx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</c:dPt>
          <c:dPt>
            <c:idx val="1"/>
            <c:spPr>
              <a:solidFill>
                <a:srgbClr val="FFCC99"/>
              </a:solidFill>
            </c:spPr>
          </c:dPt>
          <c:dPt>
            <c:idx val="2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4"/>
            <c:spPr>
              <a:solidFill>
                <a:srgbClr val="00B0F0"/>
              </a:solidFill>
            </c:spPr>
          </c:dPt>
          <c:dPt>
            <c:idx val="5"/>
            <c:explosion val="40"/>
            <c:spPr>
              <a:solidFill>
                <a:schemeClr val="tx1"/>
              </a:solidFill>
            </c:spPr>
          </c:dPt>
          <c:dLbls>
            <c:dLbl>
              <c:idx val="0"/>
              <c:layout>
                <c:manualLayout>
                  <c:x val="-7.6293021743949113E-2"/>
                  <c:y val="0.20740286606492289"/>
                </c:manualLayout>
              </c:layout>
              <c:showLegendKey val="1"/>
              <c:showVal val="1"/>
              <c:showPercent val="1"/>
              <c:separator>
</c:separator>
            </c:dLbl>
            <c:dLbl>
              <c:idx val="1"/>
              <c:layout>
                <c:manualLayout>
                  <c:x val="0"/>
                  <c:y val="-1.5166997956269773E-3"/>
                </c:manualLayout>
              </c:layout>
              <c:showLegendKey val="1"/>
              <c:showVal val="1"/>
              <c:showPercent val="1"/>
              <c:separator>
</c:separator>
            </c:dLbl>
            <c:dLbl>
              <c:idx val="2"/>
              <c:layout>
                <c:manualLayout>
                  <c:x val="-5.2482459412131907E-2"/>
                  <c:y val="4.8891696296088923E-2"/>
                </c:manualLayout>
              </c:layout>
              <c:showLegendKey val="1"/>
              <c:showVal val="1"/>
              <c:showPercent val="1"/>
              <c:separator>
</c:separator>
            </c:dLbl>
            <c:dLbl>
              <c:idx val="3"/>
              <c:layout>
                <c:manualLayout>
                  <c:x val="-9.5261703781567647E-2"/>
                  <c:y val="3.2082251629271497E-4"/>
                </c:manualLayout>
              </c:layout>
              <c:showLegendKey val="1"/>
              <c:showVal val="1"/>
              <c:showPercent val="1"/>
              <c:separator>
</c:separator>
            </c:dLbl>
            <c:dLbl>
              <c:idx val="4"/>
              <c:layout>
                <c:manualLayout>
                  <c:x val="1.0213551626564865E-2"/>
                  <c:y val="1.0771388987464466E-2"/>
                </c:manualLayout>
              </c:layout>
              <c:showLegendKey val="1"/>
              <c:showVal val="1"/>
              <c:showPercent val="1"/>
              <c:separator>
</c:separator>
            </c:dLbl>
            <c:dLbl>
              <c:idx val="5"/>
              <c:layout>
                <c:manualLayout>
                  <c:x val="8.5765176302959767E-2"/>
                  <c:y val="0.1210172419402803"/>
                </c:manualLayout>
              </c:layout>
              <c:showLegendKey val="1"/>
              <c:showVal val="1"/>
              <c:showPercent val="1"/>
              <c:separator>
</c:separator>
            </c:dLbl>
            <c:numFmt formatCode="0.00%" sourceLinked="0"/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  <c:showPercent val="1"/>
            <c:separator>
</c:separator>
          </c:dLbls>
          <c:cat>
            <c:strRef>
              <c:f>Лист1!$A$2:$A$7</c:f>
              <c:strCache>
                <c:ptCount val="6"/>
                <c:pt idx="0">
                  <c:v>Развитие дошкольного образования детей</c:v>
                </c:pt>
                <c:pt idx="1">
                  <c:v>Развитие начального общего, основного общего и среднего общего образования детей</c:v>
                </c:pt>
                <c:pt idx="2">
                  <c:v>Развитие дополнительного образования детей</c:v>
                </c:pt>
                <c:pt idx="3">
                  <c:v>Развитие системы отдыха, оздоровления, занятости детей, подростков и молодежи</c:v>
                </c:pt>
                <c:pt idx="4">
                  <c:v>Обеспечение реализации муниципальной программы</c:v>
                </c:pt>
                <c:pt idx="5">
                  <c:v>Управление ресурсами и качеством системы образования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400036.6</c:v>
                </c:pt>
                <c:pt idx="1">
                  <c:v>656072.6</c:v>
                </c:pt>
                <c:pt idx="2">
                  <c:v>142424.70000000001</c:v>
                </c:pt>
                <c:pt idx="3">
                  <c:v>15333.8</c:v>
                </c:pt>
                <c:pt idx="4">
                  <c:v>27517</c:v>
                </c:pt>
                <c:pt idx="5">
                  <c:v>300</c:v>
                </c:pt>
              </c:numCache>
            </c:numRef>
          </c:val>
        </c:ser>
        <c:dLbls>
          <c:showVal val="1"/>
        </c:dLbls>
      </c:pie3DChart>
    </c:plotArea>
    <c:legend>
      <c:legendPos val="b"/>
      <c:layout>
        <c:manualLayout>
          <c:xMode val="edge"/>
          <c:yMode val="edge"/>
          <c:x val="9.2982983335060387E-3"/>
          <c:y val="0.55374420306249428"/>
          <c:w val="0.44079695996257534"/>
          <c:h val="0.3592984476049163"/>
        </c:manualLayout>
      </c:layout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i="1">
                <a:latin typeface="Times New Roman" pitchFamily="18" charset="0"/>
                <a:cs typeface="Times New Roman" pitchFamily="18" charset="0"/>
              </a:defRPr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Акцизы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0" i="1" dirty="0" smtClean="0">
                <a:latin typeface="Times New Roman" pitchFamily="18" charset="0"/>
                <a:cs typeface="Times New Roman" pitchFamily="18" charset="0"/>
              </a:rPr>
              <a:t>(тыс. руб.) </a:t>
            </a:r>
          </a:p>
          <a:p>
            <a:pPr>
              <a:defRPr i="1">
                <a:latin typeface="Times New Roman" pitchFamily="18" charset="0"/>
                <a:cs typeface="Times New Roman" pitchFamily="18" charset="0"/>
              </a:defRPr>
            </a:pPr>
            <a:r>
              <a:rPr lang="ru-RU" sz="1400" b="0" i="1" dirty="0" smtClean="0">
                <a:latin typeface="Times New Roman" pitchFamily="18" charset="0"/>
                <a:cs typeface="Times New Roman" pitchFamily="18" charset="0"/>
              </a:rPr>
              <a:t>Норматив отчислений  - 0,21667 </a:t>
            </a:r>
          </a:p>
          <a:p>
            <a:pPr>
              <a:defRPr i="1">
                <a:latin typeface="Times New Roman" pitchFamily="18" charset="0"/>
                <a:cs typeface="Times New Roman" pitchFamily="18" charset="0"/>
              </a:defRPr>
            </a:pPr>
            <a:r>
              <a:rPr lang="ru-RU" sz="1400" b="0" i="1" dirty="0" smtClean="0">
                <a:latin typeface="Times New Roman" pitchFamily="18" charset="0"/>
                <a:cs typeface="Times New Roman" pitchFamily="18" charset="0"/>
              </a:rPr>
              <a:t>(протяженность дорог </a:t>
            </a:r>
            <a:r>
              <a:rPr lang="ru-RU" sz="1400" b="0" i="1" baseline="0" dirty="0" smtClean="0">
                <a:latin typeface="Times New Roman" pitchFamily="18" charset="0"/>
                <a:cs typeface="Times New Roman" pitchFamily="18" charset="0"/>
              </a:rPr>
              <a:t>– 243,6 км)</a:t>
            </a:r>
            <a:r>
              <a:rPr lang="ru-RU" sz="1400" b="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b="0" i="1" dirty="0">
              <a:latin typeface="Times New Roman" pitchFamily="18" charset="0"/>
              <a:cs typeface="Times New Roman" pitchFamily="18" charset="0"/>
            </a:endParaRP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Акцизы</c:v>
                </c:pt>
              </c:strCache>
            </c:strRef>
          </c:tx>
          <c:spPr>
            <a:solidFill>
              <a:schemeClr val="accent2"/>
            </a:solidFill>
          </c:spPr>
          <c:dLbls>
            <c:dLbl>
              <c:idx val="2"/>
              <c:layout>
                <c:manualLayout>
                  <c:x val="5.6069649984106192E-2"/>
                  <c:y val="-1.1023080768803576E-2"/>
                </c:manualLayout>
              </c:layout>
              <c:showVal val="1"/>
            </c:dLbl>
            <c:dLbl>
              <c:idx val="3"/>
              <c:layout>
                <c:manualLayout>
                  <c:x val="9.8121887472185948E-2"/>
                  <c:y val="-1.1023080768803576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10539.4</c:v>
                </c:pt>
                <c:pt idx="1">
                  <c:v>11255.4</c:v>
                </c:pt>
                <c:pt idx="2">
                  <c:v>11639.7</c:v>
                </c:pt>
                <c:pt idx="3">
                  <c:v>12315.2</c:v>
                </c:pt>
              </c:numCache>
            </c:numRef>
          </c:val>
        </c:ser>
        <c:shape val="cylinder"/>
        <c:axId val="182180864"/>
        <c:axId val="182117120"/>
        <c:axId val="0"/>
      </c:bar3DChart>
      <c:catAx>
        <c:axId val="18218086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82117120"/>
        <c:crosses val="autoZero"/>
        <c:auto val="1"/>
        <c:lblAlgn val="ctr"/>
        <c:lblOffset val="100"/>
      </c:catAx>
      <c:valAx>
        <c:axId val="182117120"/>
        <c:scaling>
          <c:orientation val="minMax"/>
        </c:scaling>
        <c:delete val="1"/>
        <c:axPos val="l"/>
        <c:numFmt formatCode="#,##0.0" sourceLinked="1"/>
        <c:tickLblPos val="none"/>
        <c:crossAx val="18218086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rotY val="48"/>
      <c:perspective val="30"/>
    </c:view3D>
    <c:plotArea>
      <c:layout>
        <c:manualLayout>
          <c:layoutTarget val="inner"/>
          <c:xMode val="edge"/>
          <c:yMode val="edge"/>
          <c:x val="0.19482359835351018"/>
          <c:y val="0"/>
          <c:w val="0.5451576556278136"/>
          <c:h val="0.5491973034243026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3"/>
          <c:dPt>
            <c:idx val="0"/>
            <c:spPr>
              <a:solidFill>
                <a:schemeClr val="accent1"/>
              </a:solidFill>
            </c:spPr>
          </c:dPt>
          <c:dPt>
            <c:idx val="1"/>
            <c:spPr>
              <a:solidFill>
                <a:srgbClr val="FFCC99"/>
              </a:solidFill>
            </c:spPr>
          </c:dPt>
          <c:dPt>
            <c:idx val="2"/>
            <c:spPr>
              <a:solidFill>
                <a:schemeClr val="accent3">
                  <a:lumMod val="40000"/>
                  <a:lumOff val="60000"/>
                </a:schemeClr>
              </a:solidFill>
            </c:spPr>
          </c:dPt>
          <c:dPt>
            <c:idx val="3"/>
            <c:spPr>
              <a:solidFill>
                <a:srgbClr val="002060"/>
              </a:solidFill>
            </c:spPr>
          </c:dPt>
          <c:dPt>
            <c:idx val="4"/>
            <c:spPr>
              <a:solidFill>
                <a:schemeClr val="accent6">
                  <a:lumMod val="20000"/>
                  <a:lumOff val="80000"/>
                </a:schemeClr>
              </a:solidFill>
            </c:spPr>
          </c:dPt>
          <c:dPt>
            <c:idx val="5"/>
            <c:spPr>
              <a:solidFill>
                <a:schemeClr val="accent2">
                  <a:lumMod val="20000"/>
                  <a:lumOff val="80000"/>
                </a:schemeClr>
              </a:solidFill>
            </c:spPr>
          </c:dPt>
          <c:dLbls>
            <c:dLbl>
              <c:idx val="0"/>
              <c:layout>
                <c:manualLayout>
                  <c:x val="7.2259612416092578E-2"/>
                  <c:y val="-7.1258391360694798E-2"/>
                </c:manualLayout>
              </c:layout>
              <c:showLegendKey val="1"/>
              <c:showVal val="1"/>
              <c:showPercent val="1"/>
              <c:separator>
</c:separator>
            </c:dLbl>
            <c:dLbl>
              <c:idx val="1"/>
              <c:layout>
                <c:manualLayout>
                  <c:x val="5.1043015746578976E-2"/>
                  <c:y val="-7.1688967436045303E-2"/>
                </c:manualLayout>
              </c:layout>
              <c:showLegendKey val="1"/>
              <c:showVal val="1"/>
              <c:showPercent val="1"/>
              <c:separator>
</c:separator>
            </c:dLbl>
            <c:dLbl>
              <c:idx val="2"/>
              <c:layout>
                <c:manualLayout>
                  <c:x val="0.14738309337687974"/>
                  <c:y val="1.4678391566237309E-2"/>
                </c:manualLayout>
              </c:layout>
              <c:showLegendKey val="1"/>
              <c:showVal val="1"/>
              <c:showPercent val="1"/>
              <c:separator>
</c:separator>
            </c:dLbl>
            <c:dLbl>
              <c:idx val="3"/>
              <c:layout>
                <c:manualLayout>
                  <c:x val="1.3240717978651475E-2"/>
                  <c:y val="7.1785359775547605E-2"/>
                </c:manualLayout>
              </c:layout>
              <c:showLegendKey val="1"/>
              <c:showVal val="1"/>
              <c:showPercent val="1"/>
              <c:separator>
</c:separator>
            </c:dLbl>
            <c:dLbl>
              <c:idx val="4"/>
              <c:layout>
                <c:manualLayout>
                  <c:x val="-0.18303657889761291"/>
                  <c:y val="-4.5194540649748233E-3"/>
                </c:manualLayout>
              </c:layout>
              <c:showLegendKey val="1"/>
              <c:showVal val="1"/>
              <c:showPercent val="1"/>
              <c:separator>
</c:separator>
            </c:dLbl>
            <c:dLbl>
              <c:idx val="5"/>
              <c:layout>
                <c:manualLayout>
                  <c:x val="-2.6000033748969812E-2"/>
                  <c:y val="-4.1522772158632024E-2"/>
                </c:manualLayout>
              </c:layout>
              <c:showLegendKey val="1"/>
              <c:showVal val="1"/>
              <c:showPercent val="1"/>
              <c:separator>
</c:separator>
            </c:dLbl>
            <c:numFmt formatCode="0.00%" sourceLinked="0"/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  <c:showPercent val="1"/>
            <c:separator>
</c:separator>
            <c:showLeaderLines val="1"/>
          </c:dLbls>
          <c:cat>
            <c:strRef>
              <c:f>Лист1!$A$2:$A$7</c:f>
              <c:strCache>
                <c:ptCount val="6"/>
                <c:pt idx="0">
                  <c:v>Подпрограмма "Энергосбережение и повышение энергетической эффективности"</c:v>
                </c:pt>
                <c:pt idx="1">
                  <c:v>Подпрограмма "Содержание и ремонт автомобильных дорог и искусственных сооружений"</c:v>
                </c:pt>
                <c:pt idx="2">
                  <c:v>Подпрограмма "Безопасность дорожного движения"</c:v>
                </c:pt>
                <c:pt idx="3">
                  <c:v>Подпрограмма "Организация мероприятий межпоселенческого характера по охране окружающей среды"</c:v>
                </c:pt>
                <c:pt idx="4">
                  <c:v>Подпрограмма "Организация транспортного обслуживания"</c:v>
                </c:pt>
                <c:pt idx="5">
                  <c:v>Подпрограмма "Газификация Лужского муниципального района"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1100</c:v>
                </c:pt>
                <c:pt idx="1">
                  <c:v>25737.4</c:v>
                </c:pt>
                <c:pt idx="2">
                  <c:v>895</c:v>
                </c:pt>
                <c:pt idx="3">
                  <c:v>208</c:v>
                </c:pt>
                <c:pt idx="4">
                  <c:v>24400</c:v>
                </c:pt>
                <c:pt idx="5">
                  <c:v>51700.3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4.2334822762299475E-2"/>
          <c:y val="0.57038713927736118"/>
          <c:w val="0.92790702312226259"/>
          <c:h val="0.42320418768013762"/>
        </c:manualLayout>
      </c:layout>
      <c:txPr>
        <a:bodyPr/>
        <a:lstStyle/>
        <a:p>
          <a:pPr>
            <a:defRPr sz="13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28549831422252281"/>
          <c:y val="4.656052067793718E-2"/>
          <c:w val="0.67459266805353213"/>
          <c:h val="0.6702915215191606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средства областного бюджета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1"/>
              <c:layout>
                <c:manualLayout>
                  <c:x val="-5.4105901499262969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2018 год                   всего 94 489,5 тыс. руб.</c:v>
                </c:pt>
                <c:pt idx="1">
                  <c:v>2019 год                всего 104 040,7 тыс. руб.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65359.6</c:v>
                </c:pt>
                <c:pt idx="1">
                  <c:v>53080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средства местного бюджета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6.1835315999157682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6.7335150221709189E-2"/>
                  <c:y val="1.4774699739634368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2018 год                   всего 94 489,5 тыс. руб.</c:v>
                </c:pt>
                <c:pt idx="1">
                  <c:v>2019 год                всего 104 040,7 тыс. руб.</c:v>
                </c:pt>
              </c:strCache>
            </c:strRef>
          </c:cat>
          <c:val>
            <c:numRef>
              <c:f>Лист1!$C$2:$C$3</c:f>
              <c:numCache>
                <c:formatCode>#,##0.0</c:formatCode>
                <c:ptCount val="2"/>
                <c:pt idx="0">
                  <c:v>29129.9</c:v>
                </c:pt>
                <c:pt idx="1">
                  <c:v>50960.7</c:v>
                </c:pt>
              </c:numCache>
            </c:numRef>
          </c:val>
        </c:ser>
        <c:dLbls>
          <c:showVal val="1"/>
        </c:dLbls>
        <c:gapWidth val="122"/>
        <c:overlap val="11"/>
        <c:axId val="188963072"/>
        <c:axId val="188977152"/>
      </c:barChart>
      <c:catAx>
        <c:axId val="188963072"/>
        <c:scaling>
          <c:orientation val="minMax"/>
        </c:scaling>
        <c:axPos val="b"/>
        <c:tickLblPos val="nextTo"/>
        <c:txPr>
          <a:bodyPr/>
          <a:lstStyle/>
          <a:p>
            <a:pPr>
              <a:defRPr sz="13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88977152"/>
        <c:crosses val="autoZero"/>
        <c:auto val="1"/>
        <c:lblAlgn val="ctr"/>
        <c:lblOffset val="100"/>
      </c:catAx>
      <c:valAx>
        <c:axId val="188977152"/>
        <c:scaling>
          <c:orientation val="minMax"/>
        </c:scaling>
        <c:delete val="1"/>
        <c:axPos val="l"/>
        <c:numFmt formatCode="#,##0.0" sourceLinked="1"/>
        <c:tickLblPos val="nextTo"/>
        <c:crossAx val="188963072"/>
        <c:crosses val="autoZero"/>
        <c:crossBetween val="between"/>
      </c:valAx>
      <c:spPr>
        <a:scene3d>
          <a:camera prst="orthographicFront"/>
          <a:lightRig rig="threePt" dir="t"/>
        </a:scene3d>
        <a:sp3d>
          <a:bevelT/>
        </a:sp3d>
      </c:spPr>
    </c:plotArea>
    <c:legend>
      <c:legendPos val="l"/>
      <c:layout>
        <c:manualLayout>
          <c:xMode val="edge"/>
          <c:yMode val="edge"/>
          <c:x val="0"/>
          <c:y val="0.18901271698802441"/>
          <c:w val="0.26902725763276181"/>
          <c:h val="0.50345687702556596"/>
        </c:manualLayout>
      </c:layout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b="1" i="1">
                <a:latin typeface="Times New Roman" pitchFamily="18" charset="0"/>
                <a:cs typeface="Times New Roman" pitchFamily="18" charset="0"/>
              </a:defRPr>
            </a:pP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Государственная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пошлина </a:t>
            </a:r>
          </a:p>
          <a:p>
            <a:pPr>
              <a:defRPr b="1" i="1">
                <a:latin typeface="Times New Roman" pitchFamily="18" charset="0"/>
                <a:cs typeface="Times New Roman" pitchFamily="18" charset="0"/>
              </a:defRPr>
            </a:pPr>
            <a:r>
              <a:rPr lang="ru-RU" sz="1400" b="0" i="1" dirty="0" smtClean="0">
                <a:latin typeface="Times New Roman" pitchFamily="18" charset="0"/>
                <a:cs typeface="Times New Roman" pitchFamily="18" charset="0"/>
              </a:rPr>
              <a:t>(тыс. руб.)</a:t>
            </a:r>
            <a:endParaRPr lang="ru-RU" sz="1400" b="0" i="1" dirty="0">
              <a:latin typeface="Times New Roman" pitchFamily="18" charset="0"/>
              <a:cs typeface="Times New Roman" pitchFamily="18" charset="0"/>
            </a:endParaRPr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4.7407075599354219E-2"/>
          <c:y val="0.14342037484645623"/>
          <c:w val="0.93481527105089013"/>
          <c:h val="0.5747164876966358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Государственная пошлина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2018  год</c:v>
                </c:pt>
                <c:pt idx="1">
                  <c:v>2019  год</c:v>
                </c:pt>
                <c:pt idx="2">
                  <c:v>2020  год</c:v>
                </c:pt>
                <c:pt idx="3">
                  <c:v>2021  год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8375</c:v>
                </c:pt>
                <c:pt idx="1">
                  <c:v>9275</c:v>
                </c:pt>
                <c:pt idx="2">
                  <c:v>9875</c:v>
                </c:pt>
                <c:pt idx="3">
                  <c:v>10375</c:v>
                </c:pt>
              </c:numCache>
            </c:numRef>
          </c:val>
        </c:ser>
        <c:shape val="cylinder"/>
        <c:axId val="182387456"/>
        <c:axId val="182388992"/>
        <c:axId val="0"/>
      </c:bar3DChart>
      <c:catAx>
        <c:axId val="18238745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82388992"/>
        <c:crosses val="autoZero"/>
        <c:auto val="1"/>
        <c:lblAlgn val="ctr"/>
        <c:lblOffset val="100"/>
      </c:catAx>
      <c:valAx>
        <c:axId val="182388992"/>
        <c:scaling>
          <c:orientation val="minMax"/>
        </c:scaling>
        <c:delete val="1"/>
        <c:axPos val="l"/>
        <c:numFmt formatCode="#,##0.0" sourceLinked="1"/>
        <c:tickLblPos val="none"/>
        <c:crossAx val="182387456"/>
        <c:crosses val="autoZero"/>
        <c:crossBetween val="between"/>
      </c:valAx>
    </c:plotArea>
    <c:plotVisOnly val="1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Единый налог на вмененный доход для отдельных видов деятельности</a:t>
            </a:r>
          </a:p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0" i="1" dirty="0" smtClean="0">
                <a:latin typeface="Times New Roman" pitchFamily="18" charset="0"/>
                <a:cs typeface="Times New Roman" pitchFamily="18" charset="0"/>
              </a:rPr>
              <a:t>(тыс. руб.)</a:t>
            </a:r>
          </a:p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ru-RU" sz="1400" b="0" i="1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2350980276567979"/>
          <c:y val="2.0688364388920296E-2"/>
        </c:manualLayout>
      </c:layout>
    </c:title>
    <c:view3D>
      <c:rotX val="10"/>
      <c:rotY val="30"/>
      <c:rAngAx val="1"/>
    </c:view3D>
    <c:sideWall>
      <c:spPr>
        <a:noFill/>
        <a:ln w="25400">
          <a:noFill/>
        </a:ln>
        <a:scene3d>
          <a:camera prst="orthographicFront"/>
          <a:lightRig rig="threePt" dir="t"/>
        </a:scene3d>
        <a:sp3d>
          <a:bevelT prst="angle"/>
        </a:sp3d>
      </c:spPr>
    </c:sideWall>
    <c:backWall>
      <c:spPr>
        <a:noFill/>
        <a:ln w="25400">
          <a:noFill/>
        </a:ln>
        <a:effectLst>
          <a:innerShdw blurRad="114300">
            <a:prstClr val="black"/>
          </a:innerShdw>
        </a:effectLst>
        <a:scene3d>
          <a:camera prst="orthographicFront"/>
          <a:lightRig rig="threePt" dir="t"/>
        </a:scene3d>
        <a:sp3d>
          <a:bevelT prst="angle"/>
        </a:sp3d>
      </c:spPr>
    </c:backWall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scene3d>
              <a:camera prst="orthographicFront"/>
              <a:lightRig rig="threePt" dir="t"/>
            </a:scene3d>
            <a:sp3d/>
          </c:spPr>
          <c:dLbls>
            <c:dLbl>
              <c:idx val="0"/>
              <c:layout>
                <c:manualLayout>
                  <c:x val="-6.9699862118200433E-3"/>
                  <c:y val="-0.2274075217655025"/>
                </c:manualLayout>
              </c:layout>
              <c:showVal val="1"/>
            </c:dLbl>
            <c:dLbl>
              <c:idx val="1"/>
              <c:layout>
                <c:manualLayout>
                  <c:x val="1.3888791679498321E-2"/>
                  <c:y val="-0.2276606813211417"/>
                </c:manualLayout>
              </c:layout>
              <c:showVal val="1"/>
            </c:dLbl>
            <c:dLbl>
              <c:idx val="2"/>
              <c:layout>
                <c:manualLayout>
                  <c:x val="7.7982831266272933E-3"/>
                  <c:y val="-0.22816663459491174"/>
                </c:manualLayout>
              </c:layout>
              <c:showVal val="1"/>
            </c:dLbl>
            <c:dLbl>
              <c:idx val="3"/>
              <c:layout>
                <c:manualLayout>
                  <c:x val="3.2702527016433842E-2"/>
                  <c:y val="-5.5500476686273115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2018 год </c:v>
                </c:pt>
                <c:pt idx="1">
                  <c:v>2019 год </c:v>
                </c:pt>
                <c:pt idx="2">
                  <c:v>2020 год </c:v>
                </c:pt>
                <c:pt idx="3">
                  <c:v>2021 год 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26400</c:v>
                </c:pt>
                <c:pt idx="1">
                  <c:v>26550</c:v>
                </c:pt>
                <c:pt idx="2">
                  <c:v>26700</c:v>
                </c:pt>
                <c:pt idx="3">
                  <c:v>0</c:v>
                </c:pt>
              </c:numCache>
            </c:numRef>
          </c:val>
        </c:ser>
        <c:gapWidth val="199"/>
        <c:gapDepth val="0"/>
        <c:shape val="box"/>
        <c:axId val="182459008"/>
        <c:axId val="182468992"/>
        <c:axId val="0"/>
      </c:bar3DChart>
      <c:catAx>
        <c:axId val="182459008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82468992"/>
        <c:crosses val="autoZero"/>
        <c:auto val="1"/>
        <c:lblAlgn val="ctr"/>
        <c:lblOffset val="100"/>
      </c:catAx>
      <c:valAx>
        <c:axId val="182468992"/>
        <c:scaling>
          <c:orientation val="minMax"/>
        </c:scaling>
        <c:delete val="1"/>
        <c:axPos val="l"/>
        <c:numFmt formatCode="#,##0.0" sourceLinked="1"/>
        <c:tickLblPos val="none"/>
        <c:crossAx val="182459008"/>
        <c:crosses val="autoZero"/>
        <c:crossBetween val="between"/>
      </c:valAx>
    </c:plotArea>
    <c:plotVisOnly val="1"/>
  </c:chart>
  <c:spPr>
    <a:noFill/>
  </c:spPr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i="1">
                <a:latin typeface="Times New Roman" pitchFamily="18" charset="0"/>
                <a:cs typeface="Times New Roman" pitchFamily="18" charset="0"/>
              </a:defRPr>
            </a:pP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Единый</a:t>
            </a:r>
            <a:r>
              <a:rPr lang="ru-RU" sz="1400" i="1" baseline="0" dirty="0" smtClean="0">
                <a:latin typeface="Times New Roman" pitchFamily="18" charset="0"/>
                <a:cs typeface="Times New Roman" pitchFamily="18" charset="0"/>
              </a:rPr>
              <a:t> сельскохозяйственный налог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0" i="1" dirty="0" smtClean="0">
                <a:latin typeface="Times New Roman" pitchFamily="18" charset="0"/>
                <a:cs typeface="Times New Roman" pitchFamily="18" charset="0"/>
              </a:rPr>
              <a:t>(тыс. руб.)</a:t>
            </a:r>
            <a:endParaRPr lang="ru-RU" sz="1400" b="0" i="1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3981813021370834"/>
          <c:y val="2.595580460302328E-2"/>
        </c:manualLayout>
      </c:layout>
    </c:title>
    <c:view3D>
      <c:rotX val="10"/>
      <c:rotY val="40"/>
      <c:rAngAx val="1"/>
    </c:view3D>
    <c:plotArea>
      <c:layout>
        <c:manualLayout>
          <c:layoutTarget val="inner"/>
          <c:xMode val="edge"/>
          <c:yMode val="edge"/>
          <c:x val="5.5120761795292066E-2"/>
          <c:y val="0.22513376531492968"/>
          <c:w val="0.87517926878934982"/>
          <c:h val="0.52872420840449408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</c:spPr>
          <c:dLbls>
            <c:dLbl>
              <c:idx val="0"/>
              <c:layout>
                <c:manualLayout>
                  <c:x val="-2.5195708649216952E-2"/>
                  <c:y val="-0.10028455731023021"/>
                </c:manualLayout>
              </c:layout>
              <c:showVal val="1"/>
            </c:dLbl>
            <c:dLbl>
              <c:idx val="1"/>
              <c:layout>
                <c:manualLayout>
                  <c:x val="-3.065112646509988E-3"/>
                  <c:y val="-0.17321816084379507"/>
                </c:manualLayout>
              </c:layout>
              <c:showVal val="1"/>
            </c:dLbl>
            <c:dLbl>
              <c:idx val="2"/>
              <c:layout>
                <c:manualLayout>
                  <c:x val="1.9288247054837043E-2"/>
                  <c:y val="-0.1705660493840454"/>
                </c:manualLayout>
              </c:layout>
              <c:showVal val="1"/>
            </c:dLbl>
            <c:dLbl>
              <c:idx val="3"/>
              <c:layout>
                <c:manualLayout>
                  <c:x val="3.9884838649574282E-2"/>
                  <c:y val="-0.1705660493840454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293</c:v>
                </c:pt>
                <c:pt idx="1">
                  <c:v>543</c:v>
                </c:pt>
                <c:pt idx="2">
                  <c:v>545.5</c:v>
                </c:pt>
                <c:pt idx="3">
                  <c:v>548</c:v>
                </c:pt>
              </c:numCache>
            </c:numRef>
          </c:val>
        </c:ser>
        <c:shape val="box"/>
        <c:axId val="182284672"/>
        <c:axId val="182286208"/>
        <c:axId val="0"/>
      </c:bar3DChart>
      <c:catAx>
        <c:axId val="182284672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82286208"/>
        <c:crosses val="autoZero"/>
        <c:auto val="1"/>
        <c:lblAlgn val="ctr"/>
        <c:lblOffset val="100"/>
      </c:catAx>
      <c:valAx>
        <c:axId val="182286208"/>
        <c:scaling>
          <c:orientation val="minMax"/>
        </c:scaling>
        <c:delete val="1"/>
        <c:axPos val="l"/>
        <c:numFmt formatCode="#,##0.0" sourceLinked="1"/>
        <c:tickLblPos val="none"/>
        <c:crossAx val="182284672"/>
        <c:crosses val="autoZero"/>
        <c:crossBetween val="between"/>
      </c:valAx>
    </c:plotArea>
    <c:plotVisOnly val="1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b="1" i="1">
                <a:latin typeface="Times New Roman" pitchFamily="18" charset="0"/>
                <a:cs typeface="Times New Roman" pitchFamily="18" charset="0"/>
              </a:defRPr>
            </a:pP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Налог, взимаемый в связи с применением патентной системы налогообложения</a:t>
            </a:r>
            <a:r>
              <a:rPr lang="ru-RU" sz="1400" b="1" i="1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 b="1" i="1">
                <a:latin typeface="Times New Roman" pitchFamily="18" charset="0"/>
                <a:cs typeface="Times New Roman" pitchFamily="18" charset="0"/>
              </a:defRPr>
            </a:pPr>
            <a:r>
              <a:rPr lang="ru-RU" sz="1400" b="0" i="1" dirty="0" smtClean="0">
                <a:latin typeface="Times New Roman" pitchFamily="18" charset="0"/>
                <a:cs typeface="Times New Roman" pitchFamily="18" charset="0"/>
              </a:rPr>
              <a:t>(тыс. руб.)</a:t>
            </a:r>
            <a:endParaRPr lang="ru-RU" sz="1400" b="0" i="1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4168389641567569"/>
          <c:y val="5.0609976408577895E-2"/>
        </c:manualLayout>
      </c:layout>
    </c:title>
    <c:view3D>
      <c:rotX val="10"/>
      <c:rotY val="30"/>
      <c:rAngAx val="1"/>
    </c:view3D>
    <c:backWall>
      <c:spPr>
        <a:scene3d>
          <a:camera prst="orthographicFront"/>
          <a:lightRig rig="threePt" dir="t"/>
        </a:scene3d>
        <a:sp3d/>
      </c:spPr>
    </c:backWall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Государственная пошлина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</c:spPr>
          <c:dLbls>
            <c:dLbl>
              <c:idx val="0"/>
              <c:layout>
                <c:manualLayout>
                  <c:x val="3.0972089513728492E-3"/>
                  <c:y val="-0.11387244691930033"/>
                </c:manualLayout>
              </c:layout>
              <c:showVal val="1"/>
            </c:dLbl>
            <c:dLbl>
              <c:idx val="1"/>
              <c:layout>
                <c:manualLayout>
                  <c:x val="1.2388835805491379E-2"/>
                  <c:y val="-0.13495993708954121"/>
                </c:manualLayout>
              </c:layout>
              <c:showVal val="1"/>
            </c:dLbl>
            <c:dLbl>
              <c:idx val="2"/>
              <c:layout>
                <c:manualLayout>
                  <c:x val="3.0972089513728492E-3"/>
                  <c:y val="-0.16869992136192641"/>
                </c:manualLayout>
              </c:layout>
              <c:showVal val="1"/>
            </c:dLbl>
            <c:dLbl>
              <c:idx val="3"/>
              <c:layout>
                <c:manualLayout>
                  <c:x val="9.2916268541185527E-3"/>
                  <c:y val="-0.20243990563431191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2018  год</c:v>
                </c:pt>
                <c:pt idx="1">
                  <c:v>2019  год</c:v>
                </c:pt>
                <c:pt idx="2">
                  <c:v>2020  год</c:v>
                </c:pt>
                <c:pt idx="3">
                  <c:v>2021  год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325</c:v>
                </c:pt>
                <c:pt idx="1">
                  <c:v>335</c:v>
                </c:pt>
                <c:pt idx="2">
                  <c:v>350</c:v>
                </c:pt>
                <c:pt idx="3">
                  <c:v>365</c:v>
                </c:pt>
              </c:numCache>
            </c:numRef>
          </c:val>
        </c:ser>
        <c:shape val="box"/>
        <c:axId val="182314880"/>
        <c:axId val="182316416"/>
        <c:axId val="0"/>
      </c:bar3DChart>
      <c:catAx>
        <c:axId val="182314880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82316416"/>
        <c:crosses val="autoZero"/>
        <c:auto val="1"/>
        <c:lblAlgn val="ctr"/>
        <c:lblOffset val="100"/>
      </c:catAx>
      <c:valAx>
        <c:axId val="182316416"/>
        <c:scaling>
          <c:orientation val="minMax"/>
        </c:scaling>
        <c:delete val="1"/>
        <c:axPos val="l"/>
        <c:numFmt formatCode="#,##0.0" sourceLinked="1"/>
        <c:tickLblPos val="none"/>
        <c:crossAx val="18231488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Налог, взимаемый</a:t>
            </a:r>
            <a:r>
              <a:rPr lang="ru-RU" sz="1400" i="1" baseline="0" dirty="0" smtClean="0">
                <a:latin typeface="Times New Roman" pitchFamily="18" charset="0"/>
                <a:cs typeface="Times New Roman" pitchFamily="18" charset="0"/>
              </a:rPr>
              <a:t> в связи с применением упрощенной системы налогообложения</a:t>
            </a:r>
          </a:p>
          <a:p>
            <a:pPr>
              <a:defRPr/>
            </a:pPr>
            <a:r>
              <a:rPr lang="ru-RU" sz="1400" i="1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0" i="1" baseline="0" dirty="0" smtClean="0">
                <a:latin typeface="Times New Roman" pitchFamily="18" charset="0"/>
                <a:cs typeface="Times New Roman" pitchFamily="18" charset="0"/>
              </a:rPr>
              <a:t>(тыс. руб.)</a:t>
            </a:r>
            <a:endParaRPr lang="ru-RU" sz="1400" b="0" i="1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3679036791385962"/>
          <c:y val="7.2025118051011694E-2"/>
        </c:manualLayout>
      </c:layout>
    </c:title>
    <c:view3D>
      <c:rotX val="10"/>
      <c:rotY val="40"/>
      <c:rAngAx val="1"/>
    </c:view3D>
    <c:backWall>
      <c:spPr>
        <a:scene3d>
          <a:camera prst="orthographicFront"/>
          <a:lightRig rig="threePt" dir="t"/>
        </a:scene3d>
        <a:sp3d/>
      </c:spPr>
    </c:backWall>
    <c:plotArea>
      <c:layout>
        <c:manualLayout>
          <c:layoutTarget val="inner"/>
          <c:xMode val="edge"/>
          <c:yMode val="edge"/>
          <c:x val="1.984329525781723E-2"/>
          <c:y val="0.22623507835921677"/>
          <c:w val="0.97354227298958285"/>
          <c:h val="0.51639280344302763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dLbls>
            <c:dLbl>
              <c:idx val="0"/>
              <c:layout>
                <c:manualLayout>
                  <c:x val="1.0774335363489601E-2"/>
                  <c:y val="-0.16655808549296536"/>
                </c:manualLayout>
              </c:layout>
              <c:showVal val="1"/>
            </c:dLbl>
            <c:dLbl>
              <c:idx val="1"/>
              <c:layout>
                <c:manualLayout>
                  <c:x val="2.6935838408724245E-3"/>
                  <c:y val="-0.18456436500571741"/>
                </c:manualLayout>
              </c:layout>
              <c:showVal val="1"/>
            </c:dLbl>
            <c:dLbl>
              <c:idx val="2"/>
              <c:layout>
                <c:manualLayout>
                  <c:x val="5.2590633793915195E-3"/>
                  <c:y val="-0.1807153455327071"/>
                </c:manualLayout>
              </c:layout>
              <c:showVal val="1"/>
            </c:dLbl>
            <c:dLbl>
              <c:idx val="3"/>
              <c:layout>
                <c:manualLayout>
                  <c:x val="2.6551949688095877E-2"/>
                  <c:y val="-0.2205769240312232"/>
                </c:manualLayout>
              </c:layout>
              <c:showVal val="1"/>
            </c:dLbl>
            <c:txPr>
              <a:bodyPr anchor="t" anchorCtr="0"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92200</c:v>
                </c:pt>
                <c:pt idx="1">
                  <c:v>97700</c:v>
                </c:pt>
                <c:pt idx="2">
                  <c:v>102600</c:v>
                </c:pt>
                <c:pt idx="3">
                  <c:v>134500</c:v>
                </c:pt>
              </c:numCache>
            </c:numRef>
          </c:val>
        </c:ser>
        <c:shape val="box"/>
        <c:axId val="182595584"/>
        <c:axId val="182597120"/>
        <c:axId val="0"/>
      </c:bar3DChart>
      <c:catAx>
        <c:axId val="18259558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82597120"/>
        <c:crosses val="autoZero"/>
        <c:auto val="1"/>
        <c:lblAlgn val="ctr"/>
        <c:lblOffset val="100"/>
      </c:catAx>
      <c:valAx>
        <c:axId val="182597120"/>
        <c:scaling>
          <c:orientation val="minMax"/>
        </c:scaling>
        <c:delete val="1"/>
        <c:axPos val="l"/>
        <c:numFmt formatCode="#,##0.0" sourceLinked="1"/>
        <c:tickLblPos val="none"/>
        <c:crossAx val="18259558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Доходы от использования имущества, находящегося в муниципальной собственности </a:t>
            </a:r>
          </a:p>
          <a:p>
            <a:pPr>
              <a:defRPr/>
            </a:pPr>
            <a:r>
              <a:rPr lang="ru-RU" sz="1400" b="0" i="1" dirty="0" smtClean="0">
                <a:latin typeface="Times New Roman" pitchFamily="18" charset="0"/>
                <a:cs typeface="Times New Roman" pitchFamily="18" charset="0"/>
              </a:rPr>
              <a:t>(тыс. руб.)</a:t>
            </a:r>
            <a:endParaRPr lang="ru-RU" sz="1400" b="0" i="1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7016832531428133"/>
          <c:y val="6.2310416687708585E-2"/>
        </c:manualLayout>
      </c:layout>
    </c:title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"/>
          <c:y val="0.41547799023862314"/>
          <c:w val="1"/>
          <c:h val="0.31702820783212338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1"/>
              <c:layout>
                <c:manualLayout>
                  <c:x val="1.1419943238630053E-2"/>
                  <c:y val="-1.4277381878203998E-2"/>
                </c:manualLayout>
              </c:layout>
              <c:showVal val="1"/>
            </c:dLbl>
            <c:dLbl>
              <c:idx val="2"/>
              <c:layout>
                <c:manualLayout>
                  <c:x val="2.4909301004105412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5.3377073580225878E-2"/>
                  <c:y val="-5.8789764100285174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26329.9</c:v>
                </c:pt>
                <c:pt idx="1">
                  <c:v>23622.9</c:v>
                </c:pt>
                <c:pt idx="2">
                  <c:v>23622.9</c:v>
                </c:pt>
                <c:pt idx="3">
                  <c:v>23632.9</c:v>
                </c:pt>
              </c:numCache>
            </c:numRef>
          </c:val>
        </c:ser>
        <c:shape val="box"/>
        <c:axId val="182561024"/>
        <c:axId val="182603776"/>
        <c:axId val="0"/>
      </c:bar3DChart>
      <c:catAx>
        <c:axId val="182561024"/>
        <c:scaling>
          <c:orientation val="minMax"/>
        </c:scaling>
        <c:axPos val="b"/>
        <c:tickLblPos val="nextTo"/>
        <c:txPr>
          <a:bodyPr/>
          <a:lstStyle/>
          <a:p>
            <a:pPr>
              <a:defRPr sz="135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82603776"/>
        <c:crosses val="autoZero"/>
        <c:auto val="1"/>
        <c:lblAlgn val="ctr"/>
        <c:lblOffset val="100"/>
      </c:catAx>
      <c:valAx>
        <c:axId val="182603776"/>
        <c:scaling>
          <c:orientation val="minMax"/>
        </c:scaling>
        <c:delete val="1"/>
        <c:axPos val="l"/>
        <c:numFmt formatCode="#,##0.0" sourceLinked="1"/>
        <c:tickLblPos val="none"/>
        <c:crossAx val="18256102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05B592-3E23-48E2-8DE7-E3BB4A654D18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7E9073C-FCC8-44BE-BE22-9198E72A5726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endParaRPr lang="ru-RU" sz="1100" dirty="0" smtClean="0"/>
        </a:p>
        <a:p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2F9460C-073F-44A1-8A6F-DD77097ED063}" type="parTrans" cxnId="{524C6BB8-5933-4126-A97E-E096CC689BE2}">
      <dgm:prSet/>
      <dgm:spPr/>
      <dgm:t>
        <a:bodyPr/>
        <a:lstStyle/>
        <a:p>
          <a:endParaRPr lang="ru-RU"/>
        </a:p>
      </dgm:t>
    </dgm:pt>
    <dgm:pt modelId="{FEC57177-BBEE-44E6-9A84-9DA20EDDB5A5}" type="sibTrans" cxnId="{524C6BB8-5933-4126-A97E-E096CC689BE2}">
      <dgm:prSet/>
      <dgm:spPr/>
      <dgm:t>
        <a:bodyPr/>
        <a:lstStyle/>
        <a:p>
          <a:endParaRPr lang="ru-RU"/>
        </a:p>
      </dgm:t>
    </dgm:pt>
    <dgm:pt modelId="{CDC3399C-80FF-40B2-9FE3-DCB60CAF103E}">
      <dgm:prSet phldrT="[Текст]" custT="1"/>
      <dgm:spPr>
        <a:noFill/>
      </dgm:spPr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Ограничение роста муниципального долга Лужского муниципального района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6F09E667-56AE-45B2-8030-1F67B290B4CC}" type="parTrans" cxnId="{599CD150-2D73-408A-B010-8C35EA277E40}">
      <dgm:prSet/>
      <dgm:spPr/>
      <dgm:t>
        <a:bodyPr/>
        <a:lstStyle/>
        <a:p>
          <a:endParaRPr lang="ru-RU"/>
        </a:p>
      </dgm:t>
    </dgm:pt>
    <dgm:pt modelId="{843E9CBC-9C19-413B-823A-2F15E94B429A}" type="sibTrans" cxnId="{599CD150-2D73-408A-B010-8C35EA277E40}">
      <dgm:prSet/>
      <dgm:spPr/>
      <dgm:t>
        <a:bodyPr/>
        <a:lstStyle/>
        <a:p>
          <a:endParaRPr lang="ru-RU"/>
        </a:p>
      </dgm:t>
    </dgm:pt>
    <dgm:pt modelId="{C17AF01C-B2EA-4877-B104-6705F1203EBF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40980BC-CF30-4763-9135-8739B8F84816}" type="parTrans" cxnId="{ED0FED74-50AE-45A7-A2F5-B0236748D51B}">
      <dgm:prSet/>
      <dgm:spPr/>
      <dgm:t>
        <a:bodyPr/>
        <a:lstStyle/>
        <a:p>
          <a:endParaRPr lang="ru-RU"/>
        </a:p>
      </dgm:t>
    </dgm:pt>
    <dgm:pt modelId="{AFFA0E5E-976E-4C5E-9BA9-AE67398EECC5}" type="sibTrans" cxnId="{ED0FED74-50AE-45A7-A2F5-B0236748D51B}">
      <dgm:prSet/>
      <dgm:spPr/>
      <dgm:t>
        <a:bodyPr/>
        <a:lstStyle/>
        <a:p>
          <a:endParaRPr lang="ru-RU"/>
        </a:p>
      </dgm:t>
    </dgm:pt>
    <dgm:pt modelId="{719792F3-D8CA-4BB7-82F8-B7CD271261FE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6C0F443-5466-4E4F-B463-497B9021C006}" type="parTrans" cxnId="{EC70181A-59F5-4AE8-9AAD-CC2CE7C1D541}">
      <dgm:prSet/>
      <dgm:spPr/>
      <dgm:t>
        <a:bodyPr/>
        <a:lstStyle/>
        <a:p>
          <a:endParaRPr lang="ru-RU"/>
        </a:p>
      </dgm:t>
    </dgm:pt>
    <dgm:pt modelId="{D6223CAD-D1A1-4E08-8BED-401153DE6C53}" type="sibTrans" cxnId="{EC70181A-59F5-4AE8-9AAD-CC2CE7C1D541}">
      <dgm:prSet/>
      <dgm:spPr/>
      <dgm:t>
        <a:bodyPr/>
        <a:lstStyle/>
        <a:p>
          <a:endParaRPr lang="ru-RU"/>
        </a:p>
      </dgm:t>
    </dgm:pt>
    <dgm:pt modelId="{8164AEE2-E9B9-4617-9F53-3BE2D1214F47}">
      <dgm:prSet phldrT="[Текст]" custT="1"/>
      <dgm:spPr>
        <a:noFill/>
      </dgm:spPr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Содействие сбалансированности бюджетов муниципальных образований Лужского муниципального района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2E93764C-7346-4F98-8AB4-90767BF5EEFD}" type="parTrans" cxnId="{DD3A88A0-C58D-4DBB-BD24-AB261154A21A}">
      <dgm:prSet/>
      <dgm:spPr/>
      <dgm:t>
        <a:bodyPr/>
        <a:lstStyle/>
        <a:p>
          <a:endParaRPr lang="ru-RU"/>
        </a:p>
      </dgm:t>
    </dgm:pt>
    <dgm:pt modelId="{266D408B-50D3-4060-ABDA-C3666E0C6685}" type="sibTrans" cxnId="{DD3A88A0-C58D-4DBB-BD24-AB261154A21A}">
      <dgm:prSet/>
      <dgm:spPr/>
      <dgm:t>
        <a:bodyPr/>
        <a:lstStyle/>
        <a:p>
          <a:endParaRPr lang="ru-RU"/>
        </a:p>
      </dgm:t>
    </dgm:pt>
    <dgm:pt modelId="{892485C3-C839-458D-A513-8BF8F3082C00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B061D21-4811-4D69-A470-5E7AA577821E}" type="parTrans" cxnId="{2D55B959-8AF8-45E3-BBBB-28F53E6E2F6A}">
      <dgm:prSet/>
      <dgm:spPr/>
      <dgm:t>
        <a:bodyPr/>
        <a:lstStyle/>
        <a:p>
          <a:endParaRPr lang="ru-RU"/>
        </a:p>
      </dgm:t>
    </dgm:pt>
    <dgm:pt modelId="{E5EBABCB-960C-4D03-8AB4-179C8DEA1939}" type="sibTrans" cxnId="{2D55B959-8AF8-45E3-BBBB-28F53E6E2F6A}">
      <dgm:prSet/>
      <dgm:spPr/>
      <dgm:t>
        <a:bodyPr/>
        <a:lstStyle/>
        <a:p>
          <a:endParaRPr lang="ru-RU"/>
        </a:p>
      </dgm:t>
    </dgm:pt>
    <dgm:pt modelId="{49F66022-D14F-461D-934A-1B9809630FA8}">
      <dgm:prSet custT="1"/>
      <dgm:spPr>
        <a:noFill/>
      </dgm:spPr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Сохранение достигнутого уровня расходов, обеспечивающих развитие района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6C1CC1AC-38EC-4BA0-914C-F4AFB9045880}" type="parTrans" cxnId="{A5DBEC94-C0E7-4538-BCAD-683ACF5261C8}">
      <dgm:prSet/>
      <dgm:spPr/>
      <dgm:t>
        <a:bodyPr/>
        <a:lstStyle/>
        <a:p>
          <a:endParaRPr lang="ru-RU"/>
        </a:p>
      </dgm:t>
    </dgm:pt>
    <dgm:pt modelId="{711A36DD-D832-4DD0-9647-87A514A018C5}" type="sibTrans" cxnId="{A5DBEC94-C0E7-4538-BCAD-683ACF5261C8}">
      <dgm:prSet/>
      <dgm:spPr/>
      <dgm:t>
        <a:bodyPr/>
        <a:lstStyle/>
        <a:p>
          <a:endParaRPr lang="ru-RU"/>
        </a:p>
      </dgm:t>
    </dgm:pt>
    <dgm:pt modelId="{BB043ECF-CBC1-4FFE-B603-CB21A04ACCCA}">
      <dgm:prSet custT="1"/>
      <dgm:spPr>
        <a:noFill/>
      </dgm:spPr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Исполнение указов Президента Российской Федерации от 07 мая </a:t>
          </a:r>
          <a:r>
            <a:rPr lang="ru-RU" sz="1800" smtClean="0">
              <a:latin typeface="Times New Roman" pitchFamily="18" charset="0"/>
              <a:cs typeface="Times New Roman" pitchFamily="18" charset="0"/>
            </a:rPr>
            <a:t>2012 года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33798096-9A8B-41F3-8D46-5B3CFBF38E70}" type="parTrans" cxnId="{785068B4-D9B4-483A-B343-ABB339EC3375}">
      <dgm:prSet/>
      <dgm:spPr/>
      <dgm:t>
        <a:bodyPr/>
        <a:lstStyle/>
        <a:p>
          <a:endParaRPr lang="ru-RU"/>
        </a:p>
      </dgm:t>
    </dgm:pt>
    <dgm:pt modelId="{CF928A9B-E7B3-40C7-9F11-6181FB50E2D5}" type="sibTrans" cxnId="{785068B4-D9B4-483A-B343-ABB339EC3375}">
      <dgm:prSet/>
      <dgm:spPr/>
      <dgm:t>
        <a:bodyPr/>
        <a:lstStyle/>
        <a:p>
          <a:endParaRPr lang="ru-RU"/>
        </a:p>
      </dgm:t>
    </dgm:pt>
    <dgm:pt modelId="{35666AE8-13E4-4E0F-9089-8487AAADF083}" type="pres">
      <dgm:prSet presAssocID="{2905B592-3E23-48E2-8DE7-E3BB4A654D1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E29AB9B-86F4-46B3-B3F4-F519F542C5C0}" type="pres">
      <dgm:prSet presAssocID="{47E9073C-FCC8-44BE-BE22-9198E72A5726}" presName="composite" presStyleCnt="0"/>
      <dgm:spPr/>
    </dgm:pt>
    <dgm:pt modelId="{71D7B081-D040-47A9-BAEF-184BFB1536DA}" type="pres">
      <dgm:prSet presAssocID="{47E9073C-FCC8-44BE-BE22-9198E72A5726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422ABC-F1AB-4F95-A0A9-C3537AA6B42F}" type="pres">
      <dgm:prSet presAssocID="{47E9073C-FCC8-44BE-BE22-9198E72A5726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72A321-BB57-449F-983D-971CCD1CE983}" type="pres">
      <dgm:prSet presAssocID="{FEC57177-BBEE-44E6-9A84-9DA20EDDB5A5}" presName="sp" presStyleCnt="0"/>
      <dgm:spPr/>
    </dgm:pt>
    <dgm:pt modelId="{447A9C38-8B11-4D4D-988C-272960BB2F57}" type="pres">
      <dgm:prSet presAssocID="{C17AF01C-B2EA-4877-B104-6705F1203EBF}" presName="composite" presStyleCnt="0"/>
      <dgm:spPr/>
    </dgm:pt>
    <dgm:pt modelId="{6DEE8C57-DAF1-4266-A818-BC9FDE7B8B1D}" type="pres">
      <dgm:prSet presAssocID="{C17AF01C-B2EA-4877-B104-6705F1203EBF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B9D7DA-231C-4B2C-AD53-FA532D80473A}" type="pres">
      <dgm:prSet presAssocID="{C17AF01C-B2EA-4877-B104-6705F1203EBF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54511E-C30D-4064-ACF3-61A84BAD0708}" type="pres">
      <dgm:prSet presAssocID="{AFFA0E5E-976E-4C5E-9BA9-AE67398EECC5}" presName="sp" presStyleCnt="0"/>
      <dgm:spPr/>
    </dgm:pt>
    <dgm:pt modelId="{D53349F0-D22E-4AAE-A279-A33BB6402DEA}" type="pres">
      <dgm:prSet presAssocID="{719792F3-D8CA-4BB7-82F8-B7CD271261FE}" presName="composite" presStyleCnt="0"/>
      <dgm:spPr/>
    </dgm:pt>
    <dgm:pt modelId="{8FBB42F0-498C-4CCC-A3F8-2C9D034E81BF}" type="pres">
      <dgm:prSet presAssocID="{719792F3-D8CA-4BB7-82F8-B7CD271261FE}" presName="parentText" presStyleLbl="alignNode1" presStyleIdx="2" presStyleCnt="4" custLinFactNeighborX="-3299" custLinFactNeighborY="354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BE67B4-8D3D-46CC-9423-CFA6E99985AA}" type="pres">
      <dgm:prSet presAssocID="{719792F3-D8CA-4BB7-82F8-B7CD271261FE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EA298C-6C78-4468-946B-DBEC02E87717}" type="pres">
      <dgm:prSet presAssocID="{D6223CAD-D1A1-4E08-8BED-401153DE6C53}" presName="sp" presStyleCnt="0"/>
      <dgm:spPr/>
    </dgm:pt>
    <dgm:pt modelId="{95F37C63-A805-426C-87AA-4A2DF00B0DE4}" type="pres">
      <dgm:prSet presAssocID="{892485C3-C839-458D-A513-8BF8F3082C00}" presName="composite" presStyleCnt="0"/>
      <dgm:spPr/>
    </dgm:pt>
    <dgm:pt modelId="{5D1C668C-B9B9-47AE-A934-F2961ECF1CA6}" type="pres">
      <dgm:prSet presAssocID="{892485C3-C839-458D-A513-8BF8F3082C00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1C77B9-E736-4705-8513-330374C48BE1}" type="pres">
      <dgm:prSet presAssocID="{892485C3-C839-458D-A513-8BF8F3082C00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002248A-4C39-49DE-B12E-BF79E6F39143}" type="presOf" srcId="{BB043ECF-CBC1-4FFE-B603-CB21A04ACCCA}" destId="{911C77B9-E736-4705-8513-330374C48BE1}" srcOrd="0" destOrd="0" presId="urn:microsoft.com/office/officeart/2005/8/layout/chevron2"/>
    <dgm:cxn modelId="{BCDB72C1-ADCF-4F8C-A537-1C3026841612}" type="presOf" srcId="{8164AEE2-E9B9-4617-9F53-3BE2D1214F47}" destId="{58BE67B4-8D3D-46CC-9423-CFA6E99985AA}" srcOrd="0" destOrd="0" presId="urn:microsoft.com/office/officeart/2005/8/layout/chevron2"/>
    <dgm:cxn modelId="{B1E6849C-292F-400B-9A1E-1D3248B7D7FF}" type="presOf" srcId="{C17AF01C-B2EA-4877-B104-6705F1203EBF}" destId="{6DEE8C57-DAF1-4266-A818-BC9FDE7B8B1D}" srcOrd="0" destOrd="0" presId="urn:microsoft.com/office/officeart/2005/8/layout/chevron2"/>
    <dgm:cxn modelId="{599CD150-2D73-408A-B010-8C35EA277E40}" srcId="{47E9073C-FCC8-44BE-BE22-9198E72A5726}" destId="{CDC3399C-80FF-40B2-9FE3-DCB60CAF103E}" srcOrd="0" destOrd="0" parTransId="{6F09E667-56AE-45B2-8030-1F67B290B4CC}" sibTransId="{843E9CBC-9C19-413B-823A-2F15E94B429A}"/>
    <dgm:cxn modelId="{2D55B959-8AF8-45E3-BBBB-28F53E6E2F6A}" srcId="{2905B592-3E23-48E2-8DE7-E3BB4A654D18}" destId="{892485C3-C839-458D-A513-8BF8F3082C00}" srcOrd="3" destOrd="0" parTransId="{6B061D21-4811-4D69-A470-5E7AA577821E}" sibTransId="{E5EBABCB-960C-4D03-8AB4-179C8DEA1939}"/>
    <dgm:cxn modelId="{2AAD1D76-A67B-4A17-84D6-AC187BB053DA}" type="presOf" srcId="{CDC3399C-80FF-40B2-9FE3-DCB60CAF103E}" destId="{64422ABC-F1AB-4F95-A0A9-C3537AA6B42F}" srcOrd="0" destOrd="0" presId="urn:microsoft.com/office/officeart/2005/8/layout/chevron2"/>
    <dgm:cxn modelId="{A17BDB7E-1325-4D5B-A588-2BE15D305698}" type="presOf" srcId="{719792F3-D8CA-4BB7-82F8-B7CD271261FE}" destId="{8FBB42F0-498C-4CCC-A3F8-2C9D034E81BF}" srcOrd="0" destOrd="0" presId="urn:microsoft.com/office/officeart/2005/8/layout/chevron2"/>
    <dgm:cxn modelId="{7E3B6305-1AA4-47EC-88D2-6B94B1D76905}" type="presOf" srcId="{2905B592-3E23-48E2-8DE7-E3BB4A654D18}" destId="{35666AE8-13E4-4E0F-9089-8487AAADF083}" srcOrd="0" destOrd="0" presId="urn:microsoft.com/office/officeart/2005/8/layout/chevron2"/>
    <dgm:cxn modelId="{D20106BB-8D07-4EAA-93F9-20CAA92FC9A4}" type="presOf" srcId="{892485C3-C839-458D-A513-8BF8F3082C00}" destId="{5D1C668C-B9B9-47AE-A934-F2961ECF1CA6}" srcOrd="0" destOrd="0" presId="urn:microsoft.com/office/officeart/2005/8/layout/chevron2"/>
    <dgm:cxn modelId="{70FDAC23-FA55-401F-87E9-A0C4811861D4}" type="presOf" srcId="{49F66022-D14F-461D-934A-1B9809630FA8}" destId="{92B9D7DA-231C-4B2C-AD53-FA532D80473A}" srcOrd="0" destOrd="0" presId="urn:microsoft.com/office/officeart/2005/8/layout/chevron2"/>
    <dgm:cxn modelId="{ED0FED74-50AE-45A7-A2F5-B0236748D51B}" srcId="{2905B592-3E23-48E2-8DE7-E3BB4A654D18}" destId="{C17AF01C-B2EA-4877-B104-6705F1203EBF}" srcOrd="1" destOrd="0" parTransId="{240980BC-CF30-4763-9135-8739B8F84816}" sibTransId="{AFFA0E5E-976E-4C5E-9BA9-AE67398EECC5}"/>
    <dgm:cxn modelId="{A5DBEC94-C0E7-4538-BCAD-683ACF5261C8}" srcId="{C17AF01C-B2EA-4877-B104-6705F1203EBF}" destId="{49F66022-D14F-461D-934A-1B9809630FA8}" srcOrd="0" destOrd="0" parTransId="{6C1CC1AC-38EC-4BA0-914C-F4AFB9045880}" sibTransId="{711A36DD-D832-4DD0-9647-87A514A018C5}"/>
    <dgm:cxn modelId="{785068B4-D9B4-483A-B343-ABB339EC3375}" srcId="{892485C3-C839-458D-A513-8BF8F3082C00}" destId="{BB043ECF-CBC1-4FFE-B603-CB21A04ACCCA}" srcOrd="0" destOrd="0" parTransId="{33798096-9A8B-41F3-8D46-5B3CFBF38E70}" sibTransId="{CF928A9B-E7B3-40C7-9F11-6181FB50E2D5}"/>
    <dgm:cxn modelId="{EC70181A-59F5-4AE8-9AAD-CC2CE7C1D541}" srcId="{2905B592-3E23-48E2-8DE7-E3BB4A654D18}" destId="{719792F3-D8CA-4BB7-82F8-B7CD271261FE}" srcOrd="2" destOrd="0" parTransId="{F6C0F443-5466-4E4F-B463-497B9021C006}" sibTransId="{D6223CAD-D1A1-4E08-8BED-401153DE6C53}"/>
    <dgm:cxn modelId="{DD3A88A0-C58D-4DBB-BD24-AB261154A21A}" srcId="{719792F3-D8CA-4BB7-82F8-B7CD271261FE}" destId="{8164AEE2-E9B9-4617-9F53-3BE2D1214F47}" srcOrd="0" destOrd="0" parTransId="{2E93764C-7346-4F98-8AB4-90767BF5EEFD}" sibTransId="{266D408B-50D3-4060-ABDA-C3666E0C6685}"/>
    <dgm:cxn modelId="{BB44A7AF-B6B4-4CF3-B3C4-F28512C3DF06}" type="presOf" srcId="{47E9073C-FCC8-44BE-BE22-9198E72A5726}" destId="{71D7B081-D040-47A9-BAEF-184BFB1536DA}" srcOrd="0" destOrd="0" presId="urn:microsoft.com/office/officeart/2005/8/layout/chevron2"/>
    <dgm:cxn modelId="{524C6BB8-5933-4126-A97E-E096CC689BE2}" srcId="{2905B592-3E23-48E2-8DE7-E3BB4A654D18}" destId="{47E9073C-FCC8-44BE-BE22-9198E72A5726}" srcOrd="0" destOrd="0" parTransId="{72F9460C-073F-44A1-8A6F-DD77097ED063}" sibTransId="{FEC57177-BBEE-44E6-9A84-9DA20EDDB5A5}"/>
    <dgm:cxn modelId="{E2A41814-544A-40EC-B80C-D4C3B4C9342C}" type="presParOf" srcId="{35666AE8-13E4-4E0F-9089-8487AAADF083}" destId="{FE29AB9B-86F4-46B3-B3F4-F519F542C5C0}" srcOrd="0" destOrd="0" presId="urn:microsoft.com/office/officeart/2005/8/layout/chevron2"/>
    <dgm:cxn modelId="{DDC1A8DD-7654-47F5-B674-760FEBF52552}" type="presParOf" srcId="{FE29AB9B-86F4-46B3-B3F4-F519F542C5C0}" destId="{71D7B081-D040-47A9-BAEF-184BFB1536DA}" srcOrd="0" destOrd="0" presId="urn:microsoft.com/office/officeart/2005/8/layout/chevron2"/>
    <dgm:cxn modelId="{E7CA78E2-62DC-4DE3-A311-340C27F98AC7}" type="presParOf" srcId="{FE29AB9B-86F4-46B3-B3F4-F519F542C5C0}" destId="{64422ABC-F1AB-4F95-A0A9-C3537AA6B42F}" srcOrd="1" destOrd="0" presId="urn:microsoft.com/office/officeart/2005/8/layout/chevron2"/>
    <dgm:cxn modelId="{509FA0FF-BA2E-4006-A055-7760B906C197}" type="presParOf" srcId="{35666AE8-13E4-4E0F-9089-8487AAADF083}" destId="{A572A321-BB57-449F-983D-971CCD1CE983}" srcOrd="1" destOrd="0" presId="urn:microsoft.com/office/officeart/2005/8/layout/chevron2"/>
    <dgm:cxn modelId="{01435846-8F5D-456D-A1D8-E0A1A434BCC6}" type="presParOf" srcId="{35666AE8-13E4-4E0F-9089-8487AAADF083}" destId="{447A9C38-8B11-4D4D-988C-272960BB2F57}" srcOrd="2" destOrd="0" presId="urn:microsoft.com/office/officeart/2005/8/layout/chevron2"/>
    <dgm:cxn modelId="{BA8C6661-ABDC-4BC8-8D8B-6EAD8AD0FDED}" type="presParOf" srcId="{447A9C38-8B11-4D4D-988C-272960BB2F57}" destId="{6DEE8C57-DAF1-4266-A818-BC9FDE7B8B1D}" srcOrd="0" destOrd="0" presId="urn:microsoft.com/office/officeart/2005/8/layout/chevron2"/>
    <dgm:cxn modelId="{8BC5F467-1829-4B71-8977-B5D12B772F14}" type="presParOf" srcId="{447A9C38-8B11-4D4D-988C-272960BB2F57}" destId="{92B9D7DA-231C-4B2C-AD53-FA532D80473A}" srcOrd="1" destOrd="0" presId="urn:microsoft.com/office/officeart/2005/8/layout/chevron2"/>
    <dgm:cxn modelId="{98A42575-8C94-452E-A38B-A1B970B29913}" type="presParOf" srcId="{35666AE8-13E4-4E0F-9089-8487AAADF083}" destId="{C454511E-C30D-4064-ACF3-61A84BAD0708}" srcOrd="3" destOrd="0" presId="urn:microsoft.com/office/officeart/2005/8/layout/chevron2"/>
    <dgm:cxn modelId="{7396DE10-F1A4-48BD-914F-B845B89EF5A0}" type="presParOf" srcId="{35666AE8-13E4-4E0F-9089-8487AAADF083}" destId="{D53349F0-D22E-4AAE-A279-A33BB6402DEA}" srcOrd="4" destOrd="0" presId="urn:microsoft.com/office/officeart/2005/8/layout/chevron2"/>
    <dgm:cxn modelId="{97C4E8B7-D86B-4562-A90F-2A9D1C200802}" type="presParOf" srcId="{D53349F0-D22E-4AAE-A279-A33BB6402DEA}" destId="{8FBB42F0-498C-4CCC-A3F8-2C9D034E81BF}" srcOrd="0" destOrd="0" presId="urn:microsoft.com/office/officeart/2005/8/layout/chevron2"/>
    <dgm:cxn modelId="{006661D5-6AB4-490D-8110-EBE2102E3015}" type="presParOf" srcId="{D53349F0-D22E-4AAE-A279-A33BB6402DEA}" destId="{58BE67B4-8D3D-46CC-9423-CFA6E99985AA}" srcOrd="1" destOrd="0" presId="urn:microsoft.com/office/officeart/2005/8/layout/chevron2"/>
    <dgm:cxn modelId="{A18B4D6F-D637-43A4-88B3-0690F5101E01}" type="presParOf" srcId="{35666AE8-13E4-4E0F-9089-8487AAADF083}" destId="{36EA298C-6C78-4468-946B-DBEC02E87717}" srcOrd="5" destOrd="0" presId="urn:microsoft.com/office/officeart/2005/8/layout/chevron2"/>
    <dgm:cxn modelId="{78CA1F8F-A246-4399-867A-04F8D658FFF8}" type="presParOf" srcId="{35666AE8-13E4-4E0F-9089-8487AAADF083}" destId="{95F37C63-A805-426C-87AA-4A2DF00B0DE4}" srcOrd="6" destOrd="0" presId="urn:microsoft.com/office/officeart/2005/8/layout/chevron2"/>
    <dgm:cxn modelId="{2C6BABA0-2CAF-4E12-8FF8-0F1B9756E66D}" type="presParOf" srcId="{95F37C63-A805-426C-87AA-4A2DF00B0DE4}" destId="{5D1C668C-B9B9-47AE-A934-F2961ECF1CA6}" srcOrd="0" destOrd="0" presId="urn:microsoft.com/office/officeart/2005/8/layout/chevron2"/>
    <dgm:cxn modelId="{D96FF9C2-F5FD-429D-BC51-EBC29ABFB296}" type="presParOf" srcId="{95F37C63-A805-426C-87AA-4A2DF00B0DE4}" destId="{911C77B9-E736-4705-8513-330374C48BE1}" srcOrd="1" destOrd="0" presId="urn:microsoft.com/office/officeart/2005/8/layout/chevron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C97BFBA-C97F-4083-93FE-73BB0683D037}" type="doc">
      <dgm:prSet loTypeId="urn:microsoft.com/office/officeart/2005/8/layout/vList5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8D619831-13D2-464A-8357-2778F2BD76C4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algn="l" rtl="0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Исполнение действующих расходных обязательств Лужского муниципального района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C0D7EEA9-F4D9-4AB7-9BAD-931BC335C783}" type="parTrans" cxnId="{6E7ABF15-06B6-4B7D-A547-798D6E706C66}">
      <dgm:prSet/>
      <dgm:spPr/>
      <dgm:t>
        <a:bodyPr/>
        <a:lstStyle/>
        <a:p>
          <a:endParaRPr lang="ru-RU"/>
        </a:p>
      </dgm:t>
    </dgm:pt>
    <dgm:pt modelId="{1E834BFE-CC47-4E06-AD08-EF81BCE94931}" type="sibTrans" cxnId="{6E7ABF15-06B6-4B7D-A547-798D6E706C66}">
      <dgm:prSet/>
      <dgm:spPr/>
      <dgm:t>
        <a:bodyPr/>
        <a:lstStyle/>
        <a:p>
          <a:endParaRPr lang="ru-RU"/>
        </a:p>
      </dgm:t>
    </dgm:pt>
    <dgm:pt modelId="{B909E270-422E-4F6F-9228-B48557D5016F}">
      <dgm:prSet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pPr algn="l" rtl="0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Соблюдение уровня оплаты труда работников в соответствии с Указом Президента №597 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C4A81F56-1C15-463D-BC2A-BEF789931BB7}" type="parTrans" cxnId="{143B9FDC-87ED-4E35-A6A9-F63275FA0BD4}">
      <dgm:prSet/>
      <dgm:spPr/>
      <dgm:t>
        <a:bodyPr/>
        <a:lstStyle/>
        <a:p>
          <a:endParaRPr lang="ru-RU"/>
        </a:p>
      </dgm:t>
    </dgm:pt>
    <dgm:pt modelId="{03052E95-CC92-48EF-AF9A-16F8DE958AD3}" type="sibTrans" cxnId="{143B9FDC-87ED-4E35-A6A9-F63275FA0BD4}">
      <dgm:prSet/>
      <dgm:spPr/>
      <dgm:t>
        <a:bodyPr/>
        <a:lstStyle/>
        <a:p>
          <a:endParaRPr lang="ru-RU"/>
        </a:p>
      </dgm:t>
    </dgm:pt>
    <dgm:pt modelId="{F0C41641-CB2F-42D2-A328-3BC5CDDBF5ED}">
      <dgm:prSet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algn="l" rtl="0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Индексации должностных окладов работников муниципальных учреждений на 4%  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326588B0-B5C4-4149-87C0-B6AE9474E38F}" type="parTrans" cxnId="{4370B230-6627-40DC-9BC2-6F37056ED72D}">
      <dgm:prSet/>
      <dgm:spPr/>
      <dgm:t>
        <a:bodyPr/>
        <a:lstStyle/>
        <a:p>
          <a:endParaRPr lang="ru-RU"/>
        </a:p>
      </dgm:t>
    </dgm:pt>
    <dgm:pt modelId="{BCC9D4F4-C19D-47D7-AC57-9376197372F0}" type="sibTrans" cxnId="{4370B230-6627-40DC-9BC2-6F37056ED72D}">
      <dgm:prSet/>
      <dgm:spPr/>
      <dgm:t>
        <a:bodyPr/>
        <a:lstStyle/>
        <a:p>
          <a:endParaRPr lang="ru-RU"/>
        </a:p>
      </dgm:t>
    </dgm:pt>
    <dgm:pt modelId="{73C2B34D-B782-4D28-9085-9C75E49F30DB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l" rtl="0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Индексации расходов не более 4%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AB64CB06-9C8B-40E0-96A1-1105332AA94C}" type="parTrans" cxnId="{53A14B02-1008-4687-BAFD-1D6E985A4383}">
      <dgm:prSet/>
      <dgm:spPr/>
      <dgm:t>
        <a:bodyPr/>
        <a:lstStyle/>
        <a:p>
          <a:endParaRPr lang="ru-RU"/>
        </a:p>
      </dgm:t>
    </dgm:pt>
    <dgm:pt modelId="{4463F27D-032B-42BF-A8A8-6A2FCE4D5F5B}" type="sibTrans" cxnId="{53A14B02-1008-4687-BAFD-1D6E985A4383}">
      <dgm:prSet/>
      <dgm:spPr/>
      <dgm:t>
        <a:bodyPr/>
        <a:lstStyle/>
        <a:p>
          <a:endParaRPr lang="ru-RU"/>
        </a:p>
      </dgm:t>
    </dgm:pt>
    <dgm:pt modelId="{E7E57874-AA94-4185-BA1C-3D3CD7782923}" type="pres">
      <dgm:prSet presAssocID="{5C97BFBA-C97F-4083-93FE-73BB0683D03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4E885AD-B03C-4A74-A519-CBDE31103D53}" type="pres">
      <dgm:prSet presAssocID="{8D619831-13D2-464A-8357-2778F2BD76C4}" presName="linNode" presStyleCnt="0"/>
      <dgm:spPr/>
    </dgm:pt>
    <dgm:pt modelId="{AFEEF2B9-E286-4082-8BCB-2E19EC150F24}" type="pres">
      <dgm:prSet presAssocID="{8D619831-13D2-464A-8357-2778F2BD76C4}" presName="parentText" presStyleLbl="node1" presStyleIdx="0" presStyleCnt="4" custScaleX="236306" custScaleY="11792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8A0997-F710-47F4-826E-95A54BA9BFA3}" type="pres">
      <dgm:prSet presAssocID="{1E834BFE-CC47-4E06-AD08-EF81BCE94931}" presName="sp" presStyleCnt="0"/>
      <dgm:spPr/>
    </dgm:pt>
    <dgm:pt modelId="{C78CB00E-6A1C-4612-9843-387BF053EDAC}" type="pres">
      <dgm:prSet presAssocID="{B909E270-422E-4F6F-9228-B48557D5016F}" presName="linNode" presStyleCnt="0"/>
      <dgm:spPr/>
    </dgm:pt>
    <dgm:pt modelId="{0B04D1ED-E520-498D-9914-4022F620396D}" type="pres">
      <dgm:prSet presAssocID="{B909E270-422E-4F6F-9228-B48557D5016F}" presName="parentText" presStyleLbl="node1" presStyleIdx="1" presStyleCnt="4" custScaleX="236306" custScaleY="12496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8CE2DB-B5AE-4AA7-A7ED-157AB36CCCF9}" type="pres">
      <dgm:prSet presAssocID="{03052E95-CC92-48EF-AF9A-16F8DE958AD3}" presName="sp" presStyleCnt="0"/>
      <dgm:spPr/>
    </dgm:pt>
    <dgm:pt modelId="{DBA313C4-ACD7-44AE-9496-921F4E7D0151}" type="pres">
      <dgm:prSet presAssocID="{F0C41641-CB2F-42D2-A328-3BC5CDDBF5ED}" presName="linNode" presStyleCnt="0"/>
      <dgm:spPr/>
    </dgm:pt>
    <dgm:pt modelId="{9083D577-B415-4361-AB2A-A068512002C1}" type="pres">
      <dgm:prSet presAssocID="{F0C41641-CB2F-42D2-A328-3BC5CDDBF5ED}" presName="parentText" presStyleLbl="node1" presStyleIdx="2" presStyleCnt="4" custScaleX="236306" custScaleY="11241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EB501B-7361-4923-96FE-E40D299D8BB5}" type="pres">
      <dgm:prSet presAssocID="{BCC9D4F4-C19D-47D7-AC57-9376197372F0}" presName="sp" presStyleCnt="0"/>
      <dgm:spPr/>
    </dgm:pt>
    <dgm:pt modelId="{96A135A1-107F-4340-8DEB-96A34B87EAE3}" type="pres">
      <dgm:prSet presAssocID="{73C2B34D-B782-4D28-9085-9C75E49F30DB}" presName="linNode" presStyleCnt="0"/>
      <dgm:spPr/>
    </dgm:pt>
    <dgm:pt modelId="{C768E5C2-177B-4731-B241-F21EC192E251}" type="pres">
      <dgm:prSet presAssocID="{73C2B34D-B782-4D28-9085-9C75E49F30DB}" presName="parentText" presStyleLbl="node1" presStyleIdx="3" presStyleCnt="4" custScaleX="236306" custScaleY="12760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18F8FBA-766D-4A51-B13C-0A43114A7A17}" type="presOf" srcId="{F0C41641-CB2F-42D2-A328-3BC5CDDBF5ED}" destId="{9083D577-B415-4361-AB2A-A068512002C1}" srcOrd="0" destOrd="0" presId="urn:microsoft.com/office/officeart/2005/8/layout/vList5"/>
    <dgm:cxn modelId="{53A14B02-1008-4687-BAFD-1D6E985A4383}" srcId="{5C97BFBA-C97F-4083-93FE-73BB0683D037}" destId="{73C2B34D-B782-4D28-9085-9C75E49F30DB}" srcOrd="3" destOrd="0" parTransId="{AB64CB06-9C8B-40E0-96A1-1105332AA94C}" sibTransId="{4463F27D-032B-42BF-A8A8-6A2FCE4D5F5B}"/>
    <dgm:cxn modelId="{5D13A41E-AF7F-4232-B22B-5BEC3267B5AA}" type="presOf" srcId="{73C2B34D-B782-4D28-9085-9C75E49F30DB}" destId="{C768E5C2-177B-4731-B241-F21EC192E251}" srcOrd="0" destOrd="0" presId="urn:microsoft.com/office/officeart/2005/8/layout/vList5"/>
    <dgm:cxn modelId="{0A448217-4D52-499B-9301-E5E91CC48B81}" type="presOf" srcId="{8D619831-13D2-464A-8357-2778F2BD76C4}" destId="{AFEEF2B9-E286-4082-8BCB-2E19EC150F24}" srcOrd="0" destOrd="0" presId="urn:microsoft.com/office/officeart/2005/8/layout/vList5"/>
    <dgm:cxn modelId="{20989CE5-1CE7-43D6-BAB7-9F1B68072829}" type="presOf" srcId="{5C97BFBA-C97F-4083-93FE-73BB0683D037}" destId="{E7E57874-AA94-4185-BA1C-3D3CD7782923}" srcOrd="0" destOrd="0" presId="urn:microsoft.com/office/officeart/2005/8/layout/vList5"/>
    <dgm:cxn modelId="{9734E7DE-D697-48D6-BD86-6425F21B6BC7}" type="presOf" srcId="{B909E270-422E-4F6F-9228-B48557D5016F}" destId="{0B04D1ED-E520-498D-9914-4022F620396D}" srcOrd="0" destOrd="0" presId="urn:microsoft.com/office/officeart/2005/8/layout/vList5"/>
    <dgm:cxn modelId="{6E7ABF15-06B6-4B7D-A547-798D6E706C66}" srcId="{5C97BFBA-C97F-4083-93FE-73BB0683D037}" destId="{8D619831-13D2-464A-8357-2778F2BD76C4}" srcOrd="0" destOrd="0" parTransId="{C0D7EEA9-F4D9-4AB7-9BAD-931BC335C783}" sibTransId="{1E834BFE-CC47-4E06-AD08-EF81BCE94931}"/>
    <dgm:cxn modelId="{4370B230-6627-40DC-9BC2-6F37056ED72D}" srcId="{5C97BFBA-C97F-4083-93FE-73BB0683D037}" destId="{F0C41641-CB2F-42D2-A328-3BC5CDDBF5ED}" srcOrd="2" destOrd="0" parTransId="{326588B0-B5C4-4149-87C0-B6AE9474E38F}" sibTransId="{BCC9D4F4-C19D-47D7-AC57-9376197372F0}"/>
    <dgm:cxn modelId="{143B9FDC-87ED-4E35-A6A9-F63275FA0BD4}" srcId="{5C97BFBA-C97F-4083-93FE-73BB0683D037}" destId="{B909E270-422E-4F6F-9228-B48557D5016F}" srcOrd="1" destOrd="0" parTransId="{C4A81F56-1C15-463D-BC2A-BEF789931BB7}" sibTransId="{03052E95-CC92-48EF-AF9A-16F8DE958AD3}"/>
    <dgm:cxn modelId="{88DE107B-1EFF-4B44-865C-FA4FDD98A57A}" type="presParOf" srcId="{E7E57874-AA94-4185-BA1C-3D3CD7782923}" destId="{A4E885AD-B03C-4A74-A519-CBDE31103D53}" srcOrd="0" destOrd="0" presId="urn:microsoft.com/office/officeart/2005/8/layout/vList5"/>
    <dgm:cxn modelId="{DA77147F-ABEE-4E00-ADAE-48E7E855F561}" type="presParOf" srcId="{A4E885AD-B03C-4A74-A519-CBDE31103D53}" destId="{AFEEF2B9-E286-4082-8BCB-2E19EC150F24}" srcOrd="0" destOrd="0" presId="urn:microsoft.com/office/officeart/2005/8/layout/vList5"/>
    <dgm:cxn modelId="{37034E64-287E-4A68-92AD-DD7FD7FA632B}" type="presParOf" srcId="{E7E57874-AA94-4185-BA1C-3D3CD7782923}" destId="{C48A0997-F710-47F4-826E-95A54BA9BFA3}" srcOrd="1" destOrd="0" presId="urn:microsoft.com/office/officeart/2005/8/layout/vList5"/>
    <dgm:cxn modelId="{CA9282B7-3C3F-439B-A399-3C71E3CA5E7D}" type="presParOf" srcId="{E7E57874-AA94-4185-BA1C-3D3CD7782923}" destId="{C78CB00E-6A1C-4612-9843-387BF053EDAC}" srcOrd="2" destOrd="0" presId="urn:microsoft.com/office/officeart/2005/8/layout/vList5"/>
    <dgm:cxn modelId="{1026F2C5-668F-4B3E-8B94-EC62FC440319}" type="presParOf" srcId="{C78CB00E-6A1C-4612-9843-387BF053EDAC}" destId="{0B04D1ED-E520-498D-9914-4022F620396D}" srcOrd="0" destOrd="0" presId="urn:microsoft.com/office/officeart/2005/8/layout/vList5"/>
    <dgm:cxn modelId="{6539CE03-CCAE-47E0-86EB-40B97CC3AEF0}" type="presParOf" srcId="{E7E57874-AA94-4185-BA1C-3D3CD7782923}" destId="{6A8CE2DB-B5AE-4AA7-A7ED-157AB36CCCF9}" srcOrd="3" destOrd="0" presId="urn:microsoft.com/office/officeart/2005/8/layout/vList5"/>
    <dgm:cxn modelId="{FE335B9C-0548-4C38-BE08-C8D3655E0803}" type="presParOf" srcId="{E7E57874-AA94-4185-BA1C-3D3CD7782923}" destId="{DBA313C4-ACD7-44AE-9496-921F4E7D0151}" srcOrd="4" destOrd="0" presId="urn:microsoft.com/office/officeart/2005/8/layout/vList5"/>
    <dgm:cxn modelId="{C8D454D6-5AF4-40AD-86DD-7A942C60BB10}" type="presParOf" srcId="{DBA313C4-ACD7-44AE-9496-921F4E7D0151}" destId="{9083D577-B415-4361-AB2A-A068512002C1}" srcOrd="0" destOrd="0" presId="urn:microsoft.com/office/officeart/2005/8/layout/vList5"/>
    <dgm:cxn modelId="{003412C1-EED9-4B55-BACB-89A9F346E651}" type="presParOf" srcId="{E7E57874-AA94-4185-BA1C-3D3CD7782923}" destId="{B1EB501B-7361-4923-96FE-E40D299D8BB5}" srcOrd="5" destOrd="0" presId="urn:microsoft.com/office/officeart/2005/8/layout/vList5"/>
    <dgm:cxn modelId="{AADF7E18-4666-4AEF-BC96-21C50B6C7E93}" type="presParOf" srcId="{E7E57874-AA94-4185-BA1C-3D3CD7782923}" destId="{96A135A1-107F-4340-8DEB-96A34B87EAE3}" srcOrd="6" destOrd="0" presId="urn:microsoft.com/office/officeart/2005/8/layout/vList5"/>
    <dgm:cxn modelId="{A65D4753-6E07-40AA-AC7B-C14327AD509C}" type="presParOf" srcId="{96A135A1-107F-4340-8DEB-96A34B87EAE3}" destId="{C768E5C2-177B-4731-B241-F21EC192E251}" srcOrd="0" destOrd="0" presId="urn:microsoft.com/office/officeart/2005/8/layout/vList5"/>
  </dgm:cxnLst>
  <dgm:bg/>
  <dgm:whole/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DCBA58-F71D-4B91-9030-C2BCE37177AC}">
      <dsp:nvSpPr>
        <dsp:cNvPr id="0" name=""/>
        <dsp:cNvSpPr/>
      </dsp:nvSpPr>
      <dsp:spPr>
        <a:xfrm>
          <a:off x="0" y="202013"/>
          <a:ext cx="786956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A6C451-ADC5-4883-9E6B-80C06D095374}">
      <dsp:nvSpPr>
        <dsp:cNvPr id="0" name=""/>
        <dsp:cNvSpPr/>
      </dsp:nvSpPr>
      <dsp:spPr>
        <a:xfrm>
          <a:off x="381950" y="37871"/>
          <a:ext cx="7486226" cy="562662"/>
        </a:xfrm>
        <a:prstGeom prst="roundRect">
          <a:avLst/>
        </a:prstGeom>
        <a:gradFill rotWithShape="0"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215" tIns="0" rIns="20821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1.  </a:t>
          </a: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Ограничение роста муниципального долга Лужского муниципального района.</a:t>
          </a:r>
          <a:endParaRPr lang="ru-RU" sz="1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81950" y="37871"/>
        <a:ext cx="7486226" cy="562662"/>
      </dsp:txXfrm>
    </dsp:sp>
    <dsp:sp modelId="{87509A87-8011-4C22-ADFB-FC2EECF963C9}">
      <dsp:nvSpPr>
        <dsp:cNvPr id="0" name=""/>
        <dsp:cNvSpPr/>
      </dsp:nvSpPr>
      <dsp:spPr>
        <a:xfrm>
          <a:off x="0" y="1210010"/>
          <a:ext cx="786956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56B298-CE9C-4D52-8B82-0FF5193CAE94}">
      <dsp:nvSpPr>
        <dsp:cNvPr id="0" name=""/>
        <dsp:cNvSpPr/>
      </dsp:nvSpPr>
      <dsp:spPr>
        <a:xfrm>
          <a:off x="374649" y="1028213"/>
          <a:ext cx="7492981" cy="580316"/>
        </a:xfrm>
        <a:prstGeom prst="roundRect">
          <a:avLst/>
        </a:prstGeom>
        <a:gradFill rotWithShape="0"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215" tIns="0" rIns="20821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2. Сохранение достигнутого уровня расходов, обеспечивающих развитие муниципального района.</a:t>
          </a:r>
          <a:endParaRPr lang="ru-RU" sz="1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74649" y="1028213"/>
        <a:ext cx="7492981" cy="580316"/>
      </dsp:txXfrm>
    </dsp:sp>
    <dsp:sp modelId="{1E612919-6B27-4961-A5B3-884330FC1761}">
      <dsp:nvSpPr>
        <dsp:cNvPr id="0" name=""/>
        <dsp:cNvSpPr/>
      </dsp:nvSpPr>
      <dsp:spPr>
        <a:xfrm>
          <a:off x="0" y="2219147"/>
          <a:ext cx="786956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3C9617-C6A8-4A32-8F77-6A4A3A6146C3}">
      <dsp:nvSpPr>
        <dsp:cNvPr id="0" name=""/>
        <dsp:cNvSpPr/>
      </dsp:nvSpPr>
      <dsp:spPr>
        <a:xfrm>
          <a:off x="374649" y="2036210"/>
          <a:ext cx="7492981" cy="581456"/>
        </a:xfrm>
        <a:prstGeom prst="roundRect">
          <a:avLst/>
        </a:prstGeom>
        <a:gradFill rotWithShape="0"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215" tIns="0" rIns="20821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3. Поддержание сбалансированности бюджетов муниципальных образований Лужского муниципального района.</a:t>
          </a:r>
          <a:endParaRPr lang="ru-RU" sz="1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74649" y="2036210"/>
        <a:ext cx="7492981" cy="581456"/>
      </dsp:txXfrm>
    </dsp:sp>
    <dsp:sp modelId="{A7B55C6E-AB6E-4B62-AE40-8A2838D74388}">
      <dsp:nvSpPr>
        <dsp:cNvPr id="0" name=""/>
        <dsp:cNvSpPr/>
      </dsp:nvSpPr>
      <dsp:spPr>
        <a:xfrm>
          <a:off x="0" y="3241323"/>
          <a:ext cx="786956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4AFB31-597D-4432-81C3-0116D816A647}">
      <dsp:nvSpPr>
        <dsp:cNvPr id="0" name=""/>
        <dsp:cNvSpPr/>
      </dsp:nvSpPr>
      <dsp:spPr>
        <a:xfrm>
          <a:off x="374649" y="3045347"/>
          <a:ext cx="7492981" cy="594496"/>
        </a:xfrm>
        <a:prstGeom prst="roundRect">
          <a:avLst/>
        </a:prstGeom>
        <a:gradFill rotWithShape="0"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215" tIns="0" rIns="20821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4. Исполнение Указов Президента Российской Федерации от 12 мая 2012 года.</a:t>
          </a:r>
          <a:endParaRPr lang="ru-RU" sz="1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74649" y="3045347"/>
        <a:ext cx="7492981" cy="594496"/>
      </dsp:txXfrm>
    </dsp:sp>
    <dsp:sp modelId="{8232DEF5-4D25-411D-8238-ADAE27645A17}">
      <dsp:nvSpPr>
        <dsp:cNvPr id="0" name=""/>
        <dsp:cNvSpPr/>
      </dsp:nvSpPr>
      <dsp:spPr>
        <a:xfrm>
          <a:off x="0" y="4337568"/>
          <a:ext cx="786956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A01DB3-B727-4F6B-97E5-A55ED4426944}">
      <dsp:nvSpPr>
        <dsp:cNvPr id="0" name=""/>
        <dsp:cNvSpPr/>
      </dsp:nvSpPr>
      <dsp:spPr>
        <a:xfrm>
          <a:off x="378876" y="4067523"/>
          <a:ext cx="7482730" cy="668565"/>
        </a:xfrm>
        <a:prstGeom prst="roundRect">
          <a:avLst/>
        </a:prstGeom>
        <a:gradFill rotWithShape="0"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215" tIns="0" rIns="20821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5. Повышение эффективности управления бюджетными расходами.</a:t>
          </a:r>
          <a:endParaRPr lang="ru-RU" sz="1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78876" y="4067523"/>
        <a:ext cx="7482730" cy="6685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0.77451</cdr:x>
      <cdr:y>0.35135</cdr:y>
    </cdr:from>
    <cdr:to>
      <cdr:x>0.95159</cdr:x>
      <cdr:y>0.45392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688632" y="936104"/>
          <a:ext cx="1300645" cy="2732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0.77451</cdr:x>
      <cdr:y>0.54054</cdr:y>
    </cdr:from>
    <cdr:to>
      <cdr:x>0.96888</cdr:x>
      <cdr:y>0.68193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688632" y="1440160"/>
          <a:ext cx="1427619" cy="3767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0.78431</cdr:x>
      <cdr:y>0.75676</cdr:y>
    </cdr:from>
    <cdr:to>
      <cdr:x>0.99274</cdr:x>
      <cdr:y>0.86445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760640" y="2016224"/>
          <a:ext cx="1530871" cy="2869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0.82285</cdr:x>
      <cdr:y>0.13514</cdr:y>
    </cdr:from>
    <cdr:to>
      <cdr:x>1</cdr:x>
      <cdr:y>0.2377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048672" y="360040"/>
          <a:ext cx="1301107" cy="2732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0.66116</cdr:x>
      <cdr:y>0.02273</cdr:y>
    </cdr:from>
    <cdr:to>
      <cdr:x>0.79339</cdr:x>
      <cdr:y>0.11364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715040" y="71438"/>
          <a:ext cx="1142996" cy="2857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1 843 094,6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0.35537</cdr:x>
      <cdr:y>0.06818</cdr:y>
    </cdr:from>
    <cdr:to>
      <cdr:x>0.49587</cdr:x>
      <cdr:y>0.18182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071834" y="214314"/>
          <a:ext cx="1214446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0.50413</cdr:x>
      <cdr:y>0.02273</cdr:y>
    </cdr:from>
    <cdr:to>
      <cdr:x>0.64463</cdr:x>
      <cdr:y>0.11364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4357718" y="71438"/>
          <a:ext cx="1214481" cy="2857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1 864 661,1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0.82645</cdr:x>
      <cdr:y>0.65909</cdr:y>
    </cdr:from>
    <cdr:to>
      <cdr:x>0.97521</cdr:x>
      <cdr:y>0.86364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7143800" y="2071702"/>
          <a:ext cx="1285884" cy="642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0.34711</cdr:x>
      <cdr:y>0.02273</cdr:y>
    </cdr:from>
    <cdr:to>
      <cdr:x>0.47108</cdr:x>
      <cdr:y>0.13636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3000396" y="71438"/>
          <a:ext cx="1071596" cy="3571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1 888 326,1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0.18182</cdr:x>
      <cdr:y>0.02273</cdr:y>
    </cdr:from>
    <cdr:to>
      <cdr:x>0.30579</cdr:x>
      <cdr:y>0.13636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1571636" y="71438"/>
          <a:ext cx="1071597" cy="3571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1 873 600,0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0.11765</cdr:x>
      <cdr:y>0.16901</cdr:y>
    </cdr:from>
    <cdr:to>
      <cdr:x>0.17647</cdr:x>
      <cdr:y>0.19718</cdr:y>
    </cdr:to>
    <cdr:sp macro="" textlink="">
      <cdr:nvSpPr>
        <cdr:cNvPr id="2" name="5-конечная звезда 1"/>
        <cdr:cNvSpPr/>
      </cdr:nvSpPr>
      <cdr:spPr>
        <a:xfrm xmlns:a="http://schemas.openxmlformats.org/drawingml/2006/main">
          <a:off x="432048" y="864096"/>
          <a:ext cx="216024" cy="144016"/>
        </a:xfrm>
        <a:prstGeom xmlns:a="http://schemas.openxmlformats.org/drawingml/2006/main" prst="star5">
          <a:avLst/>
        </a:prstGeom>
        <a:solidFill xmlns:a="http://schemas.openxmlformats.org/drawingml/2006/main">
          <a:schemeClr val="accent1">
            <a:lumMod val="60000"/>
            <a:lumOff val="40000"/>
          </a:schemeClr>
        </a:solidFill>
        <a:ln xmlns:a="http://schemas.openxmlformats.org/drawingml/2006/main">
          <a:solidFill>
            <a:schemeClr val="accent1">
              <a:lumMod val="60000"/>
              <a:lumOff val="4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>
            <a:ln>
              <a:solidFill>
                <a:schemeClr val="accent1">
                  <a:lumMod val="40000"/>
                  <a:lumOff val="60000"/>
                </a:schemeClr>
              </a:solidFill>
            </a:ln>
            <a:solidFill>
              <a:schemeClr val="accent1">
                <a:lumMod val="60000"/>
                <a:lumOff val="4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0.0597</cdr:x>
      <cdr:y>0.23754</cdr:y>
    </cdr:from>
    <cdr:to>
      <cdr:x>0.11852</cdr:x>
      <cdr:y>0.29577</cdr:y>
    </cdr:to>
    <cdr:sp macro="" textlink="">
      <cdr:nvSpPr>
        <cdr:cNvPr id="3" name="5-конечная звезда 2"/>
        <cdr:cNvSpPr/>
      </cdr:nvSpPr>
      <cdr:spPr>
        <a:xfrm xmlns:a="http://schemas.openxmlformats.org/drawingml/2006/main">
          <a:off x="285752" y="1214446"/>
          <a:ext cx="281532" cy="297698"/>
        </a:xfrm>
        <a:prstGeom xmlns:a="http://schemas.openxmlformats.org/drawingml/2006/main" prst="star5">
          <a:avLst/>
        </a:prstGeom>
        <a:solidFill xmlns:a="http://schemas.openxmlformats.org/drawingml/2006/main">
          <a:schemeClr val="accent2">
            <a:lumMod val="40000"/>
            <a:lumOff val="60000"/>
          </a:schemeClr>
        </a:solidFill>
        <a:ln xmlns:a="http://schemas.openxmlformats.org/drawingml/2006/main">
          <a:solidFill>
            <a:schemeClr val="accent2">
              <a:lumMod val="40000"/>
              <a:lumOff val="6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0.01695</cdr:x>
      <cdr:y>0.23636</cdr:y>
    </cdr:from>
    <cdr:to>
      <cdr:x>0.57627</cdr:x>
      <cdr:y>0.36364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1438" y="928694"/>
          <a:ext cx="2357454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200" i="1" dirty="0" smtClean="0">
              <a:latin typeface="Times New Roman" pitchFamily="18" charset="0"/>
              <a:cs typeface="Times New Roman" pitchFamily="18" charset="0"/>
            </a:rPr>
            <a:t>(в 2018 году -0,21856, 243,6 км</a:t>
          </a:r>
        </a:p>
        <a:p xmlns:a="http://schemas.openxmlformats.org/drawingml/2006/main">
          <a:r>
            <a:rPr lang="ru-RU" sz="1200" i="1" dirty="0" smtClean="0">
              <a:latin typeface="Times New Roman" pitchFamily="18" charset="0"/>
              <a:cs typeface="Times New Roman" pitchFamily="18" charset="0"/>
            </a:rPr>
            <a:t>в 2017 году-0,30374, 338,2 км)</a:t>
          </a:r>
          <a:endParaRPr lang="ru-RU" sz="1200" i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0.86608</cdr:y>
    </cdr:from>
    <cdr:to>
      <cdr:x>0.9818</cdr:x>
      <cdr:y>0.9875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4069710"/>
          <a:ext cx="7200800" cy="5705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</cdr:x>
      <cdr:y>0</cdr:y>
    </cdr:from>
    <cdr:to>
      <cdr:x>0.93271</cdr:x>
      <cdr:y>0.09638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0" y="0"/>
          <a:ext cx="6773597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0.81967</cdr:x>
      <cdr:y>0</cdr:y>
    </cdr:from>
    <cdr:to>
      <cdr:x>0.98361</cdr:x>
      <cdr:y>0.05263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143800" y="0"/>
          <a:ext cx="142876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0.53279</cdr:x>
      <cdr:y>0.01266</cdr:y>
    </cdr:from>
    <cdr:to>
      <cdr:x>0.85246</cdr:x>
      <cdr:y>0.07845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643470" y="71438"/>
          <a:ext cx="2786082" cy="3712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400" b="1" i="1" dirty="0" smtClean="0">
              <a:latin typeface="Times New Roman" pitchFamily="18" charset="0"/>
              <a:cs typeface="Times New Roman" pitchFamily="18" charset="0"/>
            </a:rPr>
            <a:t>Всего 835 606,6 тысяч рублей</a:t>
          </a:r>
          <a:endParaRPr lang="ru-RU" sz="1400" b="1" i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0.84722</cdr:x>
      <cdr:y>0.02703</cdr:y>
    </cdr:from>
    <cdr:to>
      <cdr:x>0.9948</cdr:x>
      <cdr:y>0.08108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972320" y="142876"/>
          <a:ext cx="1214446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тысяч </a:t>
          </a:r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рублей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0.57258</cdr:x>
      <cdr:y>0.0625</cdr:y>
    </cdr:from>
    <cdr:to>
      <cdr:x>0.98651</cdr:x>
      <cdr:y>0.3625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72098" y="357191"/>
          <a:ext cx="3666739" cy="1714512"/>
        </a:xfrm>
        <a:prstGeom xmlns:a="http://schemas.openxmlformats.org/drawingml/2006/main" prst="rect">
          <a:avLst/>
        </a:prstGeom>
        <a:ln xmlns:a="http://schemas.openxmlformats.org/drawingml/2006/main" w="3175">
          <a:solidFill>
            <a:schemeClr val="tx1"/>
          </a:solidFill>
        </a:ln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1100" b="1" i="1" dirty="0" smtClean="0">
              <a:latin typeface="Times New Roman" pitchFamily="18" charset="0"/>
              <a:cs typeface="Times New Roman" pitchFamily="18" charset="0"/>
            </a:rPr>
            <a:t>Дошкольное образование </a:t>
          </a:r>
        </a:p>
        <a:p xmlns:a="http://schemas.openxmlformats.org/drawingml/2006/main">
          <a:pPr algn="ctr"/>
          <a:r>
            <a:rPr lang="ru-RU" sz="1100" b="1" i="1" dirty="0" smtClean="0">
              <a:latin typeface="Times New Roman" pitchFamily="18" charset="0"/>
              <a:cs typeface="Times New Roman" pitchFamily="18" charset="0"/>
            </a:rPr>
            <a:t>(25  учреждений, 7 дошкольных групп – 2711 чел.)</a:t>
          </a:r>
        </a:p>
        <a:p xmlns:a="http://schemas.openxmlformats.org/drawingml/2006/main">
          <a:pPr algn="ctr"/>
          <a:r>
            <a:rPr lang="ru-RU" sz="1100" b="1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 финансовое обеспечение муниципального задания  378 505,1 тыс. руб. ( в т.ч. заработная плата 317 500,5 тыс. руб., коммунальные услуги 31 535,2 тыс. руб.);</a:t>
          </a:r>
        </a:p>
        <a:p xmlns:a="http://schemas.openxmlformats.org/drawingml/2006/main">
          <a:pPr algn="l">
            <a:buFontTx/>
            <a:buChar char="-"/>
          </a:pPr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текущий и капитальный ремонт зданий, сооружений 1 700,0 тыс. руб.;</a:t>
          </a:r>
        </a:p>
        <a:p xmlns:a="http://schemas.openxmlformats.org/drawingml/2006/main">
          <a:pPr algn="l">
            <a:buFontTx/>
            <a:buChar char="-"/>
          </a:pPr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софинансирование мероприятия «Укрепление МТБ образовательных организаций ЛО» 173,9 тыс. руб.  </a:t>
          </a:r>
        </a:p>
        <a:p xmlns:a="http://schemas.openxmlformats.org/drawingml/2006/main">
          <a:pPr algn="l">
            <a:buFontTx/>
            <a:buChar char="-"/>
          </a:pPr>
          <a:endParaRPr lang="ru-RU" sz="1200" dirty="0" smtClean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l"/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0.53226</cdr:x>
      <cdr:y>0.3875</cdr:y>
    </cdr:from>
    <cdr:to>
      <cdr:x>0.97845</cdr:x>
      <cdr:y>0.7625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714908" y="2214578"/>
          <a:ext cx="3952491" cy="2143140"/>
        </a:xfrm>
        <a:prstGeom xmlns:a="http://schemas.openxmlformats.org/drawingml/2006/main" prst="rect">
          <a:avLst/>
        </a:prstGeom>
        <a:ln xmlns:a="http://schemas.openxmlformats.org/drawingml/2006/main" w="3175">
          <a:solidFill>
            <a:schemeClr val="tx1"/>
          </a:solidFill>
        </a:ln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1100" b="1" i="1" dirty="0" smtClean="0">
              <a:latin typeface="Times New Roman" pitchFamily="18" charset="0"/>
              <a:cs typeface="Times New Roman" pitchFamily="18" charset="0"/>
            </a:rPr>
            <a:t>Школы </a:t>
          </a:r>
        </a:p>
        <a:p xmlns:a="http://schemas.openxmlformats.org/drawingml/2006/main">
          <a:pPr algn="ctr"/>
          <a:r>
            <a:rPr lang="ru-RU" sz="1100" b="1" i="1" dirty="0" smtClean="0">
              <a:latin typeface="Times New Roman" pitchFamily="18" charset="0"/>
              <a:cs typeface="Times New Roman" pitchFamily="18" charset="0"/>
            </a:rPr>
            <a:t>(18 учреждений – 5754 чел.)</a:t>
          </a:r>
        </a:p>
        <a:p xmlns:a="http://schemas.openxmlformats.org/drawingml/2006/main">
          <a:pPr algn="l">
            <a:buFontTx/>
            <a:buChar char="-"/>
          </a:pP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финансовое обеспечение муниципального задания  538 521,8 тыс. руб. ( в т.ч. заработная плата 431 422,3 тыс. руб., коммунальные услуги 70 395,3 тыс. руб.);</a:t>
          </a:r>
        </a:p>
        <a:p xmlns:a="http://schemas.openxmlformats.org/drawingml/2006/main">
          <a:pPr algn="l">
            <a:buFontTx/>
            <a:buChar char="-"/>
          </a:pP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текущий и капитальный ремонт зданий, сооружений 49 473,1тыс. руб.;</a:t>
          </a:r>
        </a:p>
        <a:p xmlns:a="http://schemas.openxmlformats.org/drawingml/2006/main">
          <a:pPr algn="l">
            <a:buFontTx/>
            <a:buChar char="-"/>
          </a:pP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софинансирование мероприятия «Укрепление МТБ образовательных организаций ЛО» 2 582,4 тыс. руб. ( в т.ч. На ремонтные работы 590,3 тыс. руб., приобретение 2 школьных автобусов 548,1 тыс. руб., ремонт спортзала 208,1 тыс. руб., строительство спортивной площадки 1 300,0 тыс. руб.). </a:t>
          </a:r>
          <a:endParaRPr lang="ru-RU" sz="1100" b="1" i="1" dirty="0" smtClean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endParaRPr lang="ru-RU" b="1" i="1" dirty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endParaRPr lang="ru-RU" sz="1100" b="1" i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0.49194</cdr:x>
      <cdr:y>0.775</cdr:y>
    </cdr:from>
    <cdr:to>
      <cdr:x>0.96774</cdr:x>
      <cdr:y>0.9875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357718" y="4429156"/>
          <a:ext cx="4214842" cy="1214446"/>
        </a:xfrm>
        <a:prstGeom xmlns:a="http://schemas.openxmlformats.org/drawingml/2006/main" prst="rect">
          <a:avLst/>
        </a:prstGeom>
        <a:ln xmlns:a="http://schemas.openxmlformats.org/drawingml/2006/main" w="3175">
          <a:solidFill>
            <a:schemeClr val="tx1"/>
          </a:solidFill>
        </a:ln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b="1" i="1" dirty="0" smtClean="0">
              <a:latin typeface="Times New Roman" pitchFamily="18" charset="0"/>
              <a:cs typeface="Times New Roman" pitchFamily="18" charset="0"/>
            </a:rPr>
            <a:t>Дополнительное образование </a:t>
          </a:r>
        </a:p>
        <a:p xmlns:a="http://schemas.openxmlformats.org/drawingml/2006/main">
          <a:pPr algn="ctr"/>
          <a:r>
            <a:rPr lang="ru-RU" b="1" i="1" dirty="0" smtClean="0">
              <a:latin typeface="Times New Roman" pitchFamily="18" charset="0"/>
              <a:cs typeface="Times New Roman" pitchFamily="18" charset="0"/>
            </a:rPr>
            <a:t>(8 учреждений, 6272 чел.)</a:t>
          </a:r>
        </a:p>
        <a:p xmlns:a="http://schemas.openxmlformats.org/drawingml/2006/main">
          <a:pPr algn="l"/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 финансовое обеспечение муниципального задания  139 995,4 тыс. руб. ( в т.ч. заработная плата 126 653,6 тыс. руб., коммунальные услуги 4 531,8 тыс. руб.);</a:t>
          </a:r>
        </a:p>
        <a:p xmlns:a="http://schemas.openxmlformats.org/drawingml/2006/main">
          <a:pPr algn="l">
            <a:buFontTx/>
            <a:buChar char="-"/>
          </a:pP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текущий и капитальный ремонт зданий, сооружений 300,0 тыс. руб.</a:t>
          </a:r>
        </a:p>
        <a:p xmlns:a="http://schemas.openxmlformats.org/drawingml/2006/main">
          <a:pPr algn="ctr"/>
          <a:endParaRPr lang="ru-RU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FE4763-8A85-4610-8ACC-72D946520517}" type="datetimeFigureOut">
              <a:rPr lang="ru-RU" smtClean="0"/>
              <a:pPr/>
              <a:t>10.01.2019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03604C-AB59-4F0D-9D4B-FB1A79EEA0B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03604C-AB59-4F0D-9D4B-FB1A79EEA0B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03604C-AB59-4F0D-9D4B-FB1A79EEA0B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10.01.2019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C9B81F-C347-4BEF-BFDF-29C42F48304A}" type="datetimeFigureOut">
              <a:rPr lang="en-US" smtClean="0"/>
              <a:pPr/>
              <a:t>1/10/2019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10.01.2019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1.xml"/><Relationship Id="rId3" Type="http://schemas.openxmlformats.org/officeDocument/2006/relationships/chart" Target="../charts/chart16.xml"/><Relationship Id="rId7" Type="http://schemas.openxmlformats.org/officeDocument/2006/relationships/chart" Target="../charts/chart20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9.xml"/><Relationship Id="rId11" Type="http://schemas.openxmlformats.org/officeDocument/2006/relationships/chart" Target="../charts/chart24.xml"/><Relationship Id="rId5" Type="http://schemas.openxmlformats.org/officeDocument/2006/relationships/chart" Target="../charts/chart18.xml"/><Relationship Id="rId10" Type="http://schemas.openxmlformats.org/officeDocument/2006/relationships/chart" Target="../charts/chart23.xml"/><Relationship Id="rId4" Type="http://schemas.openxmlformats.org/officeDocument/2006/relationships/chart" Target="../charts/chart17.xml"/><Relationship Id="rId9" Type="http://schemas.openxmlformats.org/officeDocument/2006/relationships/chart" Target="../charts/chart2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lum bright="-14000"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428596" y="1714488"/>
            <a:ext cx="8215370" cy="353943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ea typeface="Yu Gothic UI Light" pitchFamily="34" charset="-128"/>
                <a:cs typeface="Times New Roman" pitchFamily="18" charset="0"/>
              </a:rPr>
              <a:t>ПРОЕКТ БЮДЖЕТА </a:t>
            </a:r>
          </a:p>
          <a:p>
            <a:pPr algn="ctr"/>
            <a:endParaRPr lang="ru-RU" sz="3200" b="1" dirty="0" smtClean="0">
              <a:ea typeface="Yu Gothic UI Light" pitchFamily="34" charset="-128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ea typeface="Yu Gothic UI Light" pitchFamily="34" charset="-128"/>
                <a:cs typeface="Times New Roman" pitchFamily="18" charset="0"/>
              </a:rPr>
              <a:t>ЛУЖСКОГО МУНИЦИПАЛЬНОГО РАЙОНА ЛЕНИНГРАДСКОЙ ОБЛАСТИ </a:t>
            </a:r>
          </a:p>
          <a:p>
            <a:pPr algn="ctr"/>
            <a:r>
              <a:rPr lang="ru-RU" sz="3200" b="1" dirty="0" smtClean="0">
                <a:ea typeface="Yu Gothic UI Light" pitchFamily="34" charset="-128"/>
                <a:cs typeface="Times New Roman" pitchFamily="18" charset="0"/>
              </a:rPr>
              <a:t>НА 2019 ГОД И НА ПЛАНОВЫЙ ПЕРИОД 2020-2021 ГОДОВ</a:t>
            </a:r>
            <a:endParaRPr lang="ru-RU" sz="3200" b="1" dirty="0">
              <a:ea typeface="Yu Gothic UI Light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14282" y="500042"/>
          <a:ext cx="5857916" cy="38787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16632"/>
            <a:ext cx="8572560" cy="52628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доходов бюджета Лужского муниципального района </a:t>
            </a:r>
            <a:br>
              <a:rPr lang="ru-RU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2019 год</a:t>
            </a:r>
            <a:endParaRPr lang="ru-RU" sz="22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034" y="3786190"/>
            <a:ext cx="2857520" cy="2214578"/>
          </a:xfrm>
          <a:prstGeom prst="round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i="1" kern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Субсидии</a:t>
            </a:r>
          </a:p>
          <a:p>
            <a:r>
              <a:rPr lang="ru-RU" sz="1200" kern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средства, передаваемые бюджету другого уровня бюджетной системы на условиях софинансирования расходных обязательств муниципальных образований. </a:t>
            </a:r>
          </a:p>
          <a:p>
            <a:endParaRPr lang="ru-RU" sz="1200" kern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kern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Аналогия в семейном бюджете: </a:t>
            </a:r>
          </a:p>
          <a:p>
            <a:pPr algn="ctr"/>
            <a:r>
              <a:rPr lang="ru-RU" sz="1200" b="1" kern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 «добавляете» деньги для того, чтобы ваш ребенок купил себе книгу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714876" y="5143512"/>
            <a:ext cx="3786214" cy="1571636"/>
          </a:xfrm>
          <a:prstGeom prst="round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i="1" kern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Дотации</a:t>
            </a:r>
          </a:p>
          <a:p>
            <a:r>
              <a:rPr lang="ru-RU" sz="1200" kern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средства, предоставляемые бюджету другого уровня бюджетной системы на безвозмездной  и безвозвратной основе без установления направлений и (или) условий их использования.</a:t>
            </a:r>
          </a:p>
          <a:p>
            <a:endParaRPr lang="ru-RU" sz="1200" kern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kern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Аналогия в семейном бюджете: Вы даете своему ребенку карманные деньги</a:t>
            </a:r>
            <a:endParaRPr lang="ru-RU" sz="1200" b="1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786314" y="714356"/>
            <a:ext cx="3500462" cy="1785950"/>
          </a:xfrm>
          <a:prstGeom prst="round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i="1" kern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Субвенции</a:t>
            </a:r>
          </a:p>
          <a:p>
            <a:r>
              <a:rPr lang="ru-RU" sz="1200" kern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средства, предоставляемые бюджету другого уровня бюджетной системы для исполнения переданных государственных полномочий.</a:t>
            </a:r>
          </a:p>
          <a:p>
            <a:endParaRPr lang="ru-RU" sz="1200" kern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kern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Аналогия в семейном бюджете: Вы даете своему ребенку деньги и отправляете его в магазин купить продукты по списку, который Вы ему </a:t>
            </a:r>
            <a:endParaRPr lang="ru-RU" sz="1200" dirty="0"/>
          </a:p>
        </p:txBody>
      </p:sp>
      <p:graphicFrame>
        <p:nvGraphicFramePr>
          <p:cNvPr id="13" name="Содержимое 3"/>
          <p:cNvGraphicFramePr>
            <a:graphicFrameLocks/>
          </p:cNvGraphicFramePr>
          <p:nvPr/>
        </p:nvGraphicFramePr>
        <p:xfrm>
          <a:off x="4286248" y="2571744"/>
          <a:ext cx="4572032" cy="252925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00462"/>
                <a:gridCol w="1071570"/>
              </a:tblGrid>
              <a:tr h="494129"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 («собственные»)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435 175,4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9759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0" dirty="0" smtClean="0">
                          <a:latin typeface="Times New Roman" pitchFamily="18" charset="0"/>
                          <a:cs typeface="Times New Roman" pitchFamily="18" charset="0"/>
                        </a:rPr>
                        <a:t>Дотация на выравнивание</a:t>
                      </a:r>
                    </a:p>
                    <a:p>
                      <a:pPr algn="ctr" eaLnBrk="1" hangingPunct="1"/>
                      <a:r>
                        <a:rPr lang="ru-RU" sz="1400" i="0" dirty="0" smtClean="0">
                          <a:latin typeface="Times New Roman" pitchFamily="18" charset="0"/>
                          <a:cs typeface="Times New Roman" pitchFamily="18" charset="0"/>
                        </a:rPr>
                        <a:t>(с доп. нормативом отчислений от НДФЛ </a:t>
                      </a:r>
                    </a:p>
                    <a:p>
                      <a:pPr algn="ctr" eaLnBrk="1" hangingPunct="1">
                        <a:buFont typeface="Wingdings 2" pitchFamily="18" charset="2"/>
                        <a:buNone/>
                      </a:pPr>
                      <a:r>
                        <a:rPr lang="ru-RU" sz="1400" i="0" dirty="0" smtClean="0">
                          <a:latin typeface="Times New Roman" pitchFamily="18" charset="0"/>
                          <a:cs typeface="Times New Roman" pitchFamily="18" charset="0"/>
                        </a:rPr>
                        <a:t>    в счет дотации) </a:t>
                      </a:r>
                      <a:endParaRPr lang="ru-RU" sz="1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0" dirty="0" smtClean="0">
                          <a:latin typeface="Times New Roman" pitchFamily="18" charset="0"/>
                          <a:cs typeface="Times New Roman" pitchFamily="18" charset="0"/>
                        </a:rPr>
                        <a:t>392 468,0</a:t>
                      </a:r>
                      <a:endParaRPr lang="ru-RU" sz="1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</a:tr>
              <a:tr h="290664">
                <a:tc>
                  <a:txBody>
                    <a:bodyPr/>
                    <a:lstStyle/>
                    <a:p>
                      <a:pPr algn="ctr"/>
                      <a:r>
                        <a:rPr lang="ru-RU" sz="1400" i="0" dirty="0" smtClean="0">
                          <a:latin typeface="Times New Roman" pitchFamily="18" charset="0"/>
                          <a:cs typeface="Times New Roman" pitchFamily="18" charset="0"/>
                        </a:rPr>
                        <a:t>Субсидии</a:t>
                      </a:r>
                      <a:endParaRPr lang="ru-RU" sz="1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0" dirty="0" smtClean="0">
                          <a:latin typeface="Times New Roman" pitchFamily="18" charset="0"/>
                          <a:cs typeface="Times New Roman" pitchFamily="18" charset="0"/>
                        </a:rPr>
                        <a:t>93 376,8</a:t>
                      </a:r>
                      <a:endParaRPr lang="ru-RU" sz="1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90664">
                <a:tc>
                  <a:txBody>
                    <a:bodyPr/>
                    <a:lstStyle/>
                    <a:p>
                      <a:pPr algn="ctr"/>
                      <a:r>
                        <a:rPr lang="ru-RU" sz="1400" i="0" dirty="0" smtClean="0">
                          <a:latin typeface="Times New Roman" pitchFamily="18" charset="0"/>
                          <a:cs typeface="Times New Roman" pitchFamily="18" charset="0"/>
                        </a:rPr>
                        <a:t>Субвенции</a:t>
                      </a:r>
                      <a:endParaRPr lang="ru-RU" sz="1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0" dirty="0" smtClean="0">
                          <a:latin typeface="Times New Roman" pitchFamily="18" charset="0"/>
                          <a:cs typeface="Times New Roman" pitchFamily="18" charset="0"/>
                        </a:rPr>
                        <a:t>961 501,2</a:t>
                      </a:r>
                      <a:endParaRPr lang="ru-RU" sz="1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90664">
                <a:tc>
                  <a:txBody>
                    <a:bodyPr/>
                    <a:lstStyle/>
                    <a:p>
                      <a:pPr algn="ctr"/>
                      <a:r>
                        <a:rPr lang="ru-RU" sz="1400" i="0" dirty="0" smtClean="0"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</a:t>
                      </a:r>
                      <a:endParaRPr lang="ru-RU" sz="1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0" dirty="0" smtClean="0">
                          <a:latin typeface="Times New Roman" pitchFamily="18" charset="0"/>
                          <a:cs typeface="Times New Roman" pitchFamily="18" charset="0"/>
                        </a:rPr>
                        <a:t>5 804,7</a:t>
                      </a:r>
                      <a:endParaRPr lang="ru-RU" sz="1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65175"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 </a:t>
                      </a:r>
                      <a:endParaRPr lang="ru-RU" sz="1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1 888 326,1</a:t>
                      </a:r>
                      <a:endParaRPr lang="ru-RU" sz="1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072430" y="2357430"/>
            <a:ext cx="10715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тысяч рублей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214422"/>
          <a:ext cx="8229600" cy="4357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pPr algn="ctr"/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Подходы к формированию местного бюджета на </a:t>
            </a:r>
            <a:r>
              <a:rPr lang="ru-RU" sz="20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2019 год</a:t>
            </a:r>
            <a:endParaRPr lang="ru-RU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857232"/>
          <a:ext cx="8564198" cy="414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505092" cy="490066"/>
          </a:xfrm>
        </p:spPr>
        <p:txBody>
          <a:bodyPr>
            <a:normAutofit/>
          </a:bodyPr>
          <a:lstStyle/>
          <a:p>
            <a:pPr algn="ctr"/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Лужского муниципального района</a:t>
            </a:r>
            <a:endParaRPr lang="ru-RU" sz="2000" i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071934" y="5429264"/>
            <a:ext cx="4714908" cy="116955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i="1" kern="0" dirty="0" smtClean="0">
                <a:latin typeface="Times New Roman" pitchFamily="18" charset="0"/>
                <a:cs typeface="Times New Roman" pitchFamily="18" charset="0"/>
              </a:rPr>
              <a:t>Межбюджетные трансферты</a:t>
            </a:r>
          </a:p>
          <a:p>
            <a:pPr algn="ctr"/>
            <a:endParaRPr lang="ru-RU" sz="1400" b="1" i="1" kern="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kern="0" dirty="0" smtClean="0">
                <a:latin typeface="Times New Roman" pitchFamily="18" charset="0"/>
                <a:cs typeface="Times New Roman" pitchFamily="18" charset="0"/>
              </a:rPr>
              <a:t>- средства, предоставляемые одним бюджетом бюджетной системы Российской Федерации другому бюджету бюджетной системы Российской Федерации.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5000636"/>
            <a:ext cx="5715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*(решение Совета депутатов ЛМР от 22.12.2017 № 218)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357158" y="857232"/>
          <a:ext cx="8607330" cy="49841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9090"/>
                <a:gridCol w="1071570"/>
                <a:gridCol w="785818"/>
                <a:gridCol w="1071570"/>
                <a:gridCol w="785818"/>
                <a:gridCol w="963464"/>
              </a:tblGrid>
              <a:tr h="310001">
                <a:tc rowSpan="2">
                  <a:txBody>
                    <a:bodyPr/>
                    <a:lstStyle/>
                    <a:p>
                      <a:pPr algn="ctr"/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 год*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Темп роста,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%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51002"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 счет ме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стных средств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Уд. вес,%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 счет ме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стных средств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Уд. вес, %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9868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682 250,6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100,0%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835 606,6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100,0%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122,5%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7980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Расходы на выплаты персоналу в целях обеспечения выполнения функций 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124 055,6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18,2 %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132 987,7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15, 9%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107,2%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79803">
                <a:tc>
                  <a:txBody>
                    <a:bodyPr/>
                    <a:lstStyle/>
                    <a:p>
                      <a:pPr algn="ctr"/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Закупка товаров, работ и услуг для (государственных) муниципальных нужд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595,0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9,3 %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89 856,9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10,7%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141,3%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79803">
                <a:tc>
                  <a:txBody>
                    <a:bodyPr/>
                    <a:lstStyle/>
                    <a:p>
                      <a:pPr algn="ctr"/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Социальное обеспечение и иные выплаты населению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982,5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4,1 %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26 605,8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3,2%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95,1%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70799">
                <a:tc>
                  <a:txBody>
                    <a:bodyPr/>
                    <a:lstStyle/>
                    <a:p>
                      <a:pPr algn="ctr"/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Капитальные вложения в объекты (государственной) муниципальной</a:t>
                      </a:r>
                      <a:r>
                        <a:rPr kumimoji="0" lang="ru-RU" sz="13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собственности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719,4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3,2 %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31 341,5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3,7%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144,3%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8663">
                <a:tc>
                  <a:txBody>
                    <a:bodyPr/>
                    <a:lstStyle/>
                    <a:p>
                      <a:pPr algn="ctr"/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Межбюджетные трансферты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24 998,6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3,7 %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55 820,6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6,7%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223,3%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51002">
                <a:tc>
                  <a:txBody>
                    <a:bodyPr/>
                    <a:lstStyle/>
                    <a:p>
                      <a:pPr algn="ctr"/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Предоставление субсидий бюджетным, автономным учреждениям и иным некоммерческим организациям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399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024,5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58,5 %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476 774,3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57,1%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119,5%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63875">
                <a:tc>
                  <a:txBody>
                    <a:bodyPr/>
                    <a:lstStyle/>
                    <a:p>
                      <a:pPr algn="ctr"/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Обслуживание (государственного) муниципального долга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807,5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0,1%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676,3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0,1%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83,8%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9001">
                <a:tc>
                  <a:txBody>
                    <a:bodyPr/>
                    <a:lstStyle/>
                    <a:p>
                      <a:pPr algn="ctr"/>
                      <a:r>
                        <a:rPr kumimoji="0"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Иные бюджетные ассигнования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067,5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2,9 %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21 543,5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2,6%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107,4%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88640"/>
            <a:ext cx="8715436" cy="597154"/>
          </a:xfrm>
        </p:spPr>
        <p:txBody>
          <a:bodyPr>
            <a:noAutofit/>
          </a:bodyPr>
          <a:lstStyle/>
          <a:p>
            <a:pPr algn="ctr"/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Лужского муниципального района по видам расходов </a:t>
            </a:r>
            <a:b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(за счет собственных средств бюджета) </a:t>
            </a:r>
            <a:endParaRPr lang="ru-RU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6"/>
          <p:cNvSpPr>
            <a:spLocks noChangeArrowheads="1"/>
          </p:cNvSpPr>
          <p:nvPr/>
        </p:nvSpPr>
        <p:spPr bwMode="auto">
          <a:xfrm>
            <a:off x="5000628" y="5929330"/>
            <a:ext cx="40005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*(решение Совета депутатов ЛМР от 22.12.2017 № 218)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15272" y="571480"/>
            <a:ext cx="12950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тысяч рублей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14282" y="116632"/>
            <a:ext cx="86439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Структура расходов бюджета по разделам классификации расходов</a:t>
            </a:r>
            <a:b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(за счет собственных средств), тысяч рублей</a:t>
            </a:r>
            <a:endParaRPr lang="ru-RU" sz="2000" i="1" dirty="0"/>
          </a:p>
        </p:txBody>
      </p:sp>
      <p:graphicFrame>
        <p:nvGraphicFramePr>
          <p:cNvPr id="17" name="Диаграмма 12"/>
          <p:cNvGraphicFramePr>
            <a:graphicFrameLocks noGrp="1"/>
          </p:cNvGraphicFramePr>
          <p:nvPr>
            <p:ph idx="1"/>
          </p:nvPr>
        </p:nvGraphicFramePr>
        <p:xfrm>
          <a:off x="357158" y="785794"/>
          <a:ext cx="2786082" cy="16700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Диаграмма 13"/>
          <p:cNvGraphicFramePr>
            <a:graphicFrameLocks/>
          </p:cNvGraphicFramePr>
          <p:nvPr/>
        </p:nvGraphicFramePr>
        <p:xfrm>
          <a:off x="3357554" y="785794"/>
          <a:ext cx="2880319" cy="174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Диаграмма 21"/>
          <p:cNvGraphicFramePr>
            <a:graphicFrameLocks/>
          </p:cNvGraphicFramePr>
          <p:nvPr/>
        </p:nvGraphicFramePr>
        <p:xfrm>
          <a:off x="6444208" y="785794"/>
          <a:ext cx="2699792" cy="1563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0" name="Диаграмма 15"/>
          <p:cNvGraphicFramePr>
            <a:graphicFrameLocks/>
          </p:cNvGraphicFramePr>
          <p:nvPr/>
        </p:nvGraphicFramePr>
        <p:xfrm>
          <a:off x="214282" y="2571744"/>
          <a:ext cx="2592288" cy="1584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1" name="Диаграмма 17"/>
          <p:cNvGraphicFramePr>
            <a:graphicFrameLocks/>
          </p:cNvGraphicFramePr>
          <p:nvPr/>
        </p:nvGraphicFramePr>
        <p:xfrm>
          <a:off x="3214678" y="2571744"/>
          <a:ext cx="2928958" cy="1601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2" name="Диаграмма 18"/>
          <p:cNvGraphicFramePr>
            <a:graphicFrameLocks/>
          </p:cNvGraphicFramePr>
          <p:nvPr/>
        </p:nvGraphicFramePr>
        <p:xfrm>
          <a:off x="142844" y="4357694"/>
          <a:ext cx="2555875" cy="1785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3" name="Диаграмма 16"/>
          <p:cNvGraphicFramePr>
            <a:graphicFrameLocks/>
          </p:cNvGraphicFramePr>
          <p:nvPr/>
        </p:nvGraphicFramePr>
        <p:xfrm>
          <a:off x="6215074" y="1928802"/>
          <a:ext cx="2809905" cy="1857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24" name="Диаграмма 19"/>
          <p:cNvGraphicFramePr>
            <a:graphicFrameLocks/>
          </p:cNvGraphicFramePr>
          <p:nvPr/>
        </p:nvGraphicFramePr>
        <p:xfrm>
          <a:off x="6143636" y="3429000"/>
          <a:ext cx="2643206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25" name="Диаграмма 20"/>
          <p:cNvGraphicFramePr>
            <a:graphicFrameLocks/>
          </p:cNvGraphicFramePr>
          <p:nvPr/>
        </p:nvGraphicFramePr>
        <p:xfrm>
          <a:off x="2786050" y="4286256"/>
          <a:ext cx="3143272" cy="1714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26" name="Диаграмма 20"/>
          <p:cNvGraphicFramePr>
            <a:graphicFrameLocks/>
          </p:cNvGraphicFramePr>
          <p:nvPr/>
        </p:nvGraphicFramePr>
        <p:xfrm>
          <a:off x="5857884" y="5072074"/>
          <a:ext cx="2832100" cy="16727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124744"/>
          <a:ext cx="3888432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16632"/>
            <a:ext cx="8643998" cy="740600"/>
          </a:xfrm>
        </p:spPr>
        <p:txBody>
          <a:bodyPr>
            <a:noAutofit/>
          </a:bodyPr>
          <a:lstStyle/>
          <a:p>
            <a:pPr algn="ctr"/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программных и </a:t>
            </a:r>
            <a:r>
              <a:rPr lang="ru-RU" sz="20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непрограммных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расходов 2019 года </a:t>
            </a:r>
            <a:b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(за счет собственных средств бюджета)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0" y="785794"/>
          <a:ext cx="7776864" cy="5471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214282" y="785794"/>
          <a:ext cx="8715436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000108"/>
          <a:ext cx="8229600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214290"/>
            <a:ext cx="8429684" cy="785818"/>
          </a:xfrm>
        </p:spPr>
        <p:txBody>
          <a:bodyPr>
            <a:noAutofit/>
          </a:bodyPr>
          <a:lstStyle/>
          <a:p>
            <a:pPr algn="ctr"/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Межбюджетные трансферты </a:t>
            </a:r>
            <a:b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бюджетам поселений Лужского муниципального района </a:t>
            </a:r>
            <a:b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(за счет собственных средств бюджета)</a:t>
            </a:r>
            <a:endParaRPr lang="ru-RU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2844" y="785794"/>
          <a:ext cx="8858312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2" y="142852"/>
            <a:ext cx="6715172" cy="5000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Муниципальная программа «Современное образование » на 2019 год </a:t>
            </a:r>
            <a:endParaRPr lang="ru-RU" sz="2200" dirty="0">
              <a:effectLst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grayscl/>
          </a:blip>
          <a:stretch>
            <a:fillRect/>
          </a:stretch>
        </p:blipFill>
        <p:spPr>
          <a:xfrm>
            <a:off x="7274874" y="142852"/>
            <a:ext cx="1639968" cy="85725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3643306" y="1214422"/>
          <a:ext cx="5214974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6786610" cy="785818"/>
          </a:xfrm>
        </p:spPr>
        <p:txBody>
          <a:bodyPr>
            <a:noAutofit/>
          </a:bodyPr>
          <a:lstStyle/>
          <a:p>
            <a:pPr algn="ctr"/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«Развитие жилищно-коммунального и дорожного хозяйства Лужского муниципального района» на 2019 год</a:t>
            </a:r>
            <a:b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i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4282" y="928671"/>
            <a:ext cx="3214710" cy="1785949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Целью программы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является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улучшение социально-экономических условий проживания жителей Лужского муниципального района, повышение эффективности функционирования жилищно-коммунального и дорожного хозяйства на территории района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214282" y="3071810"/>
          <a:ext cx="3500462" cy="3000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grayscl/>
            <a:lum bright="32000"/>
          </a:blip>
          <a:stretch>
            <a:fillRect/>
          </a:stretch>
        </p:blipFill>
        <p:spPr>
          <a:xfrm>
            <a:off x="7572396" y="142852"/>
            <a:ext cx="1461222" cy="642918"/>
          </a:xfrm>
          <a:prstGeom prst="rect">
            <a:avLst/>
          </a:prstGeom>
          <a:noFill/>
        </p:spPr>
      </p:pic>
      <p:pic>
        <p:nvPicPr>
          <p:cNvPr id="1026" name="Picture 2" descr="C:\Users\guseva\Desktop\gas.jpg"/>
          <p:cNvPicPr>
            <a:picLocks noChangeAspect="1" noChangeArrowheads="1"/>
          </p:cNvPicPr>
          <p:nvPr/>
        </p:nvPicPr>
        <p:blipFill>
          <a:blip r:embed="rId5" cstate="print">
            <a:grayscl/>
            <a:lum contrast="3000"/>
          </a:blip>
          <a:srcRect/>
          <a:stretch>
            <a:fillRect/>
          </a:stretch>
        </p:blipFill>
        <p:spPr bwMode="auto">
          <a:xfrm>
            <a:off x="6929454" y="142852"/>
            <a:ext cx="500066" cy="6863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642910" y="1285860"/>
          <a:ext cx="7858180" cy="30739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4294"/>
                <a:gridCol w="2813886"/>
              </a:tblGrid>
              <a:tr h="67812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источников внутреннего финансирования</a:t>
                      </a:r>
                    </a:p>
                    <a:p>
                      <a:pPr algn="ctr"/>
                      <a:endParaRPr lang="ru-RU" sz="16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7 963,2</a:t>
                      </a:r>
                      <a:endParaRPr lang="ru-RU" sz="16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09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6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296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Кредиты кредитных организаций в валюте Российской Федерации, полученные муниципальными районами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10 000,0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Погашение кредита от других бюджетов бюджетной системы РФ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-8 942,9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879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Изменение прочих остатков денежных средств бюджета района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6 906,1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60648"/>
            <a:ext cx="8429684" cy="780696"/>
          </a:xfrm>
        </p:spPr>
        <p:txBody>
          <a:bodyPr>
            <a:normAutofit/>
          </a:bodyPr>
          <a:lstStyle/>
          <a:p>
            <a:pPr algn="ctr"/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Источники внутреннего финансирования дефицита бюджета </a:t>
            </a:r>
            <a:b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2019 год</a:t>
            </a:r>
            <a:endParaRPr lang="ru-RU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3768" y="1000108"/>
            <a:ext cx="12938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тысяч рублей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с двумя вырезанными противолежащими углами 4"/>
          <p:cNvSpPr/>
          <p:nvPr/>
        </p:nvSpPr>
        <p:spPr>
          <a:xfrm>
            <a:off x="2500298" y="4643446"/>
            <a:ext cx="6500858" cy="1656184"/>
          </a:xfrm>
          <a:prstGeom prst="snip2Diag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Источники финансирования дефицита бюджета </a:t>
            </a:r>
          </a:p>
          <a:p>
            <a:pPr algn="ctr"/>
            <a:endParaRPr lang="ru-RU" sz="16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средства, которые привлекаются для покрытия дефицита (кредиты банков, кредиты от других уровней бюджетов, кредиты финансовых международных организаций, ценные бумаги, иные источники)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32656"/>
            <a:ext cx="8186766" cy="780696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бюджетной политики Лужского муниципального района</a:t>
            </a:r>
            <a:endParaRPr lang="ru-RU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9" y="2708920"/>
            <a:ext cx="7671796" cy="1008062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br>
              <a:rPr lang="ru-RU" sz="4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14281" y="1142984"/>
          <a:ext cx="8715438" cy="4243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0036"/>
                <a:gridCol w="1578923"/>
                <a:gridCol w="1071570"/>
                <a:gridCol w="857256"/>
                <a:gridCol w="1071570"/>
                <a:gridCol w="857256"/>
                <a:gridCol w="1002804"/>
                <a:gridCol w="926023"/>
              </a:tblGrid>
              <a:tr h="8526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2018 год (Первоначальный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бюджет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Проект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2019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Темп роста, 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Проект 2020 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Темп роста, %</a:t>
                      </a:r>
                    </a:p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Проект 2021 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Темп роста, %</a:t>
                      </a:r>
                    </a:p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430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(всего), в том числе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1 873 600,0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1 888 326,1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100,8%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1 864 661,1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98,7%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1 843 094,6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98,8%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231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собственные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627 105,0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770 453,8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122,8%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752 102,7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97,6%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785 244,2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104,4%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870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безвозмездные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1 246 495,0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1 117 872,3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89,7%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1 112 558,4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99,5%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1 057 850,4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95,1%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9654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РАСХОДЫ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1 881 657,1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1 896 289,3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100,8%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1 871 718,3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98,7%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1 849 094,6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98,8%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8943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в т.ч. условно утвержденные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38 788,4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43 674,0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8943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ДЕФИЦИТ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(-)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- 8 057,1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- 7 963,2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- 7 057,2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- 6000,0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137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 </a:t>
                      </a:r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 собственным доходам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1,0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0,9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0,8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16632"/>
            <a:ext cx="8501122" cy="6691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параметры проекта бюджета </a:t>
            </a:r>
            <a:br>
              <a:rPr lang="ru-RU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Лужского муниципального района на 2019-2021 годы</a:t>
            </a:r>
            <a:endParaRPr lang="ru-RU" sz="22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15272" y="857232"/>
            <a:ext cx="12093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тысяч рублей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142976" y="5357826"/>
            <a:ext cx="8001024" cy="12858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 </a:t>
            </a:r>
            <a:r>
              <a:rPr lang="ru-RU" sz="13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sz="13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3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поступающие в бюджет денежные средства</a:t>
            </a:r>
            <a:r>
              <a:rPr lang="ru-RU" sz="13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defRPr/>
            </a:pPr>
            <a:r>
              <a:rPr lang="ru-RU" sz="13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</a:t>
            </a:r>
            <a:r>
              <a:rPr lang="ru-RU" sz="13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3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выплачиваемые из бюджета денежные средства, которые направляются на финансовое обеспечение задач и функций </a:t>
            </a:r>
            <a:r>
              <a:rPr lang="ru-RU" sz="13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органов местного самоуправления.</a:t>
            </a:r>
          </a:p>
          <a:p>
            <a:pPr algn="ctr">
              <a:defRPr/>
            </a:pPr>
            <a:r>
              <a:rPr lang="ru-RU" sz="13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Дефицит </a:t>
            </a:r>
            <a:r>
              <a:rPr lang="ru-RU" sz="13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бюджета</a:t>
            </a:r>
            <a:r>
              <a:rPr lang="ru-RU" sz="13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–ситуация, при </a:t>
            </a:r>
            <a:r>
              <a:rPr lang="ru-RU" sz="13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которой расходы бюджета превышают его доходы. </a:t>
            </a:r>
          </a:p>
          <a:p>
            <a:pPr algn="ctr">
              <a:defRPr/>
            </a:pPr>
            <a:r>
              <a:rPr lang="ru-RU" sz="13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Профицит бюджета</a:t>
            </a:r>
            <a:r>
              <a:rPr lang="ru-RU" sz="13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превышение доходов бюджета над его расходами. </a:t>
            </a:r>
          </a:p>
          <a:p>
            <a:pPr algn="ctr">
              <a:defRPr/>
            </a:pPr>
            <a:endParaRPr lang="ru-RU" sz="1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214282" y="642918"/>
          <a:ext cx="8643998" cy="3143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16632"/>
            <a:ext cx="9001156" cy="589458"/>
          </a:xfrm>
        </p:spPr>
        <p:txBody>
          <a:bodyPr>
            <a:noAutofit/>
          </a:bodyPr>
          <a:lstStyle/>
          <a:p>
            <a:pPr algn="ctr"/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Доходная часть бюджета Лужского муниципального района </a:t>
            </a:r>
            <a:b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2019-2021 годы</a:t>
            </a:r>
            <a:endParaRPr lang="ru-RU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с двумя вырезанными противолежащими углами 10"/>
          <p:cNvSpPr/>
          <p:nvPr/>
        </p:nvSpPr>
        <p:spPr>
          <a:xfrm>
            <a:off x="6215074" y="4572008"/>
            <a:ext cx="2786082" cy="1714512"/>
          </a:xfrm>
          <a:prstGeom prst="snip2Diag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Налоговые доходы </a:t>
            </a:r>
          </a:p>
          <a:p>
            <a:pPr algn="just"/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доходы от предусмотренных законодательством Российской Федерации о налогах и сборах федеральных налогов и сборов, в том числе от налогов, предусмотренных специальными налоговыми режимами, региональных и местных налогов, а также пеней и штрафов по ним.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с двумя вырезанными противолежащими углами 11"/>
          <p:cNvSpPr/>
          <p:nvPr/>
        </p:nvSpPr>
        <p:spPr>
          <a:xfrm>
            <a:off x="214282" y="3429000"/>
            <a:ext cx="6143668" cy="2714644"/>
          </a:xfrm>
          <a:prstGeom prst="snip2DiagRect">
            <a:avLst/>
          </a:prstGeom>
          <a:noFill/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Неналоговые доходы</a:t>
            </a:r>
            <a:r>
              <a:rPr lang="ru-RU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доходы от использования имущества, находящегося в государственной или муниципальной собственности, за исключением имущества бюджетных и автономных учреждений, а также имущества государственных и муниципальных унитарных предприятий, в т.ч. казенных; -доходы от продажи имущества, находящегося в государственной или муниципальной собственности, за исключением движимого имущества бюджетных и автономных учреждений, а также имущества государственных и муниципальных унитарных предприятий, в т.ч. казенных; -доходы от платных услуг, оказываемых казенными учреждениями; -средства, полученные в результате применения мер гражданско-правовой, административной и уголовной ответственности, в т.ч. штрафы, конфискации, компенсации, а также средства, полученные в возмещение вреда, причиненного РФ, субъектам РФ, муниципальным образованиям, и иные суммы принудительного изъятия; -средства самообложения граждан;</a:t>
            </a:r>
          </a:p>
          <a:p>
            <a:pPr algn="just"/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-иные неналоговые доходы.  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72396" y="714356"/>
            <a:ext cx="12218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тысяч рублей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57157" y="1000108"/>
          <a:ext cx="8610136" cy="4762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455"/>
                <a:gridCol w="1428760"/>
                <a:gridCol w="1000132"/>
                <a:gridCol w="642942"/>
                <a:gridCol w="928694"/>
                <a:gridCol w="642942"/>
                <a:gridCol w="1000132"/>
                <a:gridCol w="609079"/>
              </a:tblGrid>
              <a:tr h="8572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r>
                        <a:rPr lang="ru-RU" sz="13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вида доходов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2018 год (Первоначальный</a:t>
                      </a:r>
                      <a:r>
                        <a:rPr lang="ru-RU" sz="13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бюджет</a:t>
                      </a: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)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</a:t>
                      </a:r>
                      <a:r>
                        <a:rPr lang="ru-RU" sz="13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 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Темп роста, %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 2020 год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1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Темп роста, %</a:t>
                      </a:r>
                    </a:p>
                    <a:p>
                      <a:pPr algn="ctr" fontAlgn="ctr"/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 2021 год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Темп роста, %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7457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НАЛОГОВЫЕ ДОХОДЫ, в т.ч.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572 821,2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672 429,9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117,4%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701 944,9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104,4%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736</a:t>
                      </a:r>
                      <a:r>
                        <a:rPr lang="ru-RU" sz="1400" b="1" i="1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532,7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104,9%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0610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НДФЛ по нормативу 15%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160 210,1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191 493,1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119,5%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199 727,4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104,3%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207 916,2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104,1%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0947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НДФЛ по </a:t>
                      </a:r>
                      <a:r>
                        <a:rPr lang="ru-RU" sz="1400" b="0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доп.нормативу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274 478,7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335 278,4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122,2%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350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507,3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104,5%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370 513,3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105,7%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3329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Акцизы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10 539,4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11 255,4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106,8%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11 639,7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103,4%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12 315,2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105,8%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579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Упрощенная система налогообложения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92 200,0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97 700,0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106,0%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102 600,0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105,0%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134 500,0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131,1%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3329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Единый налог на вмененный доход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26 400,0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26 550,0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100,6%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26 700,0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100,6%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5710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Прочие налоговые (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гос.пошлина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ЕСХН, патент)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8 993,00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10 153,0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112,9%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10 770,5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106,1%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11 288,0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104,8%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504056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налоговых доходов бюджета Лужского муниципального района на 2019-2021 годы</a:t>
            </a:r>
            <a:endParaRPr lang="ru-RU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15272" y="714356"/>
            <a:ext cx="12625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тысяч рублей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4860032" y="3645024"/>
            <a:ext cx="4104456" cy="302433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16016" y="116632"/>
            <a:ext cx="4176464" cy="331236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43608" y="1196752"/>
            <a:ext cx="3528392" cy="554461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214282" y="214290"/>
          <a:ext cx="4500594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4714876" y="142852"/>
          <a:ext cx="4214842" cy="3929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0"/>
          <p:cNvGraphicFramePr/>
          <p:nvPr/>
        </p:nvGraphicFramePr>
        <p:xfrm>
          <a:off x="4643438" y="4071942"/>
          <a:ext cx="4286280" cy="2523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с двумя вырезанными противолежащими углами 11"/>
          <p:cNvSpPr/>
          <p:nvPr/>
        </p:nvSpPr>
        <p:spPr>
          <a:xfrm>
            <a:off x="5508104" y="260648"/>
            <a:ext cx="3168352" cy="2592288"/>
          </a:xfrm>
          <a:prstGeom prst="snip2Diag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63072" y="3068960"/>
            <a:ext cx="3673424" cy="302433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43608" y="1268760"/>
            <a:ext cx="3960440" cy="259228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142844" y="714356"/>
          <a:ext cx="4572032" cy="2733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4714876" y="785794"/>
          <a:ext cx="4143404" cy="2786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0"/>
          <p:cNvGraphicFramePr/>
          <p:nvPr/>
        </p:nvGraphicFramePr>
        <p:xfrm>
          <a:off x="4786314" y="3571876"/>
          <a:ext cx="4100466" cy="3011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071670" y="142852"/>
            <a:ext cx="5000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Налоги на совокупный доход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с двумя вырезанными противолежащими углами 12"/>
          <p:cNvSpPr/>
          <p:nvPr/>
        </p:nvSpPr>
        <p:spPr>
          <a:xfrm>
            <a:off x="1115616" y="4005064"/>
            <a:ext cx="4176464" cy="2664296"/>
          </a:xfrm>
          <a:prstGeom prst="snip2Diag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4" name="Диаграмма 13"/>
          <p:cNvGraphicFramePr/>
          <p:nvPr/>
        </p:nvGraphicFramePr>
        <p:xfrm>
          <a:off x="142844" y="3500438"/>
          <a:ext cx="4714908" cy="2821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85721" y="1000108"/>
          <a:ext cx="8609564" cy="4489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4643"/>
                <a:gridCol w="1429208"/>
                <a:gridCol w="796894"/>
                <a:gridCol w="717205"/>
                <a:gridCol w="796894"/>
                <a:gridCol w="688955"/>
                <a:gridCol w="748560"/>
                <a:gridCol w="717205"/>
              </a:tblGrid>
              <a:tr h="9286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r>
                        <a:rPr lang="ru-RU" sz="13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вида доходов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2018 год (Первоначальный</a:t>
                      </a:r>
                      <a:r>
                        <a:rPr lang="ru-RU" sz="13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бюджет</a:t>
                      </a: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)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</a:t>
                      </a:r>
                      <a:r>
                        <a:rPr lang="ru-RU" sz="13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r>
                        <a:rPr lang="ru-RU" sz="13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 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Темп роста, %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 2020 год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1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Темп роста, %</a:t>
                      </a:r>
                    </a:p>
                    <a:p>
                      <a:pPr algn="ctr" fontAlgn="ctr"/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 2021 год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Темп роста, %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6343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ДОХОДЫ, в т.ч.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54 283,8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98 023,9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180,6%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50 157,8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51,2%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48 711,5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97,1%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7957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Аренда земли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19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842,0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17 815,8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89,8%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17 815,8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17 815,8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4436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Аренда имущества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3 900,0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3 900,0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3 900,0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3 900,0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781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Продажа земли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8 961,6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9 792,8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109,3%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9 792,8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10 092,8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103,1%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607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Продажа имущества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5 000,0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51 100,0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1022,0%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3 000,0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5,9%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1 000,0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33,3%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341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Прочие неналоговые (штрафы,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реклама, соц. </a:t>
                      </a:r>
                      <a:r>
                        <a:rPr lang="ru-RU" sz="1400" b="0" i="0" u="none" strike="noStrike" baseline="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найм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прибыль МУП, плата за негатив, платные услуги)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16 580,2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15 415,3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93,0%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15 649,2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101,5%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15 902,9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101,6%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60648"/>
            <a:ext cx="8607900" cy="504056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неналоговых доходов бюджета Лужского муниципального района на 2019-2021 годы</a:t>
            </a:r>
            <a:endParaRPr lang="ru-RU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43834" y="714356"/>
            <a:ext cx="12625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тысяч рублей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4499992" y="116632"/>
            <a:ext cx="4248472" cy="252028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714876" y="785794"/>
          <a:ext cx="4071966" cy="292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Скругленный прямоугольник 6"/>
          <p:cNvSpPr/>
          <p:nvPr/>
        </p:nvSpPr>
        <p:spPr>
          <a:xfrm>
            <a:off x="5220072" y="2708920"/>
            <a:ext cx="3312368" cy="223224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4572000" y="3571876"/>
          <a:ext cx="4171334" cy="27266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Прямоугольник с двумя вырезанными противолежащими углами 8"/>
          <p:cNvSpPr/>
          <p:nvPr/>
        </p:nvSpPr>
        <p:spPr>
          <a:xfrm>
            <a:off x="571472" y="1196752"/>
            <a:ext cx="3712496" cy="2376264"/>
          </a:xfrm>
          <a:prstGeom prst="snip2Diag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документ 10"/>
          <p:cNvSpPr/>
          <p:nvPr/>
        </p:nvSpPr>
        <p:spPr>
          <a:xfrm>
            <a:off x="1071538" y="3643314"/>
            <a:ext cx="3888432" cy="2808312"/>
          </a:xfrm>
          <a:prstGeom prst="flowChartDocumen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2" name="Диаграмма 11"/>
          <p:cNvGraphicFramePr/>
          <p:nvPr/>
        </p:nvGraphicFramePr>
        <p:xfrm>
          <a:off x="214282" y="857232"/>
          <a:ext cx="4214842" cy="3000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Прямоугольник с двумя вырезанными противолежащими углами 12"/>
          <p:cNvSpPr/>
          <p:nvPr/>
        </p:nvSpPr>
        <p:spPr>
          <a:xfrm>
            <a:off x="5076056" y="5013176"/>
            <a:ext cx="3888432" cy="1728192"/>
          </a:xfrm>
          <a:prstGeom prst="snip2Diag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4" name="Диаграмма 13"/>
          <p:cNvGraphicFramePr/>
          <p:nvPr/>
        </p:nvGraphicFramePr>
        <p:xfrm>
          <a:off x="428596" y="3571876"/>
          <a:ext cx="4286280" cy="2786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1785918" y="260648"/>
            <a:ext cx="55007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Неналоговые доходы </a:t>
            </a:r>
            <a:endParaRPr lang="ru-RU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9680</TotalTime>
  <Words>1963</Words>
  <Application>Microsoft Office PowerPoint</Application>
  <PresentationFormat>Экран (4:3)</PresentationFormat>
  <Paragraphs>469</Paragraphs>
  <Slides>20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Открытая</vt:lpstr>
      <vt:lpstr>Слайд 1</vt:lpstr>
      <vt:lpstr> Основные направления бюджетной политики Лужского муниципального района</vt:lpstr>
      <vt:lpstr> Основные параметры проекта бюджета  Лужского муниципального района на 2019-2021 годы</vt:lpstr>
      <vt:lpstr>Доходная часть бюджета Лужского муниципального района  на 2019-2021 годы</vt:lpstr>
      <vt:lpstr> Структура налоговых доходов бюджета Лужского муниципального района на 2019-2021 годы</vt:lpstr>
      <vt:lpstr>Слайд 6</vt:lpstr>
      <vt:lpstr>Слайд 7</vt:lpstr>
      <vt:lpstr> Структура неналоговых доходов бюджета Лужского муниципального района на 2019-2021 годы</vt:lpstr>
      <vt:lpstr>Слайд 9</vt:lpstr>
      <vt:lpstr> Структура доходов бюджета Лужского муниципального района  на 2019 год</vt:lpstr>
      <vt:lpstr>Подходы к формированию местного бюджета на 2019 год</vt:lpstr>
      <vt:lpstr>Расходы бюджета Лужского муниципального района</vt:lpstr>
      <vt:lpstr>Расходы бюджета Лужского муниципального района по видам расходов  (за счет собственных средств бюджета) </vt:lpstr>
      <vt:lpstr>Слайд 14</vt:lpstr>
      <vt:lpstr>Структура программных и непрограммных расходов 2019 года  (за счет собственных средств бюджета) </vt:lpstr>
      <vt:lpstr>Межбюджетные трансферты  бюджетам поселений Лужского муниципального района  (за счет собственных средств бюджета)</vt:lpstr>
      <vt:lpstr> Муниципальная программа «Современное образование » на 2019 год </vt:lpstr>
      <vt:lpstr>Муниципальная программа «Развитие жилищно-коммунального и дорожного хозяйства Лужского муниципального района» на 2019 год </vt:lpstr>
      <vt:lpstr>Источники внутреннего финансирования дефицита бюджета  на 2019 год</vt:lpstr>
      <vt:lpstr>    СПАСИБО ЗА ВНИМАНИЕ!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guseva</cp:lastModifiedBy>
  <cp:revision>1057</cp:revision>
  <dcterms:modified xsi:type="dcterms:W3CDTF">2019-01-10T06:48:02Z</dcterms:modified>
</cp:coreProperties>
</file>