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6.xml" ContentType="application/vnd.openxmlformats-officedocument.drawingml.chartshapes+xml"/>
  <Override PartName="/ppt/charts/chart26.xml" ContentType="application/vnd.openxmlformats-officedocument.drawingml.chart+xml"/>
  <Override PartName="/ppt/drawings/drawing7.xml" ContentType="application/vnd.openxmlformats-officedocument.drawingml.chartshapes+xml"/>
  <Override PartName="/ppt/charts/chart27.xml" ContentType="application/vnd.openxmlformats-officedocument.drawingml.chart+xml"/>
  <Override PartName="/ppt/drawings/drawing8.xml" ContentType="application/vnd.openxmlformats-officedocument.drawingml.chartshapes+xml"/>
  <Override PartName="/ppt/charts/chart28.xml" ContentType="application/vnd.openxmlformats-officedocument.drawingml.chart+xml"/>
  <Override PartName="/ppt/drawings/drawing9.xml" ContentType="application/vnd.openxmlformats-officedocument.drawingml.chartshapes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17" r:id="rId1"/>
  </p:sldMasterIdLst>
  <p:notesMasterIdLst>
    <p:notesMasterId r:id="rId21"/>
  </p:notesMasterIdLst>
  <p:sldIdLst>
    <p:sldId id="347" r:id="rId2"/>
    <p:sldId id="349" r:id="rId3"/>
    <p:sldId id="350" r:id="rId4"/>
    <p:sldId id="353" r:id="rId5"/>
    <p:sldId id="354" r:id="rId6"/>
    <p:sldId id="352" r:id="rId7"/>
    <p:sldId id="351" r:id="rId8"/>
    <p:sldId id="355" r:id="rId9"/>
    <p:sldId id="371" r:id="rId10"/>
    <p:sldId id="360" r:id="rId11"/>
    <p:sldId id="359" r:id="rId12"/>
    <p:sldId id="358" r:id="rId13"/>
    <p:sldId id="363" r:id="rId14"/>
    <p:sldId id="369" r:id="rId15"/>
    <p:sldId id="364" r:id="rId16"/>
    <p:sldId id="356" r:id="rId17"/>
    <p:sldId id="368" r:id="rId18"/>
    <p:sldId id="366" r:id="rId19"/>
    <p:sldId id="370" r:id="rId20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FF"/>
    <a:srgbClr val="FFCC66"/>
    <a:srgbClr val="FFE89F"/>
    <a:srgbClr val="FF9933"/>
    <a:srgbClr val="4A97D6"/>
    <a:srgbClr val="C9E7A7"/>
    <a:srgbClr val="6666FF"/>
    <a:srgbClr val="C4DCF8"/>
    <a:srgbClr val="D6E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 autoAdjust="0"/>
    <p:restoredTop sz="99398" autoAdjust="0"/>
  </p:normalViewPr>
  <p:slideViewPr>
    <p:cSldViewPr>
      <p:cViewPr varScale="1">
        <p:scale>
          <a:sx n="115" d="100"/>
          <a:sy n="115" d="100"/>
        </p:scale>
        <p:origin x="11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7"/>
        <p:guide pos="2141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9525">
          <a:noFill/>
        </a:ln>
        <a:scene3d>
          <a:camera prst="orthographicFront"/>
          <a:lightRig rig="threePt" dir="t"/>
        </a:scene3d>
        <a:sp3d prstMaterial="softEdge"/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693104510204659E-2"/>
          <c:y val="5.4112449749225695E-2"/>
          <c:w val="0.82486827256043582"/>
          <c:h val="0.8502060320630269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prstMaterial="matte"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4929276958659419E-2"/>
                  <c:y val="-3.6221942967837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5C-44A0-A7FD-E003A94D26BC}"/>
                </c:ext>
              </c:extLst>
            </c:dLbl>
            <c:dLbl>
              <c:idx val="1"/>
              <c:layout>
                <c:manualLayout>
                  <c:x val="1.4929276958659419E-2"/>
                  <c:y val="-1.8110971483919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5C-44A0-A7FD-E003A94D26BC}"/>
                </c:ext>
              </c:extLst>
            </c:dLbl>
            <c:dLbl>
              <c:idx val="2"/>
              <c:layout>
                <c:manualLayout>
                  <c:x val="1.6795436578491849E-2"/>
                  <c:y val="-1.448877718713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95C-44A0-A7FD-E003A94D26BC}"/>
                </c:ext>
              </c:extLst>
            </c:dLbl>
            <c:dLbl>
              <c:idx val="3"/>
              <c:layout>
                <c:manualLayout>
                  <c:x val="1.3063117338826997E-2"/>
                  <c:y val="-1.0866582890351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5C-44A0-A7FD-E003A94D2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
</c:v>
                </c:pt>
                <c:pt idx="1">
                  <c:v>2021 год
</c:v>
                </c:pt>
                <c:pt idx="2">
                  <c:v>2022 год
</c:v>
                </c:pt>
                <c:pt idx="3">
                  <c:v>2023 год
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721920.8</c:v>
                </c:pt>
                <c:pt idx="1">
                  <c:v>663930</c:v>
                </c:pt>
                <c:pt idx="2">
                  <c:v>697655.7</c:v>
                </c:pt>
                <c:pt idx="3">
                  <c:v>735182.3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4-436A-8375-8E87781167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prstMaterial="matte"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5028462607744968E-2"/>
                  <c:y val="1.0760198758642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D74-436A-8375-8E8778116747}"/>
                </c:ext>
              </c:extLst>
            </c:dLbl>
            <c:dLbl>
              <c:idx val="1"/>
              <c:layout>
                <c:manualLayout>
                  <c:x val="2.2032291908508226E-2"/>
                  <c:y val="1.8405310422051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D74-436A-8375-8E8778116747}"/>
                </c:ext>
              </c:extLst>
            </c:dLbl>
            <c:dLbl>
              <c:idx val="2"/>
              <c:layout>
                <c:manualLayout>
                  <c:x val="2.2970367736304322E-2"/>
                  <c:y val="2.564969901561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D74-436A-8375-8E8778116747}"/>
                </c:ext>
              </c:extLst>
            </c:dLbl>
            <c:dLbl>
              <c:idx val="3"/>
              <c:layout>
                <c:manualLayout>
                  <c:x val="2.4109900638020879E-2"/>
                  <c:y val="1.5097990338153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D74-436A-8375-8E8778116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
</c:v>
                </c:pt>
                <c:pt idx="1">
                  <c:v>2021 год
</c:v>
                </c:pt>
                <c:pt idx="2">
                  <c:v>2022 год
</c:v>
                </c:pt>
                <c:pt idx="3">
                  <c:v>2023 год
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39406.300000000003</c:v>
                </c:pt>
                <c:pt idx="1">
                  <c:v>46420.800000000003</c:v>
                </c:pt>
                <c:pt idx="2">
                  <c:v>44535.199999999997</c:v>
                </c:pt>
                <c:pt idx="3">
                  <c:v>40466.199999999997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74-436A-8375-8E87781167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9933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prstMaterial="matte">
              <a:bevelT w="152400" h="50800" prst="softRound"/>
              <a:bevelB prst="convex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7307528411178164E-2"/>
                  <c:y val="2.4746432138617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D74-436A-8375-8E8778116747}"/>
                </c:ext>
              </c:extLst>
            </c:dLbl>
            <c:dLbl>
              <c:idx val="1"/>
              <c:layout>
                <c:manualLayout>
                  <c:x val="2.2044635011505553E-2"/>
                  <c:y val="3.2411508652481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D74-436A-8375-8E8778116747}"/>
                </c:ext>
              </c:extLst>
            </c:dLbl>
            <c:dLbl>
              <c:idx val="2"/>
              <c:layout>
                <c:manualLayout>
                  <c:x val="1.7412003961548225E-2"/>
                  <c:y val="2.94338938132351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D74-436A-8375-8E8778116747}"/>
                </c:ext>
              </c:extLst>
            </c:dLbl>
            <c:dLbl>
              <c:idx val="3"/>
              <c:layout>
                <c:manualLayout>
                  <c:x val="2.4905443014538408E-2"/>
                  <c:y val="1.5097705126003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D74-436A-8375-8E8778116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
</c:v>
                </c:pt>
                <c:pt idx="1">
                  <c:v>2021 год
</c:v>
                </c:pt>
                <c:pt idx="2">
                  <c:v>2022 год
</c:v>
                </c:pt>
                <c:pt idx="3">
                  <c:v>2023 год
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1150063.1000000001</c:v>
                </c:pt>
                <c:pt idx="1">
                  <c:v>1299540.7</c:v>
                </c:pt>
                <c:pt idx="2">
                  <c:v>1304857.3</c:v>
                </c:pt>
                <c:pt idx="3">
                  <c:v>1274575.8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D74-436A-8375-8E87781167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169"/>
        <c:shape val="cylinder"/>
        <c:axId val="58486784"/>
        <c:axId val="58488320"/>
        <c:axId val="0"/>
      </c:bar3DChart>
      <c:catAx>
        <c:axId val="5848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488320"/>
        <c:crosses val="autoZero"/>
        <c:auto val="1"/>
        <c:lblAlgn val="ctr"/>
        <c:lblOffset val="100"/>
        <c:noMultiLvlLbl val="0"/>
      </c:catAx>
      <c:valAx>
        <c:axId val="584883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8486784"/>
        <c:crosses val="autoZero"/>
        <c:crossBetween val="between"/>
      </c:valAx>
      <c:spPr>
        <a:noFill/>
        <a:ln w="24819">
          <a:noFill/>
        </a:ln>
      </c:spPr>
    </c:plotArea>
    <c:legend>
      <c:legendPos val="l"/>
      <c:layout>
        <c:manualLayout>
          <c:xMode val="edge"/>
          <c:yMode val="edge"/>
          <c:x val="0"/>
          <c:y val="4.1752450215033161E-2"/>
          <c:w val="0.16022346894093245"/>
          <c:h val="0.7587456027416879"/>
        </c:manualLayout>
      </c:layout>
      <c:overlay val="0"/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75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муниципальной собственности </a:t>
            </a:r>
          </a:p>
          <a:p>
            <a:pPr>
              <a:defRPr/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511950738292019"/>
          <c:y val="4.302912866565443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36778198936277118"/>
          <c:w val="1"/>
          <c:h val="0.464452545922475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5.1822633096641983E-3"/>
                  <c:y val="-1.8059999058847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72F-47D8-BC3C-23DA633392CC}"/>
                </c:ext>
              </c:extLst>
            </c:dLbl>
            <c:dLbl>
              <c:idx val="2"/>
              <c:layout>
                <c:manualLayout>
                  <c:x val="2.4909301004105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72F-47D8-BC3C-23DA633392CC}"/>
                </c:ext>
              </c:extLst>
            </c:dLbl>
            <c:dLbl>
              <c:idx val="3"/>
              <c:layout>
                <c:manualLayout>
                  <c:x val="5.3377073580225878E-2"/>
                  <c:y val="-5.8789764100285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72F-47D8-BC3C-23DA63339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25130.1</c:v>
                </c:pt>
                <c:pt idx="1">
                  <c:v>25498.3</c:v>
                </c:pt>
                <c:pt idx="2">
                  <c:v>25383.5</c:v>
                </c:pt>
                <c:pt idx="3">
                  <c:v>24834.9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2F-47D8-BC3C-23DA63339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331520"/>
        <c:axId val="164333056"/>
        <c:axId val="0"/>
      </c:bar3DChart>
      <c:catAx>
        <c:axId val="164331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333056"/>
        <c:crosses val="autoZero"/>
        <c:auto val="1"/>
        <c:lblAlgn val="ctr"/>
        <c:lblOffset val="100"/>
        <c:noMultiLvlLbl val="0"/>
      </c:catAx>
      <c:valAx>
        <c:axId val="16433305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64331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Штрафы, санкции, </a:t>
            </a:r>
          </a:p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возмещение ущерба</a:t>
            </a:r>
          </a:p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906643414503749"/>
          <c:y val="1.367215397800314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164315076102655E-2"/>
          <c:y val="0.25543648751185388"/>
          <c:w val="0.91322732066033951"/>
          <c:h val="0.561805072499662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A97D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3984900659779637E-2"/>
                  <c:y val="-2.1130390275663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099-48FD-B292-487F450C0CCB}"/>
                </c:ext>
              </c:extLst>
            </c:dLbl>
            <c:dLbl>
              <c:idx val="1"/>
              <c:layout>
                <c:manualLayout>
                  <c:x val="1.9611644596246629E-2"/>
                  <c:y val="-3.5018351936518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99-48FD-B292-487F450C0CCB}"/>
                </c:ext>
              </c:extLst>
            </c:dLbl>
            <c:dLbl>
              <c:idx val="2"/>
              <c:layout>
                <c:manualLayout>
                  <c:x val="3.2875360452420427E-2"/>
                  <c:y val="-3.5018351936518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099-48FD-B292-487F450C0CCB}"/>
                </c:ext>
              </c:extLst>
            </c:dLbl>
            <c:dLbl>
              <c:idx val="3"/>
              <c:layout>
                <c:manualLayout>
                  <c:x val="5.8555204046399321E-2"/>
                  <c:y val="-3.5018351936518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099-48FD-B292-487F450C0C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200</c:v>
                </c:pt>
                <c:pt idx="1">
                  <c:v>620</c:v>
                </c:pt>
                <c:pt idx="2">
                  <c:v>670</c:v>
                </c:pt>
                <c:pt idx="3">
                  <c:v>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99-48FD-B292-487F450C0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439552"/>
        <c:axId val="164441088"/>
        <c:axId val="0"/>
      </c:bar3DChart>
      <c:catAx>
        <c:axId val="16443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441088"/>
        <c:crosses val="autoZero"/>
        <c:auto val="1"/>
        <c:lblAlgn val="ctr"/>
        <c:lblOffset val="100"/>
        <c:noMultiLvlLbl val="0"/>
      </c:catAx>
      <c:valAx>
        <c:axId val="16444108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64439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Платежи</a:t>
            </a: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при пользовании </a:t>
            </a:r>
          </a:p>
          <a:p>
            <a:pPr>
              <a:defRPr/>
            </a:pP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природными ресурсами </a:t>
            </a:r>
          </a:p>
          <a:p>
            <a:pPr>
              <a:defRPr/>
            </a:pP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(тыс. руб.) 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7041517174122237"/>
          <c:y val="7.918245853648517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548499832427708E-2"/>
          <c:y val="0.23540039037428878"/>
          <c:w val="0.92081378713022477"/>
          <c:h val="0.543179929392279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3183.4</c:v>
                </c:pt>
                <c:pt idx="1">
                  <c:v>5009.7</c:v>
                </c:pt>
                <c:pt idx="2">
                  <c:v>5063.8</c:v>
                </c:pt>
                <c:pt idx="3">
                  <c:v>5118.5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EC-48E0-80B3-08AAA98E4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363648"/>
        <c:axId val="164516992"/>
        <c:axId val="0"/>
      </c:bar3DChart>
      <c:catAx>
        <c:axId val="16436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516992"/>
        <c:crosses val="autoZero"/>
        <c:auto val="1"/>
        <c:lblAlgn val="ctr"/>
        <c:lblOffset val="100"/>
        <c:noMultiLvlLbl val="0"/>
      </c:catAx>
      <c:valAx>
        <c:axId val="1645169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6436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3.662194880540881E-2"/>
          <c:y val="7.4797546649406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212997039109814"/>
          <c:y val="5.9135035720668722E-2"/>
          <c:w val="0.40839656809888786"/>
          <c:h val="0.9101920438791826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flat">
              <a:bevelT/>
              <a:bevelB w="152400" h="50800" prst="softRound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4A97D6"/>
              </a:solidFill>
              <a:ln w="19050">
                <a:solidFill>
                  <a:schemeClr val="lt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045-485D-B32D-EBA666C9B6CF}"/>
              </c:ext>
            </c:extLst>
          </c:dPt>
          <c:dPt>
            <c:idx val="1"/>
            <c:bubble3D val="0"/>
            <c:spPr>
              <a:solidFill>
                <a:srgbClr val="FF9933"/>
              </a:solidFill>
              <a:ln w="19050">
                <a:solidFill>
                  <a:schemeClr val="lt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045-485D-B32D-EBA666C9B6CF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045-485D-B32D-EBA666C9B6CF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045-485D-B32D-EBA666C9B6CF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045-485D-B32D-EBA666C9B6CF}"/>
              </c:ext>
            </c:extLst>
          </c:dPt>
          <c:dLbls>
            <c:dLbl>
              <c:idx val="0"/>
              <c:layout>
                <c:manualLayout>
                  <c:x val="3.7614984788660218E-2"/>
                  <c:y val="0.152271124464431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45-485D-B32D-EBA666C9B6CF}"/>
                </c:ext>
              </c:extLst>
            </c:dLbl>
            <c:dLbl>
              <c:idx val="1"/>
              <c:layout>
                <c:manualLayout>
                  <c:x val="-9.3018463241487701E-2"/>
                  <c:y val="4.78138298643144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45-485D-B32D-EBA666C9B6CF}"/>
                </c:ext>
              </c:extLst>
            </c:dLbl>
            <c:dLbl>
              <c:idx val="2"/>
              <c:layout>
                <c:manualLayout>
                  <c:x val="-0.1161941655345414"/>
                  <c:y val="8.96890079846200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45-485D-B32D-EBA666C9B6CF}"/>
                </c:ext>
              </c:extLst>
            </c:dLbl>
            <c:dLbl>
              <c:idx val="3"/>
              <c:layout>
                <c:manualLayout>
                  <c:x val="6.7846942390610787E-2"/>
                  <c:y val="-8.937397656299066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586147600255416E-2"/>
                      <c:h val="8.08998275553923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045-485D-B32D-EBA666C9B6CF}"/>
                </c:ext>
              </c:extLst>
            </c:dLbl>
            <c:dLbl>
              <c:idx val="4"/>
              <c:layout>
                <c:manualLayout>
                  <c:x val="7.359095244202668E-2"/>
                  <c:y val="-2.39490298179429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045-485D-B32D-EBA666C9B6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налоговые и неналоговые доходы (собственные доходы) 394 362,5 тыс. руб.  </c:v>
                </c:pt>
                <c:pt idx="1">
                  <c:v>дотация на выравнивание (с учетом доп.норматива) 451 482,7 тыс. руб.</c:v>
                </c:pt>
                <c:pt idx="2">
                  <c:v>субвенции 1 108 425,7 тыс. руб.</c:v>
                </c:pt>
                <c:pt idx="3">
                  <c:v>субсидии 49 304,6 тыс. руб.</c:v>
                </c:pt>
                <c:pt idx="4">
                  <c:v>иные межбюджетные трансферты 6 316,0 тыс. 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.0">
                  <c:v>394362.5</c:v>
                </c:pt>
                <c:pt idx="1">
                  <c:v>451482.69999999995</c:v>
                </c:pt>
                <c:pt idx="2" formatCode="#,##0.0">
                  <c:v>1108425.7</c:v>
                </c:pt>
                <c:pt idx="3" formatCode="#,##0.0">
                  <c:v>49304.6</c:v>
                </c:pt>
                <c:pt idx="4" formatCode="#,##0.0">
                  <c:v>6316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45-485D-B32D-EBA666C9B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08566281966939"/>
          <c:y val="2.0408058524898205E-2"/>
          <c:w val="0.34577788559437711"/>
          <c:h val="0.979591941475101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>
      <a:glow rad="127000">
        <a:schemeClr val="accent1">
          <a:alpha val="99000"/>
        </a:schemeClr>
      </a:glow>
    </a:effectLst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71417934236189"/>
          <c:y val="9.7939608557036567E-2"/>
          <c:w val="0.79117802064162623"/>
          <c:h val="0.549965209470398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"/>
          <c:dPt>
            <c:idx val="0"/>
            <c:bubble3D val="0"/>
            <c:spPr>
              <a:solidFill>
                <a:srgbClr val="4A97D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77FA-4679-BEB5-F3CAB296076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7FA-4679-BEB5-F3CAB2960762}"/>
              </c:ext>
            </c:extLst>
          </c:dPt>
          <c:dLbls>
            <c:dLbl>
              <c:idx val="0"/>
              <c:layout>
                <c:manualLayout>
                  <c:x val="8.512693868269032E-2"/>
                  <c:y val="0.2051780008412383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7FA-4679-BEB5-F3CAB2960762}"/>
                </c:ext>
              </c:extLst>
            </c:dLbl>
            <c:dLbl>
              <c:idx val="1"/>
              <c:layout>
                <c:manualLayout>
                  <c:x val="-5.4483509931075091E-2"/>
                  <c:y val="-0.2396514021594933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FA-4679-BEB5-F3CAB29607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 
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858322.6</c:v>
                </c:pt>
                <c:pt idx="1">
                  <c:v>1059211.7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FA-4679-BEB5-F3CAB296076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8.4209936919905484E-2"/>
          <c:y val="0.74489391790527681"/>
          <c:w val="0.8173110973912846"/>
          <c:h val="0.17055382835807137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60245640557928"/>
          <c:y val="0.22530193178679545"/>
          <c:w val="0.78991916926614758"/>
          <c:h val="0.6720207857935899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"/>
          <c:dPt>
            <c:idx val="0"/>
            <c:bubble3D val="0"/>
            <c:spPr>
              <a:solidFill>
                <a:srgbClr val="4A97D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5268-4DC5-9701-DE5794D82D1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268-4DC5-9701-DE5794D82D12}"/>
              </c:ext>
            </c:extLst>
          </c:dPt>
          <c:dLbls>
            <c:dLbl>
              <c:idx val="0"/>
              <c:layout>
                <c:manualLayout>
                  <c:x val="8.8126226987160716E-2"/>
                  <c:y val="0.2849712494667122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268-4DC5-9701-DE5794D82D12}"/>
                </c:ext>
              </c:extLst>
            </c:dLbl>
            <c:dLbl>
              <c:idx val="1"/>
              <c:layout>
                <c:manualLayout>
                  <c:x val="-3.2651549644569816E-2"/>
                  <c:y val="-0.3215866550391479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268-4DC5-9701-DE5794D82D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 
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853651.8</c:v>
                </c:pt>
                <c:pt idx="1">
                  <c:v>1164046.3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68-4DC5-9701-DE5794D82D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ru-RU" sz="1100" dirty="0"/>
              <a:t>Общегосударственные </a:t>
            </a:r>
            <a:endParaRPr lang="ru-RU" sz="1100" dirty="0" smtClean="0"/>
          </a:p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ru-RU" sz="1100" dirty="0" smtClean="0"/>
              <a:t>вопросы</a:t>
            </a:r>
            <a:endParaRPr lang="ru-RU" sz="1100" dirty="0"/>
          </a:p>
        </c:rich>
      </c:tx>
      <c:layout>
        <c:manualLayout>
          <c:xMode val="edge"/>
          <c:yMode val="edge"/>
          <c:x val="9.371615578322616E-2"/>
          <c:y val="4.3165635469451374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2.7767176837920602E-2"/>
          <c:y val="0.14595379292286387"/>
          <c:w val="0.88946543266815203"/>
          <c:h val="0.71329849165792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9544-414C-97CA-93E0C1767904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9544-414C-97CA-93E0C1767904}"/>
              </c:ext>
            </c:extLst>
          </c:dPt>
          <c:dLbls>
            <c:dLbl>
              <c:idx val="0"/>
              <c:layout>
                <c:manualLayout>
                  <c:x val="9.3893711293267193E-2"/>
                  <c:y val="-0.26626663058254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22066687197289"/>
                      <c:h val="0.128394163081584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544-414C-97CA-93E0C1767904}"/>
                </c:ext>
              </c:extLst>
            </c:dLbl>
            <c:dLbl>
              <c:idx val="1"/>
              <c:layout>
                <c:manualLayout>
                  <c:x val="0.11521326553316009"/>
                  <c:y val="-0.36189772949970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25565635862383"/>
                      <c:h val="0.128394163081584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544-414C-97CA-93E0C1767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год*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143677.79999999999</c:v>
                </c:pt>
                <c:pt idx="1">
                  <c:v>158589.29999999999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44-414C-97CA-93E0C1767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127936"/>
        <c:axId val="171129472"/>
        <c:axId val="0"/>
      </c:bar3DChart>
      <c:catAx>
        <c:axId val="17112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129472"/>
        <c:crosses val="autoZero"/>
        <c:auto val="1"/>
        <c:lblAlgn val="ctr"/>
        <c:lblOffset val="100"/>
        <c:noMultiLvlLbl val="0"/>
      </c:catAx>
      <c:valAx>
        <c:axId val="171129472"/>
        <c:scaling>
          <c:orientation val="minMax"/>
          <c:max val="150000"/>
          <c:min val="130000"/>
        </c:scaling>
        <c:delete val="1"/>
        <c:axPos val="l"/>
        <c:numFmt formatCode="#,##0.0" sourceLinked="1"/>
        <c:majorTickMark val="out"/>
        <c:minorTickMark val="none"/>
        <c:tickLblPos val="none"/>
        <c:crossAx val="171127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335057332191347"/>
          <c:y val="4.6658051663496208E-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  <a:contourClr>
            <a:srgbClr val="000000"/>
          </a:contourClr>
        </a:sp3d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949564961381005E-2"/>
          <c:y val="0.29009770710266314"/>
          <c:w val="0.94905043503861963"/>
          <c:h val="0.462231511756237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392C-4609-B3D7-4CE726A6A02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392C-4609-B3D7-4CE726A6A020}"/>
              </c:ext>
            </c:extLst>
          </c:dPt>
          <c:dLbls>
            <c:dLbl>
              <c:idx val="0"/>
              <c:layout>
                <c:manualLayout>
                  <c:x val="4.0134443441854878E-2"/>
                  <c:y val="-0.218593671951092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2C-4609-B3D7-4CE726A6A020}"/>
                </c:ext>
              </c:extLst>
            </c:dLbl>
            <c:dLbl>
              <c:idx val="1"/>
              <c:layout>
                <c:manualLayout>
                  <c:x val="3.5950879051938264E-2"/>
                  <c:y val="-0.180427341485660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92C-4609-B3D7-4CE726A6A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год*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7506.6</c:v>
                </c:pt>
                <c:pt idx="1">
                  <c:v>2506.6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2C-4609-B3D7-4CE726A6A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260160"/>
        <c:axId val="171278720"/>
        <c:axId val="0"/>
      </c:bar3DChart>
      <c:catAx>
        <c:axId val="17126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278720"/>
        <c:crosses val="autoZero"/>
        <c:auto val="1"/>
        <c:lblAlgn val="ctr"/>
        <c:lblOffset val="100"/>
        <c:noMultiLvlLbl val="0"/>
      </c:catAx>
      <c:valAx>
        <c:axId val="17127872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1260160"/>
        <c:crosses val="autoZero"/>
        <c:crossBetween val="between"/>
      </c:valAx>
      <c:spPr>
        <a:noFill/>
        <a:ln w="25414">
          <a:noFill/>
        </a:ln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96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Национальная </a:t>
            </a:r>
            <a:r>
              <a:rPr lang="ru-RU" dirty="0"/>
              <a:t>экономика</a:t>
            </a:r>
          </a:p>
        </c:rich>
      </c:tx>
      <c:layout>
        <c:manualLayout>
          <c:xMode val="edge"/>
          <c:yMode val="edge"/>
          <c:x val="0.20190719440418503"/>
          <c:y val="6.9411288752005362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 prstMaterial="matte"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 prstMaterial="matte"/>
      </c:spPr>
    </c:backWall>
    <c:plotArea>
      <c:layout>
        <c:manualLayout>
          <c:layoutTarget val="inner"/>
          <c:xMode val="edge"/>
          <c:yMode val="edge"/>
          <c:x val="5.1952150387881736E-2"/>
          <c:y val="0.14298262697486905"/>
          <c:w val="0.85911025738279634"/>
          <c:h val="0.6534424810920531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0-B7E1-4714-9C30-1C047C1B47C7}"/>
              </c:ext>
            </c:extLst>
          </c:dPt>
          <c:dLbls>
            <c:dLbl>
              <c:idx val="0"/>
              <c:layout>
                <c:manualLayout>
                  <c:x val="3.5194086087953422E-2"/>
                  <c:y val="-0.2530419061606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E1-4714-9C30-1C047C1B47C7}"/>
                </c:ext>
              </c:extLst>
            </c:dLbl>
            <c:dLbl>
              <c:idx val="1"/>
              <c:layout>
                <c:manualLayout>
                  <c:x val="3.9013533140454741E-2"/>
                  <c:y val="-0.294563656058938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47301258672882"/>
                      <c:h val="9.90078540401897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7E1-4714-9C30-1C047C1B47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год*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60418.6</c:v>
                </c:pt>
                <c:pt idx="1">
                  <c:v>81814.100000000006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E1-4714-9C30-1C047C1B4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224448"/>
        <c:axId val="171226240"/>
        <c:axId val="0"/>
      </c:bar3DChart>
      <c:catAx>
        <c:axId val="17122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226240"/>
        <c:crosses val="autoZero"/>
        <c:auto val="1"/>
        <c:lblAlgn val="ctr"/>
        <c:lblOffset val="100"/>
        <c:noMultiLvlLbl val="0"/>
      </c:catAx>
      <c:valAx>
        <c:axId val="17122624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1224448"/>
        <c:crosses val="autoZero"/>
        <c:crossBetween val="between"/>
      </c:valAx>
      <c:spPr>
        <a:noFill/>
        <a:ln w="25328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      Жилищно-коммунальное</a:t>
            </a:r>
          </a:p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     хозяйство</a:t>
            </a:r>
            <a:endParaRPr lang="ru-RU" dirty="0"/>
          </a:p>
        </c:rich>
      </c:tx>
      <c:layout>
        <c:manualLayout>
          <c:xMode val="edge"/>
          <c:yMode val="edge"/>
          <c:x val="0.11190461862262215"/>
          <c:y val="7.5420912827867731E-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1.5874007826290882E-3"/>
          <c:y val="0.32302157774231677"/>
          <c:w val="0.99841259921736925"/>
          <c:h val="0.4437382918198852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C199-45CA-97F9-97546CB240E9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C199-45CA-97F9-97546CB240E9}"/>
              </c:ext>
            </c:extLst>
          </c:dPt>
          <c:dLbls>
            <c:dLbl>
              <c:idx val="0"/>
              <c:layout>
                <c:manualLayout>
                  <c:x val="2.9866582040418781E-3"/>
                  <c:y val="-0.19851176021647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99-45CA-97F9-97546CB240E9}"/>
                </c:ext>
              </c:extLst>
            </c:dLbl>
            <c:dLbl>
              <c:idx val="1"/>
              <c:layout>
                <c:manualLayout>
                  <c:x val="2.9450519237603213E-2"/>
                  <c:y val="-0.25071810171373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199-45CA-97F9-97546CB240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год*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15784.7</c:v>
                </c:pt>
                <c:pt idx="1">
                  <c:v>15795.9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99-45CA-97F9-97546CB24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366656"/>
        <c:axId val="171376640"/>
        <c:axId val="0"/>
      </c:bar3DChart>
      <c:catAx>
        <c:axId val="17136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376640"/>
        <c:crosses val="autoZero"/>
        <c:auto val="1"/>
        <c:lblAlgn val="ctr"/>
        <c:lblOffset val="100"/>
        <c:noMultiLvlLbl val="0"/>
      </c:catAx>
      <c:valAx>
        <c:axId val="17137664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1366656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лиц,</a:t>
            </a:r>
          </a:p>
          <a:p>
            <a:pPr algn="ctr"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</a:p>
          <a:p>
            <a:pPr algn="ctr"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По нормативу</a:t>
            </a:r>
          </a:p>
          <a:p>
            <a:pPr algn="ctr"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400" b="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Дополнительный норматив отчислений </a:t>
            </a:r>
            <a:r>
              <a:rPr lang="ru-RU" sz="1400" b="0" i="1" baseline="0" smtClean="0">
                <a:latin typeface="Times New Roman" pitchFamily="18" charset="0"/>
                <a:cs typeface="Times New Roman" pitchFamily="18" charset="0"/>
              </a:rPr>
              <a:t>– 25,00%</a:t>
            </a:r>
            <a:endParaRPr lang="ru-RU" sz="1400" b="0" i="1" baseline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(в 2020 году – 26,67%) 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395435133347287"/>
          <c:y val="4.8284835704012645E-2"/>
        </c:manualLayout>
      </c:layout>
      <c:overlay val="0"/>
    </c:title>
    <c:autoTitleDeleted val="0"/>
    <c:view3D>
      <c:rotX val="10"/>
      <c:rotY val="90"/>
      <c:depthPercent val="90"/>
      <c:rAngAx val="1"/>
    </c:view3D>
    <c:floor>
      <c:thickness val="0"/>
      <c:spPr>
        <a:noFill/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ln w="25400">
          <a:noFill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6.208065209545955E-2"/>
          <c:y val="0.27125619714202392"/>
          <c:w val="0.93791930576274585"/>
          <c:h val="0.665266073767151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 </c:v>
                </c:pt>
                <c:pt idx="2">
                  <c:v>2022 год </c:v>
                </c:pt>
                <c:pt idx="3">
                  <c:v>2023 год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201658.2</c:v>
                </c:pt>
                <c:pt idx="1">
                  <c:v>188550.8</c:v>
                </c:pt>
                <c:pt idx="2">
                  <c:v>199863.9</c:v>
                </c:pt>
                <c:pt idx="3">
                  <c:v>212255.4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C1-43B0-9829-9F3CBF1B1C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FF993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 </c:v>
                </c:pt>
                <c:pt idx="2">
                  <c:v>2022 год </c:v>
                </c:pt>
                <c:pt idx="3">
                  <c:v>2023 год 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362617.1</c:v>
                </c:pt>
                <c:pt idx="1">
                  <c:v>315988.3</c:v>
                </c:pt>
                <c:pt idx="2">
                  <c:v>341244.6</c:v>
                </c:pt>
                <c:pt idx="3">
                  <c:v>364820.7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C1-43B0-9829-9F3CBF1B1C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2012672"/>
        <c:axId val="112018560"/>
        <c:axId val="0"/>
      </c:bar3DChart>
      <c:catAx>
        <c:axId val="11201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018560"/>
        <c:crosses val="autoZero"/>
        <c:auto val="1"/>
        <c:lblAlgn val="ctr"/>
        <c:lblOffset val="100"/>
        <c:noMultiLvlLbl val="0"/>
      </c:catAx>
      <c:valAx>
        <c:axId val="11201856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2012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Образование</a:t>
            </a:r>
            <a:endParaRPr lang="ru-RU" dirty="0"/>
          </a:p>
        </c:rich>
      </c:tx>
      <c:layout>
        <c:manualLayout>
          <c:xMode val="edge"/>
          <c:yMode val="edge"/>
          <c:x val="0.31041926855898938"/>
          <c:y val="8.3280087235005436E-4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1374495639746284E-2"/>
          <c:y val="0"/>
          <c:w val="0.97000400825139865"/>
          <c:h val="0.8824379181947983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A682-4626-AA7B-E1DC0AF1892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A682-4626-AA7B-E1DC0AF18923}"/>
              </c:ext>
            </c:extLst>
          </c:dPt>
          <c:dLbls>
            <c:dLbl>
              <c:idx val="0"/>
              <c:layout>
                <c:manualLayout>
                  <c:x val="3.9914877577623159E-2"/>
                  <c:y val="-0.35473525260267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682-4626-AA7B-E1DC0AF18923}"/>
                </c:ext>
              </c:extLst>
            </c:dLbl>
            <c:dLbl>
              <c:idx val="1"/>
              <c:layout>
                <c:manualLayout>
                  <c:x val="9.2391901829933981E-2"/>
                  <c:y val="-0.411399378340727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682-4626-AA7B-E1DC0AF18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год*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459309</c:v>
                </c:pt>
                <c:pt idx="1">
                  <c:v>474079.3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82-4626-AA7B-E1DC0AF18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464192"/>
        <c:axId val="171465728"/>
        <c:axId val="0"/>
      </c:bar3DChart>
      <c:catAx>
        <c:axId val="17146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9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465728"/>
        <c:crosses val="autoZero"/>
        <c:auto val="1"/>
        <c:lblAlgn val="ctr"/>
        <c:lblOffset val="100"/>
        <c:noMultiLvlLbl val="0"/>
      </c:catAx>
      <c:valAx>
        <c:axId val="171465728"/>
        <c:scaling>
          <c:orientation val="minMax"/>
          <c:max val="480000"/>
          <c:min val="400000"/>
        </c:scaling>
        <c:delete val="1"/>
        <c:axPos val="l"/>
        <c:numFmt formatCode="#,##0.0" sourceLinked="1"/>
        <c:majorTickMark val="out"/>
        <c:minorTickMark val="none"/>
        <c:tickLblPos val="none"/>
        <c:crossAx val="171464192"/>
        <c:crosses val="autoZero"/>
        <c:crossBetween val="between"/>
      </c:valAx>
      <c:spPr>
        <a:noFill/>
        <a:ln w="25353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252518667535891"/>
          <c:y val="0.16905983225029114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3563169661604671E-2"/>
          <c:y val="0.30725166500244211"/>
          <c:w val="0.93139500488305704"/>
          <c:h val="0.531630121120308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1-9CF2-4C98-9601-CF484FF83DA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9CF2-4C98-9601-CF484FF83DA0}"/>
              </c:ext>
            </c:extLst>
          </c:dPt>
          <c:dLbls>
            <c:dLbl>
              <c:idx val="0"/>
              <c:layout>
                <c:manualLayout>
                  <c:x val="8.023980834529848E-2"/>
                  <c:y val="-6.53247104715541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10949354685181"/>
                      <c:h val="0.17119221744211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CF2-4C98-9601-CF484FF83DA0}"/>
                </c:ext>
              </c:extLst>
            </c:dLbl>
            <c:dLbl>
              <c:idx val="1"/>
              <c:layout>
                <c:manualLayout>
                  <c:x val="0.14824123215735527"/>
                  <c:y val="-4.3020987896264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95083448984734"/>
                      <c:h val="0.17119221744211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F2-4C98-9601-CF484FF83D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год*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32360.400000000001</c:v>
                </c:pt>
                <c:pt idx="1">
                  <c:v>31210.400000000001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F2-4C98-9601-CF484FF83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515904"/>
        <c:axId val="171517440"/>
        <c:axId val="0"/>
      </c:bar3DChart>
      <c:catAx>
        <c:axId val="17151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517440"/>
        <c:crosses val="autoZero"/>
        <c:auto val="1"/>
        <c:lblAlgn val="ctr"/>
        <c:lblOffset val="100"/>
        <c:noMultiLvlLbl val="0"/>
      </c:catAx>
      <c:valAx>
        <c:axId val="171517440"/>
        <c:scaling>
          <c:orientation val="minMax"/>
          <c:max val="32700"/>
        </c:scaling>
        <c:delete val="0"/>
        <c:axPos val="l"/>
        <c:numFmt formatCode="#,##0.0" sourceLinked="1"/>
        <c:majorTickMark val="out"/>
        <c:minorTickMark val="none"/>
        <c:tickLblPos val="none"/>
        <c:spPr>
          <a:noFill/>
          <a:ln>
            <a:noFill/>
          </a:ln>
        </c:spPr>
        <c:crossAx val="171515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113391733884265"/>
          <c:y val="6.3336254998955524E-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2545447203714923E-2"/>
          <c:y val="0.17358702951838489"/>
          <c:w val="0.82324313455437215"/>
          <c:h val="0.5214581090672161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1-C9F5-47F4-B1BC-D9B9A584D539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C9F5-47F4-B1BC-D9B9A584D539}"/>
              </c:ext>
            </c:extLst>
          </c:dPt>
          <c:dLbls>
            <c:dLbl>
              <c:idx val="0"/>
              <c:layout>
                <c:manualLayout>
                  <c:x val="2.2387233732101271E-2"/>
                  <c:y val="-0.217465063842342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9F5-47F4-B1BC-D9B9A584D539}"/>
                </c:ext>
              </c:extLst>
            </c:dLbl>
            <c:dLbl>
              <c:idx val="1"/>
              <c:layout>
                <c:manualLayout>
                  <c:x val="2.8801685466234555E-2"/>
                  <c:y val="-0.19231684494569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F5-47F4-B1BC-D9B9A584D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год*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35686.300000000003</c:v>
                </c:pt>
                <c:pt idx="1">
                  <c:v>24884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F5-47F4-B1BC-D9B9A584D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555840"/>
        <c:axId val="171561728"/>
        <c:axId val="0"/>
      </c:bar3DChart>
      <c:catAx>
        <c:axId val="17155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561728"/>
        <c:crosses val="autoZero"/>
        <c:auto val="1"/>
        <c:lblAlgn val="ctr"/>
        <c:lblOffset val="100"/>
        <c:noMultiLvlLbl val="0"/>
      </c:catAx>
      <c:valAx>
        <c:axId val="1715617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1555840"/>
        <c:crosses val="autoZero"/>
        <c:crossBetween val="between"/>
      </c:valAx>
      <c:spPr>
        <a:noFill/>
        <a:ln w="25271">
          <a:noFill/>
        </a:ln>
      </c:spPr>
    </c:plotArea>
    <c:plotVisOnly val="1"/>
    <c:dispBlanksAs val="gap"/>
    <c:showDLblsOverMax val="0"/>
  </c:chart>
  <c:txPr>
    <a:bodyPr/>
    <a:lstStyle/>
    <a:p>
      <a:pPr>
        <a:defRPr sz="179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237883085919151"/>
          <c:y val="0.1746717780425845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298516654095925E-2"/>
          <c:y val="0.33595032122426627"/>
          <c:w val="0.91246236577852646"/>
          <c:h val="0.440700494201432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1-3709-437B-A38B-357339E4390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709-437B-A38B-357339E4390F}"/>
              </c:ext>
            </c:extLst>
          </c:dPt>
          <c:dLbls>
            <c:dLbl>
              <c:idx val="0"/>
              <c:layout>
                <c:manualLayout>
                  <c:x val="2.6907007686506352E-2"/>
                  <c:y val="-3.9688690660720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709-437B-A38B-357339E4390F}"/>
                </c:ext>
              </c:extLst>
            </c:dLbl>
            <c:dLbl>
              <c:idx val="1"/>
              <c:layout>
                <c:manualLayout>
                  <c:x val="4.5125800383290747E-2"/>
                  <c:y val="-3.3522920886392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709-437B-A38B-357339E439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год*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27748.9</c:v>
                </c:pt>
                <c:pt idx="1">
                  <c:v>28972.2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09-437B-A38B-357339E43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768064"/>
        <c:axId val="171966464"/>
        <c:axId val="0"/>
      </c:bar3DChart>
      <c:catAx>
        <c:axId val="17176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966464"/>
        <c:crosses val="autoZero"/>
        <c:auto val="1"/>
        <c:lblAlgn val="ctr"/>
        <c:lblOffset val="100"/>
        <c:noMultiLvlLbl val="0"/>
      </c:catAx>
      <c:valAx>
        <c:axId val="1719664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1768064"/>
        <c:crosses val="autoZero"/>
        <c:crossBetween val="between"/>
      </c:valAx>
      <c:spPr>
        <a:noFill/>
        <a:ln w="25258">
          <a:noFill/>
        </a:ln>
      </c:spPr>
    </c:plotArea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258233685272916"/>
          <c:y val="8.5155715194921267E-2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235655520638393E-2"/>
          <c:y val="0.18517781339567238"/>
          <c:w val="0.834072243211751"/>
          <c:h val="0.667538644054747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 общего характера бюджетам субъектов РФ и муниципальных образований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1-0B48-4087-80F6-1D5773B076D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0B48-4087-80F6-1D5773B076D7}"/>
              </c:ext>
            </c:extLst>
          </c:dPt>
          <c:dLbls>
            <c:dLbl>
              <c:idx val="0"/>
              <c:layout>
                <c:manualLayout>
                  <c:x val="2.6906993731372914E-2"/>
                  <c:y val="-2.19106198637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B48-4087-80F6-1D5773B076D7}"/>
                </c:ext>
              </c:extLst>
            </c:dLbl>
            <c:dLbl>
              <c:idx val="1"/>
              <c:layout>
                <c:manualLayout>
                  <c:x val="4.0359854317411917E-2"/>
                  <c:y val="-1.408369868919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B48-4087-80F6-1D5773B07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год*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75400</c:v>
                </c:pt>
                <c:pt idx="1">
                  <c:v>35800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48-4087-80F6-1D5773B07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947520"/>
        <c:axId val="171949056"/>
        <c:axId val="0"/>
      </c:bar3DChart>
      <c:catAx>
        <c:axId val="1719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949056"/>
        <c:crosses val="autoZero"/>
        <c:auto val="1"/>
        <c:lblAlgn val="ctr"/>
        <c:lblOffset val="100"/>
        <c:noMultiLvlLbl val="0"/>
      </c:catAx>
      <c:valAx>
        <c:axId val="17194905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1947520"/>
        <c:crosses val="autoZero"/>
        <c:crossBetween val="between"/>
      </c:valAx>
      <c:spPr>
        <a:noFill/>
        <a:ln w="25244">
          <a:noFill/>
        </a:ln>
      </c:spPr>
    </c:plotArea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941146017330825"/>
          <c:y val="7.0206449369608764E-2"/>
          <c:w val="0.82195369755754033"/>
          <c:h val="0.7471264796879836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ln w="317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6"/>
          <c:dPt>
            <c:idx val="0"/>
            <c:bubble3D val="0"/>
            <c:explosion val="11"/>
            <c:spPr>
              <a:solidFill>
                <a:srgbClr val="FF9900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883-45CC-893E-ED838DC82D5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883-45CC-893E-ED838DC82D53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0883-45CC-893E-ED838DC82D53}"/>
              </c:ext>
            </c:extLst>
          </c:dPt>
          <c:dPt>
            <c:idx val="3"/>
            <c:bubble3D val="0"/>
            <c:explosion val="17"/>
            <c:spPr>
              <a:solidFill>
                <a:srgbClr val="6666FF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0883-45CC-893E-ED838DC82D53}"/>
              </c:ext>
            </c:extLst>
          </c:dPt>
          <c:dPt>
            <c:idx val="4"/>
            <c:bubble3D val="0"/>
            <c:explosion val="11"/>
            <c:spPr>
              <a:solidFill>
                <a:schemeClr val="accent1">
                  <a:lumMod val="75000"/>
                </a:schemeClr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0883-45CC-893E-ED838DC82D53}"/>
              </c:ext>
            </c:extLst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0883-45CC-893E-ED838DC82D53}"/>
              </c:ext>
            </c:extLst>
          </c:dPt>
          <c:dPt>
            <c:idx val="7"/>
            <c:bubble3D val="0"/>
            <c:spPr>
              <a:solidFill>
                <a:srgbClr val="CC00CC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0883-45CC-893E-ED838DC82D53}"/>
              </c:ext>
            </c:extLst>
          </c:dPt>
          <c:dPt>
            <c:idx val="8"/>
            <c:bubble3D val="0"/>
            <c:explosion val="18"/>
            <c:spPr>
              <a:solidFill>
                <a:srgbClr val="FFCC99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0883-45CC-893E-ED838DC82D53}"/>
              </c:ext>
            </c:extLst>
          </c:dPt>
          <c:dPt>
            <c:idx val="9"/>
            <c:bubble3D val="0"/>
            <c:explosion val="12"/>
            <c:spPr>
              <a:solidFill>
                <a:schemeClr val="bg2">
                  <a:lumMod val="50000"/>
                </a:schemeClr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0883-45CC-893E-ED838DC82D53}"/>
              </c:ext>
            </c:extLst>
          </c:dPt>
          <c:dPt>
            <c:idx val="10"/>
            <c:bubble3D val="0"/>
            <c:explosion val="9"/>
            <c:spPr>
              <a:solidFill>
                <a:srgbClr val="4A97D6"/>
              </a:solidFill>
              <a:ln w="31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0883-45CC-893E-ED838DC82D53}"/>
              </c:ext>
            </c:extLst>
          </c:dPt>
          <c:dLbls>
            <c:dLbl>
              <c:idx val="0"/>
              <c:layout>
                <c:manualLayout>
                  <c:x val="6.6659308187092037E-2"/>
                  <c:y val="-0.13002746506196344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883-45CC-893E-ED838DC82D53}"/>
                </c:ext>
              </c:extLst>
            </c:dLbl>
            <c:dLbl>
              <c:idx val="1"/>
              <c:layout>
                <c:manualLayout>
                  <c:x val="0.13173268233500443"/>
                  <c:y val="-3.3948182956978198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83-45CC-893E-ED838DC82D53}"/>
                </c:ext>
              </c:extLst>
            </c:dLbl>
            <c:dLbl>
              <c:idx val="2"/>
              <c:layout>
                <c:manualLayout>
                  <c:x val="0.10180672249345263"/>
                  <c:y val="6.006743819001479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22,0
</a:t>
                    </a:r>
                    <a:r>
                      <a:rPr lang="en-US" dirty="0" smtClean="0"/>
                      <a:t>0,01%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83-45CC-893E-ED838DC82D53}"/>
                </c:ext>
              </c:extLst>
            </c:dLbl>
            <c:dLbl>
              <c:idx val="3"/>
              <c:layout>
                <c:manualLayout>
                  <c:x val="0.10710880227458783"/>
                  <c:y val="0.1049955278565339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883-45CC-893E-ED838DC82D53}"/>
                </c:ext>
              </c:extLst>
            </c:dLbl>
            <c:dLbl>
              <c:idx val="4"/>
              <c:layout>
                <c:manualLayout>
                  <c:x val="7.9862101184317788E-2"/>
                  <c:y val="8.8907027850670728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883-45CC-893E-ED838DC82D53}"/>
                </c:ext>
              </c:extLst>
            </c:dLbl>
            <c:dLbl>
              <c:idx val="5"/>
              <c:layout>
                <c:manualLayout>
                  <c:x val="6.2446465073851092E-2"/>
                  <c:y val="0.1320581563892339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883-45CC-893E-ED838DC82D53}"/>
                </c:ext>
              </c:extLst>
            </c:dLbl>
            <c:dLbl>
              <c:idx val="6"/>
              <c:layout>
                <c:manualLayout>
                  <c:x val="4.7317862584254876E-2"/>
                  <c:y val="0.1938306683165077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883-45CC-893E-ED838DC82D53}"/>
                </c:ext>
              </c:extLst>
            </c:dLbl>
            <c:dLbl>
              <c:idx val="7"/>
              <c:layout>
                <c:manualLayout>
                  <c:x val="-1.5188219800964483E-3"/>
                  <c:y val="0.19507841588741931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883-45CC-893E-ED838DC82D53}"/>
                </c:ext>
              </c:extLst>
            </c:dLbl>
            <c:dLbl>
              <c:idx val="8"/>
              <c:layout>
                <c:manualLayout>
                  <c:x val="-7.3655314508571199E-2"/>
                  <c:y val="0.15162410270345875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883-45CC-893E-ED838DC82D53}"/>
                </c:ext>
              </c:extLst>
            </c:dLbl>
            <c:dLbl>
              <c:idx val="9"/>
              <c:layout>
                <c:manualLayout>
                  <c:x val="-8.3266306441837912E-2"/>
                  <c:y val="8.357495484095302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/>
                      <a:t>31 210,4
</a:t>
                    </a:r>
                    <a:r>
                      <a:rPr lang="en-US" sz="1100" b="1" dirty="0" smtClean="0"/>
                      <a:t>3,65%</a:t>
                    </a:r>
                    <a:endParaRPr lang="en-US" sz="1100" b="1" baseline="0" dirty="0" smtClean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0883-45CC-893E-ED838DC82D53}"/>
                </c:ext>
              </c:extLst>
            </c:dLbl>
            <c:dLbl>
              <c:idx val="10"/>
              <c:layout>
                <c:manualLayout>
                  <c:x val="-1.7002686867055781E-2"/>
                  <c:y val="-0.2337720163631336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8.4916974228244221E-2"/>
                      <c:h val="6.4771234804719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0883-45CC-893E-ED838DC82D53}"/>
                </c:ext>
              </c:extLst>
            </c:dLbl>
            <c:dLbl>
              <c:idx val="11"/>
              <c:layout>
                <c:manualLayout>
                  <c:x val="-2.1950310895568891E-2"/>
                  <c:y val="-2.422109324110693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883-45CC-893E-ED838DC82D53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Непрограммные расходы</c:v>
                </c:pt>
                <c:pt idx="1">
                  <c:v>Обеспечение безопасности на территории ЛМР</c:v>
                </c:pt>
                <c:pt idx="2">
                  <c:v>Развитие системы защиты прав потребителей</c:v>
                </c:pt>
                <c:pt idx="3">
                  <c:v>Управление муниципальными финансами и муниципальным долгом</c:v>
                </c:pt>
                <c:pt idx="4">
                  <c:v>Развитие жилищно-коммунального и дорожного хозяйства </c:v>
                </c:pt>
                <c:pt idx="5">
                  <c:v>Стимулирование экономической активности </c:v>
                </c:pt>
                <c:pt idx="6">
                  <c:v>Развитие сельского хозяйства </c:v>
                </c:pt>
                <c:pt idx="7">
                  <c:v>Развитие молодежного потенциала </c:v>
                </c:pt>
                <c:pt idx="8">
                  <c:v>Развитие культуры </c:v>
                </c:pt>
                <c:pt idx="9">
                  <c:v>Развитие физической культуры и спорта </c:v>
                </c:pt>
                <c:pt idx="10">
                  <c:v>Современное образование 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225109.2</c:v>
                </c:pt>
                <c:pt idx="1">
                  <c:v>2506.6</c:v>
                </c:pt>
                <c:pt idx="2">
                  <c:v>22</c:v>
                </c:pt>
                <c:pt idx="3">
                  <c:v>22142.400000000001</c:v>
                </c:pt>
                <c:pt idx="4">
                  <c:v>59562.1</c:v>
                </c:pt>
                <c:pt idx="5">
                  <c:v>2382.8000000000002</c:v>
                </c:pt>
                <c:pt idx="6">
                  <c:v>29913.599999999991</c:v>
                </c:pt>
                <c:pt idx="7">
                  <c:v>2011.5</c:v>
                </c:pt>
                <c:pt idx="8">
                  <c:v>9119.4</c:v>
                </c:pt>
                <c:pt idx="9">
                  <c:v>31210.400000000001</c:v>
                </c:pt>
                <c:pt idx="10">
                  <c:v>469671.8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883-45CC-893E-ED838DC82D5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25"/>
        <c:holeSize val="50"/>
      </c:doughnutChart>
    </c:plotArea>
    <c:legend>
      <c:legendPos val="l"/>
      <c:layout>
        <c:manualLayout>
          <c:xMode val="edge"/>
          <c:yMode val="edge"/>
          <c:x val="8.7529775343689435E-3"/>
          <c:y val="0"/>
          <c:w val="0.29978017620593811"/>
          <c:h val="1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flat"/>
      </c:spPr>
    </c:sideWall>
    <c:backWall>
      <c:thickness val="0"/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flat"/>
      </c:spPr>
    </c:backWall>
    <c:plotArea>
      <c:layout>
        <c:manualLayout>
          <c:layoutTarget val="inner"/>
          <c:xMode val="edge"/>
          <c:yMode val="edge"/>
          <c:x val="0.4812623590767231"/>
          <c:y val="3.8438169404881796E-2"/>
          <c:w val="0.47726803340647567"/>
          <c:h val="0.8808880200786468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0"/>
              <c:layout>
                <c:manualLayout>
                  <c:x val="1.4084644891914916E-2"/>
                  <c:y val="-1.6816888278855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9F8-4BAA-A42D-B5C20561B3D8}"/>
                </c:ext>
              </c:extLst>
            </c:dLbl>
            <c:dLbl>
              <c:idx val="1"/>
              <c:layout>
                <c:manualLayout>
                  <c:x val="4.9232525696851917E-3"/>
                  <c:y val="-1.9219084702440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F8-4BAA-A42D-B5C20561B3D8}"/>
                </c:ext>
              </c:extLst>
            </c:dLbl>
            <c:dLbl>
              <c:idx val="2"/>
              <c:layout>
                <c:manualLayout>
                  <c:x val="1.379102511314037E-2"/>
                  <c:y val="-2.4024234206490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9F8-4BAA-A42D-B5C20561B3D8}"/>
                </c:ext>
              </c:extLst>
            </c:dLbl>
            <c:dLbl>
              <c:idx val="3"/>
              <c:layout>
                <c:manualLayout>
                  <c:x val="1.3226546778752141E-2"/>
                  <c:y val="-1.6816699114635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9F8-4BAA-A42D-B5C20561B3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Дотация на выравнивание бюджетной обеспеченности</c:v>
                </c:pt>
                <c:pt idx="1">
                  <c:v>На повышение оплаты труда работников культуры в соответствии с Указом Президента РФ от 7 мая 2012 года № 597</c:v>
                </c:pt>
                <c:pt idx="2">
                  <c:v>Средства на ремонт, строительство ДК</c:v>
                </c:pt>
                <c:pt idx="3">
                  <c:v>На поддержку ЖКХ, развитие общественной и транспортной инфраструктуры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20800</c:v>
                </c:pt>
                <c:pt idx="1">
                  <c:v>4652.6000000000004</c:v>
                </c:pt>
                <c:pt idx="2">
                  <c:v>11112</c:v>
                </c:pt>
                <c:pt idx="3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F8-4BAA-A42D-B5C20561B3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год* 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0"/>
              <c:layout>
                <c:manualLayout>
                  <c:x val="9.5528853605958228E-3"/>
                  <c:y val="-1.9219084702440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9F8-4BAA-A42D-B5C20561B3D8}"/>
                </c:ext>
              </c:extLst>
            </c:dLbl>
            <c:dLbl>
              <c:idx val="1"/>
              <c:layout>
                <c:manualLayout>
                  <c:x val="1.0802469135802545E-2"/>
                  <c:y val="-1.2011927939025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9F8-4BAA-A42D-B5C20561B3D8}"/>
                </c:ext>
              </c:extLst>
            </c:dLbl>
            <c:dLbl>
              <c:idx val="2"/>
              <c:layout>
                <c:manualLayout>
                  <c:x val="9.259259259259342E-3"/>
                  <c:y val="-1.681669911463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9F8-4BAA-A42D-B5C20561B3D8}"/>
                </c:ext>
              </c:extLst>
            </c:dLbl>
            <c:dLbl>
              <c:idx val="3"/>
              <c:layout>
                <c:manualLayout>
                  <c:x val="1.6041654859282186E-2"/>
                  <c:y val="-1.9219084702440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9F8-4BAA-A42D-B5C20561B3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Дотация на выравнивание бюджетной обеспеченности</c:v>
                </c:pt>
                <c:pt idx="1">
                  <c:v>На повышение оплаты труда работников культуры в соответствии с Указом Президента РФ от 7 мая 2012 года № 597</c:v>
                </c:pt>
                <c:pt idx="2">
                  <c:v>Средства на ремонт, строительство ДК</c:v>
                </c:pt>
                <c:pt idx="3">
                  <c:v>На поддержку ЖКХ, развитие общественной и транспортной инфраструктуры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20000</c:v>
                </c:pt>
                <c:pt idx="1">
                  <c:v>14652.6</c:v>
                </c:pt>
                <c:pt idx="2">
                  <c:v>12008</c:v>
                </c:pt>
                <c:pt idx="3">
                  <c:v>55400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F8-4BAA-A42D-B5C20561B3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9"/>
        <c:gapDepth val="170"/>
        <c:shape val="box"/>
        <c:axId val="168705408"/>
        <c:axId val="169184640"/>
        <c:axId val="0"/>
      </c:bar3DChart>
      <c:catAx>
        <c:axId val="1687054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9184640"/>
        <c:crosses val="autoZero"/>
        <c:auto val="1"/>
        <c:lblAlgn val="ctr"/>
        <c:lblOffset val="100"/>
        <c:noMultiLvlLbl val="0"/>
      </c:catAx>
      <c:valAx>
        <c:axId val="16918464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68705408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0.81904952773876161"/>
          <c:y val="0.89450160146428259"/>
          <c:w val="0.18095047226123881"/>
          <c:h val="7.7716984601275921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644356955380581E-2"/>
          <c:y val="2.8940478973065498E-2"/>
          <c:w val="0.48513604549431322"/>
          <c:h val="0.72206071836193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9"/>
          <c:dPt>
            <c:idx val="0"/>
            <c:bubble3D val="0"/>
            <c:explosion val="0"/>
            <c:spPr>
              <a:solidFill>
                <a:srgbClr val="CCFF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E836-4FBF-8E92-F08EF5092EBA}"/>
              </c:ext>
            </c:extLst>
          </c:dPt>
          <c:dPt>
            <c:idx val="1"/>
            <c:bubble3D val="0"/>
            <c:explosion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836-4FBF-8E92-F08EF5092EBA}"/>
              </c:ext>
            </c:extLst>
          </c:dPt>
          <c:dPt>
            <c:idx val="2"/>
            <c:bubble3D val="0"/>
            <c:explosion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E836-4FBF-8E92-F08EF5092EBA}"/>
              </c:ext>
            </c:extLst>
          </c:dPt>
          <c:dPt>
            <c:idx val="3"/>
            <c:bubble3D val="0"/>
            <c:explosion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E836-4FBF-8E92-F08EF5092EBA}"/>
              </c:ext>
            </c:extLst>
          </c:dPt>
          <c:dPt>
            <c:idx val="4"/>
            <c:bubble3D val="0"/>
            <c:explosion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E836-4FBF-8E92-F08EF5092EBA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E836-4FBF-8E92-F08EF5092EBA}"/>
              </c:ext>
            </c:extLst>
          </c:dPt>
          <c:dLbls>
            <c:dLbl>
              <c:idx val="0"/>
              <c:layout>
                <c:manualLayout>
                  <c:x val="5.6944444444444402E-2"/>
                  <c:y val="0.281136081452636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435 257,7
</a:t>
                    </a:r>
                    <a:r>
                      <a:rPr lang="en-US" dirty="0" smtClean="0"/>
                      <a:t>32,00%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36-4FBF-8E92-F08EF5092EBA}"/>
                </c:ext>
              </c:extLst>
            </c:dLbl>
            <c:dLbl>
              <c:idx val="1"/>
              <c:layout>
                <c:manualLayout>
                  <c:x val="-4.7222222222222249E-2"/>
                  <c:y val="0.13850086365681338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836-4FBF-8E92-F08EF5092EBA}"/>
                </c:ext>
              </c:extLst>
            </c:dLbl>
            <c:dLbl>
              <c:idx val="2"/>
              <c:layout>
                <c:manualLayout>
                  <c:x val="-0.12638888888888888"/>
                  <c:y val="-5.7880957946131038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836-4FBF-8E92-F08EF5092EBA}"/>
                </c:ext>
              </c:extLst>
            </c:dLbl>
            <c:dLbl>
              <c:idx val="3"/>
              <c:layout>
                <c:manualLayout>
                  <c:x val="-8.1944444444444514E-2"/>
                  <c:y val="-0.10902536019339661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836-4FBF-8E92-F08EF5092EBA}"/>
                </c:ext>
              </c:extLst>
            </c:dLbl>
            <c:dLbl>
              <c:idx val="4"/>
              <c:layout>
                <c:manualLayout>
                  <c:x val="4.5138943569553745E-2"/>
                  <c:y val="-0.11490371186872156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836-4FBF-8E92-F08EF5092EBA}"/>
                </c:ext>
              </c:extLst>
            </c:dLbl>
            <c:dLbl>
              <c:idx val="5"/>
              <c:layout>
                <c:manualLayout>
                  <c:x val="0.13194444444444456"/>
                  <c:y val="6.2015312085140382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836-4FBF-8E92-F08EF5092EB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Развитие дошкольного образования детей</c:v>
                </c:pt>
                <c:pt idx="1">
                  <c:v>Развитие начального общего, основного общего и среднего общего образования детей</c:v>
                </c:pt>
                <c:pt idx="2">
                  <c:v>Развитие дополнительного образования детей</c:v>
                </c:pt>
                <c:pt idx="3">
                  <c:v>Развитие системы отдыха, оздоровления, занятости детей, подростков и молодежи</c:v>
                </c:pt>
                <c:pt idx="4">
                  <c:v>Обеспечение реализации муниципальной программы</c:v>
                </c:pt>
                <c:pt idx="5">
                  <c:v>Управление ресурсами и качеством системы образования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435257.7</c:v>
                </c:pt>
                <c:pt idx="1">
                  <c:v>715136.5</c:v>
                </c:pt>
                <c:pt idx="2">
                  <c:v>164655.70000000001</c:v>
                </c:pt>
                <c:pt idx="3">
                  <c:v>16251.6</c:v>
                </c:pt>
                <c:pt idx="4">
                  <c:v>28998.3</c:v>
                </c:pt>
                <c:pt idx="5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36-4FBF-8E92-F08EF5092E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20"/>
        <c:holeSize val="50"/>
      </c:doughnutChart>
    </c:plotArea>
    <c:legend>
      <c:legendPos val="r"/>
      <c:layout>
        <c:manualLayout>
          <c:xMode val="edge"/>
          <c:yMode val="edge"/>
          <c:x val="0.5715132327209097"/>
          <c:y val="1.1290856045695347E-2"/>
          <c:w val="0.4197436570428697"/>
          <c:h val="0.66320737334389868"/>
        </c:manualLayout>
      </c:layout>
      <c:overlay val="0"/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07228783902037"/>
          <c:y val="4.1477604428057382E-2"/>
          <c:w val="0.36028619860017502"/>
          <c:h val="0.614884141959927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8FAE-4ABE-AB7A-D6FE8F647F5D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FAE-4ABE-AB7A-D6FE8F647F5D}"/>
              </c:ext>
            </c:extLst>
          </c:dPt>
          <c:dPt>
            <c:idx val="2"/>
            <c:bubble3D val="0"/>
            <c:spPr>
              <a:solidFill>
                <a:srgbClr val="4A97D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8FAE-4ABE-AB7A-D6FE8F647F5D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FAE-4ABE-AB7A-D6FE8F647F5D}"/>
              </c:ext>
            </c:extLst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8FAE-4ABE-AB7A-D6FE8F647F5D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FAE-4ABE-AB7A-D6FE8F647F5D}"/>
              </c:ext>
            </c:extLst>
          </c:dPt>
          <c:dLbls>
            <c:dLbl>
              <c:idx val="0"/>
              <c:layout>
                <c:manualLayout>
                  <c:x val="4.1666666666666683E-3"/>
                  <c:y val="-1.12359828901637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FAE-4ABE-AB7A-D6FE8F647F5D}"/>
                </c:ext>
              </c:extLst>
            </c:dLbl>
            <c:dLbl>
              <c:idx val="2"/>
              <c:layout>
                <c:manualLayout>
                  <c:x val="0"/>
                  <c:y val="3.82023418265567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AE-4ABE-AB7A-D6FE8F647F5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Подпрограмма "Энергосбережение и повышение энергетической эффективности" 
1 100,0 тыс. руб.</c:v>
                </c:pt>
                <c:pt idx="1">
                  <c:v>Подпрограмма "Содержание и ремонт автомобильных дорог и искусственных сооружений" 
21 913,7 тыс. руб.</c:v>
                </c:pt>
                <c:pt idx="2">
                  <c:v>Подпрограмма "Безопасность дорожного движения" 
2 104,0 тыс. руб.</c:v>
                </c:pt>
                <c:pt idx="3">
                  <c:v>Подпрограмма "Организация мероприятий межпоселенческого характера по охране окружающей среды" 
216,3 тыс. руб.</c:v>
                </c:pt>
                <c:pt idx="4">
                  <c:v>Подпрограмма "Организация транспортного обслуживания" 
24 583,0 тыс. руб.</c:v>
                </c:pt>
                <c:pt idx="5">
                  <c:v>Подпрограмма "Газификация Лужского муниципального района" 
9 645,1 тыс. руб.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1100</c:v>
                </c:pt>
                <c:pt idx="1">
                  <c:v>21913.7</c:v>
                </c:pt>
                <c:pt idx="2">
                  <c:v>2104</c:v>
                </c:pt>
                <c:pt idx="3">
                  <c:v>216.3</c:v>
                </c:pt>
                <c:pt idx="4">
                  <c:v>24583</c:v>
                </c:pt>
                <c:pt idx="5">
                  <c:v>9645.1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E-4ABE-AB7A-D6FE8F647F5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48"/>
        <c:holeSize val="50"/>
      </c:doughnut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l"/>
      <c:layout>
        <c:manualLayout>
          <c:xMode val="edge"/>
          <c:yMode val="edge"/>
          <c:x val="8.3333333333333367E-3"/>
          <c:y val="1.1202111064929181E-3"/>
          <c:w val="0.30128619860017508"/>
          <c:h val="0.99548039146012191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6625421822272213E-2"/>
          <c:y val="0.17841206149852892"/>
          <c:w val="0.84205807581285619"/>
          <c:h val="0.601984665504230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0-5453-4844-B2ED-4282C03C6F2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453-4844-B2ED-4282C03C6F26}"/>
              </c:ext>
            </c:extLst>
          </c:dPt>
          <c:dLbls>
            <c:dLbl>
              <c:idx val="0"/>
              <c:layout>
                <c:manualLayout>
                  <c:x val="-7.5648822677968327E-3"/>
                  <c:y val="-3.4939774283555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453-4844-B2ED-4282C03C6F26}"/>
                </c:ext>
              </c:extLst>
            </c:dLbl>
            <c:dLbl>
              <c:idx val="1"/>
              <c:layout>
                <c:manualLayout>
                  <c:x val="3.7824411338984853E-3"/>
                  <c:y val="-2.0963864570133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53-4844-B2ED-4282C03C6F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г.*</c:v>
                </c:pt>
                <c:pt idx="1">
                  <c:v>2021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32459.1</c:v>
                </c:pt>
                <c:pt idx="1">
                  <c:v>59562.1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53-4844-B2ED-4282C03C6F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2236800"/>
        <c:axId val="172238336"/>
        <c:axId val="0"/>
      </c:bar3DChart>
      <c:catAx>
        <c:axId val="17223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7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238336"/>
        <c:crosses val="autoZero"/>
        <c:auto val="1"/>
        <c:lblAlgn val="ctr"/>
        <c:lblOffset val="100"/>
        <c:noMultiLvlLbl val="0"/>
      </c:catAx>
      <c:valAx>
        <c:axId val="172238336"/>
        <c:scaling>
          <c:orientation val="minMax"/>
          <c:max val="51000"/>
          <c:min val="20000"/>
        </c:scaling>
        <c:delete val="1"/>
        <c:axPos val="l"/>
        <c:numFmt formatCode="#,##0.0" sourceLinked="1"/>
        <c:majorTickMark val="out"/>
        <c:minorTickMark val="none"/>
        <c:tickLblPos val="nextTo"/>
        <c:crossAx val="172236800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945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Акцизы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 </a:t>
            </a:r>
          </a:p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Норматив отчислений  - 0,20915</a:t>
            </a:r>
          </a:p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(в 2020 году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 – 0,21358)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76630250908575"/>
          <c:y val="0.15686164720374557"/>
        </c:manualLayout>
      </c:layout>
      <c:overlay val="0"/>
    </c:title>
    <c:autoTitleDeleted val="0"/>
    <c:view3D>
      <c:rotX val="10"/>
      <c:rotY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302716448208804E-2"/>
          <c:y val="0.39238879291463163"/>
          <c:w val="0.89755250612003956"/>
          <c:h val="0.445872713429279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0131615847047381E-3"/>
                  <c:y val="-1.451237008143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A98-427C-9507-BCDAB47E5EC8}"/>
                </c:ext>
              </c:extLst>
            </c:dLbl>
            <c:dLbl>
              <c:idx val="1"/>
              <c:layout>
                <c:manualLayout>
                  <c:x val="3.0131615847047211E-3"/>
                  <c:y val="-1.8140748278370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98-427C-9507-BCDAB47E5EC8}"/>
                </c:ext>
              </c:extLst>
            </c:dLbl>
            <c:dLbl>
              <c:idx val="2"/>
              <c:layout>
                <c:manualLayout>
                  <c:x val="2.2924940009613731E-2"/>
                  <c:y val="-1.102311637720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98-427C-9507-BCDAB47E5EC8}"/>
                </c:ext>
              </c:extLst>
            </c:dLbl>
            <c:dLbl>
              <c:idx val="3"/>
              <c:layout>
                <c:manualLayout>
                  <c:x val="2.2792787962158598E-2"/>
                  <c:y val="-1.102311637720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98-427C-9507-BCDAB47E5E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13221.2</c:v>
                </c:pt>
                <c:pt idx="1">
                  <c:v>14042.9</c:v>
                </c:pt>
                <c:pt idx="2">
                  <c:v>14410.7</c:v>
                </c:pt>
                <c:pt idx="3">
                  <c:v>14410.7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98-427C-9507-BCDAB47E5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162304"/>
        <c:axId val="112163840"/>
        <c:axId val="0"/>
      </c:bar3DChart>
      <c:catAx>
        <c:axId val="11216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163840"/>
        <c:crosses val="autoZero"/>
        <c:auto val="1"/>
        <c:lblAlgn val="ctr"/>
        <c:lblOffset val="100"/>
        <c:noMultiLvlLbl val="0"/>
      </c:catAx>
      <c:valAx>
        <c:axId val="11216384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216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пошлина </a:t>
            </a:r>
          </a:p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273523894845891"/>
          <c:y val="5.5355232396877598E-2"/>
        </c:manualLayout>
      </c:layout>
      <c:overlay val="0"/>
    </c:title>
    <c:autoTitleDeleted val="0"/>
    <c:view3D>
      <c:rotX val="10"/>
      <c:rotY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407075599354219E-2"/>
          <c:y val="0.33967983516265993"/>
          <c:w val="0.93481527105089202"/>
          <c:h val="0.489167492174188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9480</c:v>
                </c:pt>
                <c:pt idx="1">
                  <c:v>10701</c:v>
                </c:pt>
                <c:pt idx="2">
                  <c:v>10948</c:v>
                </c:pt>
                <c:pt idx="3">
                  <c:v>11207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A-45BD-9A61-0A90B10E8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281472"/>
        <c:axId val="112283008"/>
        <c:axId val="0"/>
      </c:bar3DChart>
      <c:catAx>
        <c:axId val="11228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283008"/>
        <c:crosses val="autoZero"/>
        <c:auto val="1"/>
        <c:lblAlgn val="ctr"/>
        <c:lblOffset val="100"/>
        <c:noMultiLvlLbl val="0"/>
      </c:catAx>
      <c:valAx>
        <c:axId val="11228300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228147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Единый налог на вмененный доход для отдельных видов деятельности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166625637282876"/>
          <c:y val="4.3711855035135389E-2"/>
        </c:manualLayout>
      </c:layout>
      <c:overlay val="0"/>
    </c:title>
    <c:autoTitleDeleted val="0"/>
    <c:view3D>
      <c:rotX val="10"/>
      <c:rotY val="30"/>
      <c:rAngAx val="1"/>
    </c:view3D>
    <c:floor>
      <c:thickness val="0"/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T prst="angle"/>
        </a:sp3d>
      </c:spPr>
    </c:sideWall>
    <c:backWall>
      <c:thickness val="0"/>
      <c:spPr>
        <a:noFill/>
        <a:ln w="25400">
          <a:noFill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 prst="angle"/>
        </a:sp3d>
      </c:spPr>
    </c:backWall>
    <c:plotArea>
      <c:layout>
        <c:manualLayout>
          <c:layoutTarget val="inner"/>
          <c:xMode val="edge"/>
          <c:yMode val="edge"/>
          <c:x val="3.3144984326775387E-2"/>
          <c:y val="0.28472737431992323"/>
          <c:w val="0.96685497092395623"/>
          <c:h val="0.467356600595388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9396105394350287E-2"/>
                  <c:y val="-0.22195673807421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D0C-4527-BC8B-391401DA0E53}"/>
                </c:ext>
              </c:extLst>
            </c:dLbl>
            <c:dLbl>
              <c:idx val="1"/>
              <c:layout>
                <c:manualLayout>
                  <c:x val="3.1916033607409619E-2"/>
                  <c:y val="-0.18786869224171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D0C-4527-BC8B-391401DA0E53}"/>
                </c:ext>
              </c:extLst>
            </c:dLbl>
            <c:dLbl>
              <c:idx val="2"/>
              <c:layout>
                <c:manualLayout>
                  <c:x val="1.526944720387163E-2"/>
                  <c:y val="-5.645963823684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D0C-4527-BC8B-391401DA0E53}"/>
                </c:ext>
              </c:extLst>
            </c:dLbl>
            <c:dLbl>
              <c:idx val="3"/>
              <c:layout>
                <c:manualLayout>
                  <c:x val="3.2702349680405321E-2"/>
                  <c:y val="-5.5500383040347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D0C-4527-BC8B-391401DA0E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 </c:v>
                </c:pt>
                <c:pt idx="2">
                  <c:v>2022 год </c:v>
                </c:pt>
                <c:pt idx="3">
                  <c:v>2023 год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20830</c:v>
                </c:pt>
                <c:pt idx="1">
                  <c:v>4800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0C-4527-BC8B-391401DA0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gapDepth val="0"/>
        <c:shape val="box"/>
        <c:axId val="112523136"/>
        <c:axId val="112524672"/>
        <c:axId val="0"/>
      </c:bar3DChart>
      <c:catAx>
        <c:axId val="11252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524672"/>
        <c:crosses val="autoZero"/>
        <c:auto val="1"/>
        <c:lblAlgn val="ctr"/>
        <c:lblOffset val="100"/>
        <c:noMultiLvlLbl val="0"/>
      </c:catAx>
      <c:valAx>
        <c:axId val="11252467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2523136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Единый</a:t>
            </a: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сельскохозяйственный налог</a:t>
            </a:r>
          </a:p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71197485222596"/>
          <c:y val="9.262183641759289E-2"/>
        </c:manualLayout>
      </c:layout>
      <c:overlay val="0"/>
    </c:title>
    <c:autoTitleDeleted val="0"/>
    <c:view3D>
      <c:rotX val="1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120761795292066E-2"/>
          <c:y val="0.22513376531492968"/>
          <c:w val="0.87517926878934982"/>
          <c:h val="0.528724208404496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A97D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3846093694942588E-2"/>
                  <c:y val="-0.236608580167418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DBA-4CB7-B2AF-32B6001DD0CD}"/>
                </c:ext>
              </c:extLst>
            </c:dLbl>
            <c:dLbl>
              <c:idx val="1"/>
              <c:layout>
                <c:manualLayout>
                  <c:x val="2.75860138185898E-2"/>
                  <c:y val="-0.17321816084379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DBA-4CB7-B2AF-32B6001DD0CD}"/>
                </c:ext>
              </c:extLst>
            </c:dLbl>
            <c:dLbl>
              <c:idx val="2"/>
              <c:layout>
                <c:manualLayout>
                  <c:x val="3.1548697640876942E-2"/>
                  <c:y val="-0.188799539999181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DBA-4CB7-B2AF-32B6001DD0CD}"/>
                </c:ext>
              </c:extLst>
            </c:dLbl>
            <c:dLbl>
              <c:idx val="3"/>
              <c:layout>
                <c:manualLayout>
                  <c:x val="2.4559275417024375E-2"/>
                  <c:y val="-0.202475016887514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DBA-4CB7-B2AF-32B6001DD0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504.3</c:v>
                </c:pt>
                <c:pt idx="1">
                  <c:v>107</c:v>
                </c:pt>
                <c:pt idx="2">
                  <c:v>108.5</c:v>
                </c:pt>
                <c:pt idx="3">
                  <c:v>108.5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BA-4CB7-B2AF-32B6001DD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508288"/>
        <c:axId val="163693696"/>
        <c:axId val="0"/>
      </c:bar3DChart>
      <c:catAx>
        <c:axId val="112508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3693696"/>
        <c:crosses val="autoZero"/>
        <c:auto val="1"/>
        <c:lblAlgn val="ctr"/>
        <c:lblOffset val="100"/>
        <c:noMultiLvlLbl val="0"/>
      </c:catAx>
      <c:valAx>
        <c:axId val="1636936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250828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Налог, взимаемый</a:t>
            </a: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в связи с применением упрощенной системы налогообложения</a:t>
            </a:r>
          </a:p>
          <a:p>
            <a:pPr>
              <a:defRPr/>
            </a:pP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8.0303433280140349E-2"/>
          <c:y val="6.22823649347252E-2"/>
        </c:manualLayout>
      </c:layout>
      <c:overlay val="0"/>
    </c:title>
    <c:autoTitleDeleted val="0"/>
    <c:view3D>
      <c:rotX val="10"/>
      <c:rotY val="40"/>
      <c:rAngAx val="1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1.984329525781732E-2"/>
          <c:y val="0.22623507835921677"/>
          <c:w val="0.97354227298958496"/>
          <c:h val="0.665794109942147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6700262232052031E-2"/>
                  <c:y val="-0.183854386393409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0A-4683-B450-85C88A21BDC4}"/>
                </c:ext>
              </c:extLst>
            </c:dLbl>
            <c:dLbl>
              <c:idx val="1"/>
              <c:layout>
                <c:manualLayout>
                  <c:x val="1.397178905717779E-2"/>
                  <c:y val="-0.27870731408281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0A-4683-B450-85C88A21BDC4}"/>
                </c:ext>
              </c:extLst>
            </c:dLbl>
            <c:dLbl>
              <c:idx val="2"/>
              <c:layout>
                <c:manualLayout>
                  <c:x val="2.5330559591940308E-2"/>
                  <c:y val="-0.304524629896633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0A-4683-B450-85C88A21BDC4}"/>
                </c:ext>
              </c:extLst>
            </c:dLbl>
            <c:dLbl>
              <c:idx val="3"/>
              <c:layout>
                <c:manualLayout>
                  <c:x val="4.3756191924601645E-2"/>
                  <c:y val="-0.312640357314978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F0A-4683-B450-85C88A21BD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113200</c:v>
                </c:pt>
                <c:pt idx="1">
                  <c:v>129000</c:v>
                </c:pt>
                <c:pt idx="2">
                  <c:v>130300</c:v>
                </c:pt>
                <c:pt idx="3">
                  <c:v>131600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0A-4683-B450-85C88A21B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763328"/>
        <c:axId val="163764864"/>
        <c:axId val="0"/>
      </c:bar3DChart>
      <c:catAx>
        <c:axId val="163763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3764864"/>
        <c:crosses val="autoZero"/>
        <c:auto val="1"/>
        <c:lblAlgn val="ctr"/>
        <c:lblOffset val="100"/>
        <c:noMultiLvlLbl val="0"/>
      </c:catAx>
      <c:valAx>
        <c:axId val="1637648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63763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</a:t>
            </a:r>
            <a:r>
              <a:rPr lang="ru-RU" sz="1400" b="1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716853792031229"/>
          <c:y val="7.169746657881873E-2"/>
        </c:manualLayout>
      </c:layout>
      <c:overlay val="0"/>
    </c:title>
    <c:autoTitleDeleted val="0"/>
    <c:view3D>
      <c:rotX val="10"/>
      <c:rotY val="30"/>
      <c:rAngAx val="1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3.4673375315336638E-2"/>
          <c:y val="0.35595683407366507"/>
          <c:w val="0.96532662468466335"/>
          <c:h val="0.4116131963188883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6169207998040235E-2"/>
                  <c:y val="-0.1602649252938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998-4CB8-8738-F998FCC5958A}"/>
                </c:ext>
              </c:extLst>
            </c:dLbl>
            <c:dLbl>
              <c:idx val="1"/>
              <c:layout>
                <c:manualLayout>
                  <c:x val="1.5656876004850041E-2"/>
                  <c:y val="-0.20243990563431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98-4CB8-8738-F998FCC5958A}"/>
                </c:ext>
              </c:extLst>
            </c:dLbl>
            <c:dLbl>
              <c:idx val="2"/>
              <c:layout>
                <c:manualLayout>
                  <c:x val="1.9436964894836851E-2"/>
                  <c:y val="-0.20243990563431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998-4CB8-8738-F998FCC5958A}"/>
                </c:ext>
              </c:extLst>
            </c:dLbl>
            <c:dLbl>
              <c:idx val="3"/>
              <c:layout>
                <c:manualLayout>
                  <c:x val="1.909575333131595E-2"/>
                  <c:y val="-0.20243990563431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998-4CB8-8738-F998FCC595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410</c:v>
                </c:pt>
                <c:pt idx="1">
                  <c:v>740</c:v>
                </c:pt>
                <c:pt idx="2">
                  <c:v>780</c:v>
                </c:pt>
                <c:pt idx="3">
                  <c:v>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98-4CB8-8738-F998FCC595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732096"/>
        <c:axId val="163856768"/>
        <c:axId val="0"/>
      </c:bar3DChart>
      <c:catAx>
        <c:axId val="163732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3856768"/>
        <c:crosses val="autoZero"/>
        <c:auto val="1"/>
        <c:lblAlgn val="ctr"/>
        <c:lblOffset val="100"/>
        <c:noMultiLvlLbl val="0"/>
      </c:catAx>
      <c:valAx>
        <c:axId val="16385676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63732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активов</a:t>
            </a:r>
          </a:p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019322498610519"/>
          <c:y val="4.316184430321865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33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1.9345216923169418E-2"/>
                  <c:y val="-9.3032303069328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BA-4ECF-8DAB-752D24BB980A}"/>
                </c:ext>
              </c:extLst>
            </c:dLbl>
            <c:dLbl>
              <c:idx val="3"/>
              <c:layout>
                <c:manualLayout>
                  <c:x val="2.8515383510360242E-2"/>
                  <c:y val="-1.4638859337234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BA-4ECF-8DAB-752D24BB98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год*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10892.8</c:v>
                </c:pt>
                <c:pt idx="1">
                  <c:v>15292.8</c:v>
                </c:pt>
                <c:pt idx="2">
                  <c:v>13417.8</c:v>
                </c:pt>
                <c:pt idx="3">
                  <c:v>9792.7999999999956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BA-4ECF-8DAB-752D24BB9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264192"/>
        <c:axId val="164274176"/>
        <c:axId val="0"/>
      </c:bar3DChart>
      <c:catAx>
        <c:axId val="16426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4274176"/>
        <c:crosses val="autoZero"/>
        <c:auto val="1"/>
        <c:lblAlgn val="ctr"/>
        <c:lblOffset val="100"/>
        <c:noMultiLvlLbl val="0"/>
      </c:catAx>
      <c:valAx>
        <c:axId val="1642741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6426419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0.77586</cdr:x>
      <cdr:y>0.01852</cdr:y>
    </cdr:from>
    <cdr:to>
      <cdr:x>0.93457</cdr:x>
      <cdr:y>0.11657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71438"/>
          <a:ext cx="1315199" cy="378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2 050 224,3 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0.3382</cdr:x>
      <cdr:y>0.164</cdr:y>
    </cdr:from>
    <cdr:to>
      <cdr:x>0.40041</cdr:x>
      <cdr:y>0.1955</cdr:y>
    </cdr:to>
    <cdr:sp macro="" textlink="">
      <cdr:nvSpPr>
        <cdr:cNvPr id="2" name="5-конечная звезда 1"/>
        <cdr:cNvSpPr/>
      </cdr:nvSpPr>
      <cdr:spPr>
        <a:xfrm xmlns:a="http://schemas.openxmlformats.org/drawingml/2006/main">
          <a:off x="1763693" y="1124712"/>
          <a:ext cx="324397" cy="216027"/>
        </a:xfrm>
        <a:prstGeom xmlns:a="http://schemas.openxmlformats.org/drawingml/2006/main" prst="star5">
          <a:avLst/>
        </a:prstGeom>
        <a:solidFill xmlns:a="http://schemas.openxmlformats.org/drawingml/2006/main">
          <a:schemeClr val="tx2">
            <a:lumMod val="50000"/>
            <a:lumOff val="50000"/>
          </a:schemeClr>
        </a:solidFill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ln>
              <a:solidFill>
                <a:schemeClr val="accent1">
                  <a:lumMod val="40000"/>
                  <a:lumOff val="60000"/>
                </a:schemeClr>
              </a:solidFill>
            </a:ln>
            <a:solidFill>
              <a:schemeClr val="accent1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0.09999</cdr:x>
      <cdr:y>0.22093</cdr:y>
    </cdr:from>
    <cdr:to>
      <cdr:x>0.15881</cdr:x>
      <cdr:y>0.269</cdr:y>
    </cdr:to>
    <cdr:sp macro="" textlink="">
      <cdr:nvSpPr>
        <cdr:cNvPr id="3" name="5-конечная звезда 2"/>
        <cdr:cNvSpPr/>
      </cdr:nvSpPr>
      <cdr:spPr>
        <a:xfrm xmlns:a="http://schemas.openxmlformats.org/drawingml/2006/main">
          <a:off x="521442" y="1515139"/>
          <a:ext cx="306743" cy="329686"/>
        </a:xfrm>
        <a:prstGeom xmlns:a="http://schemas.openxmlformats.org/drawingml/2006/main" prst="star5">
          <a:avLst/>
        </a:prstGeom>
        <a:solidFill xmlns:a="http://schemas.openxmlformats.org/drawingml/2006/main">
          <a:srgbClr val="FF9933"/>
        </a:solidFill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0.28342</cdr:x>
      <cdr:y>0.35982</cdr:y>
    </cdr:from>
    <cdr:to>
      <cdr:x>0.43883</cdr:x>
      <cdr:y>0.57721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2537584" y="1191854"/>
          <a:ext cx="1391450" cy="72008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5875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2 009 891,5 </a:t>
          </a:r>
        </a:p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0.33333</cdr:x>
      <cdr:y>0.31707</cdr:y>
    </cdr:from>
    <cdr:to>
      <cdr:x>0.68627</cdr:x>
      <cdr:y>0.40349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322" y="1857388"/>
          <a:ext cx="1437159" cy="506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1 917 534,3</a:t>
          </a:r>
        </a:p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0.29825</cdr:x>
      <cdr:y>0.54217</cdr:y>
    </cdr:from>
    <cdr:to>
      <cdr:x>0.59649</cdr:x>
      <cdr:y>0.59408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1214446" y="3214710"/>
          <a:ext cx="121444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1 059 211,7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0.31579</cdr:x>
      <cdr:y>0.49254</cdr:y>
    </cdr:from>
    <cdr:to>
      <cdr:x>0.7193</cdr:x>
      <cdr:y>0.57896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84" y="2357478"/>
          <a:ext cx="1643074" cy="413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2 017 698,1</a:t>
          </a:r>
        </a:p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0.81967</cdr:x>
      <cdr:y>0</cdr:y>
    </cdr:from>
    <cdr:to>
      <cdr:x>0.98361</cdr:x>
      <cdr:y>0.05263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0" y="0"/>
          <a:ext cx="142876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0.6371</cdr:x>
      <cdr:y>0.03996</cdr:y>
    </cdr:from>
    <cdr:to>
      <cdr:x>0.98387</cdr:x>
      <cdr:y>0.14444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5643610" y="235974"/>
          <a:ext cx="3071786" cy="61689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0.79675</cdr:x>
      <cdr:y>0.01351</cdr:y>
    </cdr:from>
    <cdr:to>
      <cdr:x>0.9948</cdr:x>
      <cdr:y>0.06756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00924" y="71438"/>
          <a:ext cx="1740258" cy="285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тысяч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1.1199E-7</cdr:x>
      <cdr:y>0.74909</cdr:y>
    </cdr:from>
    <cdr:to>
      <cdr:x>0.35482</cdr:x>
      <cdr:y>0.94677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" y="4602116"/>
          <a:ext cx="3168352" cy="12144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ДОШКОЛЬНОЕ ОБРАЗОВАНИЕ</a:t>
          </a:r>
        </a:p>
        <a:p xmlns:a="http://schemas.openxmlformats.org/drawingml/2006/main">
          <a:pPr algn="ctr"/>
          <a:endParaRPr lang="ru-RU" sz="1200" b="1" i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финансовое обеспечение муниципального задания  41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785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 в т.ч. заработная плата 3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54 015 ,9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руб.,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коммунальные услуги 3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946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руб.).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l"/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0.31888</cdr:x>
      <cdr:y>0.74909</cdr:y>
    </cdr:from>
    <cdr:to>
      <cdr:x>0.69083</cdr:x>
      <cdr:y>0.94677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15816" y="4602116"/>
          <a:ext cx="3401179" cy="12144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ОБЩЕЕ ОБРАЗОВАНИЕ </a:t>
          </a:r>
        </a:p>
        <a:p xmlns:a="http://schemas.openxmlformats.org/drawingml/2006/main">
          <a:pPr algn="ctr"/>
          <a:endParaRPr lang="ru-RU" sz="1200" b="1" i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финансовое обеспечение муниципального задания  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626 274,7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 в т.ч. заработная плата 472 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166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руб., 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коммунальные услуги 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71 354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руб.).</a:t>
          </a:r>
          <a:endParaRPr lang="ru-RU" sz="1200" b="1" i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1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0.66126</cdr:x>
      <cdr:y>0.74909</cdr:y>
    </cdr:from>
    <cdr:to>
      <cdr:x>1</cdr:x>
      <cdr:y>0.94677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04656" y="4602116"/>
          <a:ext cx="3024715" cy="12144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ДОПОЛНИТЕЛЬНОЕ ОБРАЗОВАНИЕ</a:t>
          </a:r>
        </a:p>
        <a:p xmlns:a="http://schemas.openxmlformats.org/drawingml/2006/main">
          <a:pPr algn="ctr"/>
          <a:endParaRPr lang="ru-RU" sz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финансовое обеспечение муниципального задания 158 804,1 тыс. руб. 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 т.ч. заработная плата 143 413,2 тыс. руб.,</a:t>
          </a: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коммунальные услуги  5 749,5 тыс. руб.).</a:t>
          </a:r>
        </a:p>
        <a:p xmlns:a="http://schemas.openxmlformats.org/drawingml/2006/main">
          <a:pPr algn="ctr"/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0.57859</cdr:x>
      <cdr:y>0.25682</cdr:y>
    </cdr:from>
    <cdr:to>
      <cdr:x>0.89255</cdr:x>
      <cdr:y>0.42091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2681" y="1577780"/>
          <a:ext cx="2736304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0.1632</cdr:x>
      <cdr:y>0.27709</cdr:y>
    </cdr:from>
    <cdr:to>
      <cdr:x>0.39454</cdr:x>
      <cdr:y>0.47634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92281" y="1702328"/>
          <a:ext cx="2115373" cy="12241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 по программе </a:t>
          </a:r>
        </a:p>
        <a:p xmlns:a="http://schemas.openxmlformats.org/drawingml/2006/main">
          <a:pPr algn="ctr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1 360 579,8 тыс. руб. </a:t>
          </a:r>
        </a:p>
        <a:p xmlns:a="http://schemas.openxmlformats.org/drawingml/2006/main">
          <a:pPr algn="ctr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средства местного бюджета </a:t>
          </a:r>
        </a:p>
        <a:p xmlns:a="http://schemas.openxmlformats.org/drawingml/2006/main">
          <a:pPr algn="ctr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469 671,8 тыс. руб.)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0.54725</cdr:x>
      <cdr:y>0.24381</cdr:y>
    </cdr:from>
    <cdr:to>
      <cdr:x>0.7205</cdr:x>
      <cdr:y>0.40597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004048" y="1345162"/>
          <a:ext cx="1584176" cy="894721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5875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entury Gothic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entury Gothic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entury Gothic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entury Gothic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entury Gothic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entury Gothic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entury Gothic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entury Gothic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entury Gothic"/>
            </a:defRPr>
          </a:lvl9pPr>
        </a:lstStyle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59 562,1 </a:t>
          </a:r>
        </a:p>
        <a:p xmlns:a="http://schemas.openxmlformats.org/drawingml/2006/main">
          <a:pPr algn="ctr"/>
          <a:r>
            <a: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тысяч рублей</a:t>
          </a:r>
          <a:endParaRPr lang="ru-RU" sz="16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374262-45A0-42F5-A65F-5FDCB99907FB}" type="datetimeFigureOut">
              <a:rPr lang="ru-RU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687052"/>
            <a:ext cx="5389240" cy="4439368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225485-AD24-4D49-AB42-AE83E1E29D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339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3B56BC22-9A69-45C4-B33B-AE316EEA465F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84279EB0-1056-4EF2-9D13-F2CE29D0577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17961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FBB0A-FF1D-4636-A835-80CE771D2AAD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C351D-B69F-473E-A257-EDFFE7E089F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54175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15F51-717E-40E8-99E3-26957E1DF38E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E6D6B-DD0A-4E21-A767-362BBE7D67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90893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5BD71-9E0D-46C7-956D-F3C68EB6FAB4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B6C4-FA73-4F77-8B44-C0AC847C60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8924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D96EE4-17A6-46E1-B01E-11A69F380A5B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FE473-EE3A-4380-9F3B-10FA718D8F2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4941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7BCDD9-7201-4ABE-8147-6444E62D35CB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479A4-3478-4D72-BF18-FA686DE3367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54530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EA36D-7DCA-494C-8276-F88CD1806875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07178-31F3-47F1-A9CB-54715A2FB0C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34679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830196-3E42-4A5F-8A1E-7699A3E96360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25A9D-F6CD-4419-8444-A45F0AE654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7232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F49FD6-DF65-49CD-BEB1-FD33682E041C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86439-88AC-419E-831D-B56719C6DA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3048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2330B-CB20-4E9F-AA08-34E5F8FD8979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BFEC9ED-63AC-48CD-B6C6-D89DEDB1C8C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30136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961939D9-6671-43CB-AEAA-E104C1BBFE2A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001EBDB0-4880-42EA-A188-E80D0A3B64F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179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1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fld id="{49F7AAA9-7641-4451-AC15-55D44BC82715}" type="datetime1">
              <a:rPr lang="ru-RU" smtClean="0"/>
              <a:pPr>
                <a:defRPr/>
              </a:pPr>
              <a:t>04.12.2020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C615386-B9DD-4FDE-A0D4-0C6E21210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29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  <p:sldLayoutId id="2147484519" r:id="rId2"/>
    <p:sldLayoutId id="2147484520" r:id="rId3"/>
    <p:sldLayoutId id="2147484521" r:id="rId4"/>
    <p:sldLayoutId id="2147484522" r:id="rId5"/>
    <p:sldLayoutId id="2147484523" r:id="rId6"/>
    <p:sldLayoutId id="2147484524" r:id="rId7"/>
    <p:sldLayoutId id="2147484525" r:id="rId8"/>
    <p:sldLayoutId id="2147484526" r:id="rId9"/>
    <p:sldLayoutId id="2147484527" r:id="rId10"/>
    <p:sldLayoutId id="2147484528" r:id="rId11"/>
  </p:sldLayoutIdLst>
  <p:transition spd="slow">
    <p:circl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10" Type="http://schemas.openxmlformats.org/officeDocument/2006/relationships/chart" Target="../charts/chart24.xml"/><Relationship Id="rId4" Type="http://schemas.openxmlformats.org/officeDocument/2006/relationships/chart" Target="../charts/chart18.xml"/><Relationship Id="rId9" Type="http://schemas.openxmlformats.org/officeDocument/2006/relationships/chart" Target="../charts/char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0528" y="1047289"/>
            <a:ext cx="961256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52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786058"/>
            <a:ext cx="8274142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atin typeface="Palatino Linotype" pitchFamily="18" charset="0"/>
                <a:ea typeface="Yu Gothic UI Light" pitchFamily="34" charset="-128"/>
                <a:cs typeface="Times New Roman" pitchFamily="18" charset="0"/>
              </a:rPr>
              <a:t>Проект бюджета </a:t>
            </a:r>
          </a:p>
          <a:p>
            <a:pPr algn="ctr"/>
            <a:r>
              <a:rPr lang="ru-RU" sz="3200" b="1" dirty="0" smtClean="0">
                <a:latin typeface="Palatino Linotype" pitchFamily="18" charset="0"/>
                <a:ea typeface="Yu Gothic UI Light" pitchFamily="34" charset="-128"/>
                <a:cs typeface="Times New Roman" pitchFamily="18" charset="0"/>
              </a:rPr>
              <a:t>Лужского муниципального района Ленинградской области </a:t>
            </a:r>
          </a:p>
          <a:p>
            <a:pPr algn="ctr"/>
            <a:r>
              <a:rPr lang="ru-RU" sz="3200" b="1" dirty="0" smtClean="0">
                <a:latin typeface="Palatino Linotype" pitchFamily="18" charset="0"/>
                <a:ea typeface="Yu Gothic UI Light" pitchFamily="34" charset="-128"/>
                <a:cs typeface="Times New Roman" pitchFamily="18" charset="0"/>
              </a:rPr>
              <a:t>на 2021 год и на плановый период 2022 и 2023 годов</a:t>
            </a:r>
          </a:p>
          <a:p>
            <a:pPr algn="ctr"/>
            <a:endParaRPr lang="ru-RU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135732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accent1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Подходы к формированию местного бюджета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2021-2023 годы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246014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уровня оплаты труда отдельных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категорий работников бюджетной сферы в целях реализации Указа Президента Российской Федерации от 7 мая 2012 года № 597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мероприятиях по реализации государственной социальной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политики»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89" y="3030682"/>
            <a:ext cx="746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с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2021 года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4% расчетной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величины, применяемой для расчета должностных окладов работников муниципальных учреждений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4447" y="4527834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Индексация с 1 января 2021 года на 4% расходов на оплату коммунальных услуг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296585" y="3067702"/>
            <a:ext cx="1060704" cy="914400"/>
          </a:xfrm>
          <a:prstGeom prst="hexagon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296586" y="1454247"/>
            <a:ext cx="1060704" cy="914400"/>
          </a:xfrm>
          <a:prstGeom prst="hexagon">
            <a:avLst/>
          </a:prstGeom>
          <a:solidFill>
            <a:srgbClr val="92D050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328848" y="4447137"/>
            <a:ext cx="1060704" cy="914400"/>
          </a:xfrm>
          <a:prstGeom prst="hexagon">
            <a:avLst/>
          </a:prstGeom>
          <a:solidFill>
            <a:srgbClr val="FFCC66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908" y="214290"/>
            <a:ext cx="8505092" cy="49006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Лужского муниципального района</a:t>
            </a:r>
            <a:endParaRPr lang="ru-RU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60855615"/>
              </p:ext>
            </p:extLst>
          </p:nvPr>
        </p:nvGraphicFramePr>
        <p:xfrm>
          <a:off x="285720" y="785794"/>
          <a:ext cx="407196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>
            <a:off x="1785918" y="3071810"/>
            <a:ext cx="5643602" cy="1500198"/>
          </a:xfrm>
          <a:prstGeom prst="line">
            <a:avLst/>
          </a:prstGeom>
          <a:ln w="69850">
            <a:solidFill>
              <a:srgbClr val="4A97D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429256" y="1428736"/>
            <a:ext cx="35718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400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 lang="ru-RU" sz="1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3428992" y="857232"/>
            <a:ext cx="164307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2020 год*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4071934" y="6072206"/>
            <a:ext cx="150019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5357817" y="6572272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23.12.2019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171448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858 322,6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144766135"/>
              </p:ext>
            </p:extLst>
          </p:nvPr>
        </p:nvGraphicFramePr>
        <p:xfrm>
          <a:off x="4786314" y="2071654"/>
          <a:ext cx="407196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29454" y="350043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853 651,8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2198" y="578645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1 164 046,3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3900" cy="597154"/>
          </a:xfrm>
        </p:spPr>
        <p:txBody>
          <a:bodyPr>
            <a:noAutofit/>
          </a:bodyPr>
          <a:lstStyle/>
          <a:p>
            <a:pPr algn="ctr"/>
            <a: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Лужского муниципального района </a:t>
            </a:r>
            <a:b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видам расходов (за счет собственных средств бюджета) </a:t>
            </a:r>
            <a:endParaRPr lang="ru-RU" sz="23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28213"/>
              </p:ext>
            </p:extLst>
          </p:nvPr>
        </p:nvGraphicFramePr>
        <p:xfrm>
          <a:off x="357158" y="1357299"/>
          <a:ext cx="8607330" cy="480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3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1538"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год*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23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 вес,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 вес, 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858 322,6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853 651,8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9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муниципальными органами, казенными учреждениями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137 213,7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149 096,0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108,7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95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Закупка товаров, работ и услуг для муниципальных нужд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94 397,3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067,5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5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27 834,9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29 058,2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95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вложения в объекты муниципальной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собственности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6 371,5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33 645,1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528,1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40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102 060,6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51 564,6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468 156,5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481 306,0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68,1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Обслуживание муниципального долга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430,3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21 857,8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21 914,4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5357817" y="6458239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23.12.2019  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9484" y="1041035"/>
            <a:ext cx="1295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02" y="1"/>
            <a:ext cx="864399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по разделам классификации расходов (за счет собственных средств), тысяч рублей</a:t>
            </a:r>
            <a:endParaRPr lang="ru-RU" sz="2300" i="1" dirty="0"/>
          </a:p>
        </p:txBody>
      </p:sp>
      <p:graphicFrame>
        <p:nvGraphicFramePr>
          <p:cNvPr id="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144983"/>
              </p:ext>
            </p:extLst>
          </p:nvPr>
        </p:nvGraphicFramePr>
        <p:xfrm>
          <a:off x="214282" y="785794"/>
          <a:ext cx="307183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575164"/>
              </p:ext>
            </p:extLst>
          </p:nvPr>
        </p:nvGraphicFramePr>
        <p:xfrm>
          <a:off x="3181441" y="804897"/>
          <a:ext cx="2880319" cy="1409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032570"/>
              </p:ext>
            </p:extLst>
          </p:nvPr>
        </p:nvGraphicFramePr>
        <p:xfrm>
          <a:off x="6072198" y="779936"/>
          <a:ext cx="292895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16031"/>
              </p:ext>
            </p:extLst>
          </p:nvPr>
        </p:nvGraphicFramePr>
        <p:xfrm>
          <a:off x="214282" y="3316872"/>
          <a:ext cx="2735164" cy="136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068400"/>
              </p:ext>
            </p:extLst>
          </p:nvPr>
        </p:nvGraphicFramePr>
        <p:xfrm>
          <a:off x="3093586" y="2321709"/>
          <a:ext cx="2928958" cy="2821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04378"/>
              </p:ext>
            </p:extLst>
          </p:nvPr>
        </p:nvGraphicFramePr>
        <p:xfrm>
          <a:off x="2949446" y="4941168"/>
          <a:ext cx="2684496" cy="175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550984"/>
              </p:ext>
            </p:extLst>
          </p:nvPr>
        </p:nvGraphicFramePr>
        <p:xfrm>
          <a:off x="6131724" y="2739319"/>
          <a:ext cx="2809905" cy="191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609207"/>
              </p:ext>
            </p:extLst>
          </p:nvPr>
        </p:nvGraphicFramePr>
        <p:xfrm>
          <a:off x="214282" y="4572008"/>
          <a:ext cx="2643206" cy="198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2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065581"/>
              </p:ext>
            </p:extLst>
          </p:nvPr>
        </p:nvGraphicFramePr>
        <p:xfrm>
          <a:off x="5870040" y="4202782"/>
          <a:ext cx="2869432" cy="261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3" name="Прямоугольник 10"/>
          <p:cNvSpPr>
            <a:spLocks noChangeArrowheads="1"/>
          </p:cNvSpPr>
          <p:nvPr/>
        </p:nvSpPr>
        <p:spPr bwMode="auto">
          <a:xfrm>
            <a:off x="-12643" y="6557810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23.12.2019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833" y="188640"/>
            <a:ext cx="8643998" cy="740030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</a:t>
            </a:r>
            <a:r>
              <a:rPr lang="ru-RU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средств бюджета)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6296" y="1052736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05176425"/>
              </p:ext>
            </p:extLst>
          </p:nvPr>
        </p:nvGraphicFramePr>
        <p:xfrm>
          <a:off x="175664" y="857165"/>
          <a:ext cx="8806167" cy="588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427984" y="2924944"/>
            <a:ext cx="1872208" cy="55325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853 651,8</a:t>
            </a:r>
          </a:p>
          <a:p>
            <a:pPr algn="ctr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бюджетам поселений Лужского муниципального района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средств бюджета)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02878"/>
              </p:ext>
            </p:extLst>
          </p:nvPr>
        </p:nvGraphicFramePr>
        <p:xfrm>
          <a:off x="214282" y="1142984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5286380" y="6357958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23.12.2019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Муниципальная программа «Современное образование»</a:t>
            </a:r>
            <a:endParaRPr lang="ru-RU" sz="2700" b="1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593" y="461886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256153"/>
              </p:ext>
            </p:extLst>
          </p:nvPr>
        </p:nvGraphicFramePr>
        <p:xfrm>
          <a:off x="-16625" y="646552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9091"/>
            <a:ext cx="8715436" cy="785818"/>
          </a:xfrm>
        </p:spPr>
        <p:txBody>
          <a:bodyPr>
            <a:noAutofit/>
          </a:bodyPr>
          <a:lstStyle/>
          <a:p>
            <a:pPr algn="ctr"/>
            <a: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жилищно-коммунального и дорожного хозяйства Лужского муниципального района»</a:t>
            </a:r>
            <a:b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(за счет собственных средств бюджета)</a:t>
            </a:r>
            <a: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i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5273" y="937305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523338"/>
              </p:ext>
            </p:extLst>
          </p:nvPr>
        </p:nvGraphicFramePr>
        <p:xfrm>
          <a:off x="0" y="1054909"/>
          <a:ext cx="9144000" cy="565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19132"/>
              </p:ext>
            </p:extLst>
          </p:nvPr>
        </p:nvGraphicFramePr>
        <p:xfrm>
          <a:off x="2928926" y="4745791"/>
          <a:ext cx="3357620" cy="181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940152" y="5635453"/>
            <a:ext cx="2500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183,5%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от  уровня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2020 года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5072066" y="6429396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23.12.2019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858280" cy="59658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 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785794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295148"/>
              </p:ext>
            </p:extLst>
          </p:nvPr>
        </p:nvGraphicFramePr>
        <p:xfrm>
          <a:off x="642910" y="1285860"/>
          <a:ext cx="7858180" cy="263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источников внутреннего финансирования</a:t>
                      </a:r>
                    </a:p>
                    <a:p>
                      <a:pPr algn="ctr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7 806,6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6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Кредиты кредитных организаций в валюте Российской Федерации, полученные муниципальными районами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Погашение кредита от других бюджетов бюджетной системы РФ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прочих остатков денежных средств бюджета района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- 7 806,6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 bwMode="auto">
          <a:xfrm>
            <a:off x="899592" y="4714884"/>
            <a:ext cx="7315746" cy="1643074"/>
          </a:xfrm>
          <a:prstGeom prst="roundRect">
            <a:avLst>
              <a:gd name="adj" fmla="val 10000"/>
            </a:avLst>
          </a:prstGeom>
          <a:noFill/>
          <a:ln w="31750">
            <a:noFill/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 -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средства, которые привлекаются для покрытия дефицита (кредиты банков, кредиты от других уровней бюджетов, кредиты финансовых международных организаций, ценные бумаги, иные источники).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85992"/>
            <a:ext cx="7671796" cy="72008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3126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проекта бюджета </a:t>
            </a:r>
            <a:b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Лужского муниципального района </a:t>
            </a:r>
            <a:endParaRPr lang="ru-RU" sz="27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532004"/>
              </p:ext>
            </p:extLst>
          </p:nvPr>
        </p:nvGraphicFramePr>
        <p:xfrm>
          <a:off x="214251" y="936077"/>
          <a:ext cx="8786873" cy="407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0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3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4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4A97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 (Первоначальный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4A97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ctr">
                    <a:solidFill>
                      <a:srgbClr val="4A97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4A97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2022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4A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4A97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2023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4A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4A9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(всего), 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1 911 390,2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2 009 891,5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2 047 048,2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2 050 224,3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761 327,1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710 350,8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742 190,9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775 648,5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1 150 063,1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1 299 540,7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1 304 857,3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1 274 575,8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1 917 534,3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2 017 698,1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2 051 998,2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2 054 754,3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1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т.ч. условно утвержденные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21 354,7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44 936,8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ДЕФИЦИТ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(-)</a:t>
                      </a: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6 144,1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- 7 806,6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- 4 950,0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- 4 530,0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 собственным доходам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14251" y="5229200"/>
            <a:ext cx="8786873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anchor="ctr"/>
          <a:lstStyle/>
          <a:p>
            <a:pPr>
              <a:defRPr/>
            </a:pPr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Стратегическая приоритизация расходов</a:t>
            </a:r>
          </a:p>
          <a:p>
            <a:pPr algn="ctr">
              <a:defRPr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Ограничение роста муниципального долга Лужского муниципального района</a:t>
            </a:r>
          </a:p>
          <a:p>
            <a:pPr algn="ctr">
              <a:defRPr/>
            </a:pP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эффективности управления бюджетными расходами</a:t>
            </a:r>
          </a:p>
          <a:p>
            <a:pPr algn="ctr">
              <a:defRPr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5229200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бюджетной </a:t>
            </a:r>
            <a:r>
              <a:rPr lang="x-none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Лужского </a:t>
            </a:r>
            <a:r>
              <a:rPr lang="x-none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 и на плановый период 2022 и 2023 годов</a:t>
            </a:r>
            <a:endParaRPr lang="ru-RU" sz="1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1">
                <a:lumMod val="44000"/>
                <a:lumOff val="56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116632"/>
            <a:ext cx="9001156" cy="526286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Доходная часть бюджета Лужского муниципального района 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73298"/>
              </p:ext>
            </p:extLst>
          </p:nvPr>
        </p:nvGraphicFramePr>
        <p:xfrm>
          <a:off x="642910" y="571480"/>
          <a:ext cx="828680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5786446" y="642918"/>
            <a:ext cx="1080707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2 047 048,2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357686" y="642918"/>
            <a:ext cx="1071570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2 009 891,5 тыс.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928926" y="642918"/>
            <a:ext cx="1071570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1 911 390,2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5072066" y="6581001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23.12.2019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4414" y="4500570"/>
            <a:ext cx="684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ПОДРАЗДЕЛЯЮТСЯ НА ТРИ ВИДА: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1">
                <a:lumMod val="8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4857760"/>
            <a:ext cx="1672186" cy="16721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759" y="4904326"/>
            <a:ext cx="1721252" cy="17212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554" y="4952466"/>
            <a:ext cx="1644886" cy="1644886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53583"/>
            <a:ext cx="8715436" cy="78581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Лужского муниципального района 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623158"/>
              </p:ext>
            </p:extLst>
          </p:nvPr>
        </p:nvGraphicFramePr>
        <p:xfrm>
          <a:off x="214314" y="902449"/>
          <a:ext cx="8786842" cy="3696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9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7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43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вида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(Первоначальный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2023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доходы,  в т.ч.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721 920,8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663 930,0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697 655,7</a:t>
                      </a: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735 182,3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6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201 658,2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188 550,8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199 863,9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212 255,4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по доп. нормативу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362 617,1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315 988,3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341 244,6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364 820,7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13 221,2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14 042,9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14 410,7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14 410,7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Упрощенная система налогообложения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113 200,0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129 000,0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130 300,0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20 830,0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4 800,0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7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налоговые 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пошлина, ЕСХН, патент)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10 394,3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11 548,0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11 836,5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12 095,5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07504" y="4725144"/>
            <a:ext cx="9036496" cy="19442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занимают центральное место в системе доходов любого бюджета бюджетной системы. К ним относятся предусмотренные налоговым законодательством Российской Федерации федеральные, региональные и местные налоги и сборы, а также пени и штрафы. Налоговые доходы разграничиваются между бюджетами различных уровней бюджетной системы в соответствии с налоговым и бюджетным законодательством. Налоговый кодекс Российской Федерации устанавливает федеральные, региональные и местные налоги и сборы, а также специальные налоговые режимы. Разграничение федеральных налогов между бюджетами различных уровней бюджетной системы производится на основе нормативов (процентных) отчислений. При этом данные нормативы закреплены в Бюджетном кодексе и являются едиными и постоянными для бюджетов различных уровней бюджетной системы Российской Федерации.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28818"/>
              </p:ext>
            </p:extLst>
          </p:nvPr>
        </p:nvGraphicFramePr>
        <p:xfrm>
          <a:off x="-36370" y="10839"/>
          <a:ext cx="521494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51295842"/>
              </p:ext>
            </p:extLst>
          </p:nvPr>
        </p:nvGraphicFramePr>
        <p:xfrm>
          <a:off x="4786314" y="0"/>
          <a:ext cx="4214842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77068333"/>
              </p:ext>
            </p:extLst>
          </p:nvPr>
        </p:nvGraphicFramePr>
        <p:xfrm>
          <a:off x="5060588" y="3140968"/>
          <a:ext cx="4000496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5214942" y="6429396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23.12.2019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42852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394265"/>
              </p:ext>
            </p:extLst>
          </p:nvPr>
        </p:nvGraphicFramePr>
        <p:xfrm>
          <a:off x="4786315" y="714344"/>
          <a:ext cx="414337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74605494"/>
              </p:ext>
            </p:extLst>
          </p:nvPr>
        </p:nvGraphicFramePr>
        <p:xfrm>
          <a:off x="251519" y="4491817"/>
          <a:ext cx="4534795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88997370"/>
              </p:ext>
            </p:extLst>
          </p:nvPr>
        </p:nvGraphicFramePr>
        <p:xfrm>
          <a:off x="569521" y="576902"/>
          <a:ext cx="428628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08902221"/>
              </p:ext>
            </p:extLst>
          </p:nvPr>
        </p:nvGraphicFramePr>
        <p:xfrm>
          <a:off x="4857752" y="3714752"/>
          <a:ext cx="4029028" cy="301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5143504" y="6500834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23.12.2019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6100" y="116632"/>
            <a:ext cx="8356380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Лужского муниципального района 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884976"/>
              </p:ext>
            </p:extLst>
          </p:nvPr>
        </p:nvGraphicFramePr>
        <p:xfrm>
          <a:off x="251520" y="980728"/>
          <a:ext cx="8715434" cy="41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вида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 (Первоначальный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2022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2023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доходы, в т.ч.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39 406,3</a:t>
                      </a: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46 420,8</a:t>
                      </a: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44 535,2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40 466,2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17 865,3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17 865,3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17 865,3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17 865,3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земли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9 792,8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12 792,8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2 500,0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(штрафы,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реклама, соц.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найм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прибыль МУП, плата за негатив, платные услуги)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6 000,8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8 615,3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8 604,7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8 160,7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51520" y="5229200"/>
            <a:ext cx="8640960" cy="13721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 продажи имущества, находящегося в государственной или муниципальной собственности; средства, полученные в результате применения мер гражданско-правовой, административной и уголовной ответственности, в т.ч.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 иные неналоговые доходы.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60648"/>
            <a:ext cx="5500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endParaRPr lang="ru-RU" sz="2400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5568943"/>
              </p:ext>
            </p:extLst>
          </p:nvPr>
        </p:nvGraphicFramePr>
        <p:xfrm>
          <a:off x="357158" y="714356"/>
          <a:ext cx="435771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71704"/>
              </p:ext>
            </p:extLst>
          </p:nvPr>
        </p:nvGraphicFramePr>
        <p:xfrm>
          <a:off x="4714876" y="571480"/>
          <a:ext cx="407196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53195610"/>
              </p:ext>
            </p:extLst>
          </p:nvPr>
        </p:nvGraphicFramePr>
        <p:xfrm>
          <a:off x="572042" y="4484546"/>
          <a:ext cx="3927950" cy="209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00375682"/>
              </p:ext>
            </p:extLst>
          </p:nvPr>
        </p:nvGraphicFramePr>
        <p:xfrm>
          <a:off x="4758353" y="3839225"/>
          <a:ext cx="4171334" cy="272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5143504" y="6500834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ЛМР от 23.12.2019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260649"/>
            <a:ext cx="8412224" cy="43204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Лужского муниципального района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03226851"/>
              </p:ext>
            </p:extLst>
          </p:nvPr>
        </p:nvGraphicFramePr>
        <p:xfrm>
          <a:off x="11012" y="796986"/>
          <a:ext cx="89534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36283" y="4213643"/>
            <a:ext cx="8656197" cy="839312"/>
          </a:xfrm>
          <a:prstGeom prst="roundRect">
            <a:avLst/>
          </a:prstGeom>
          <a:solidFill>
            <a:srgbClr val="FFC00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дотации, субсидии, субвенции и иные межбюджетные трансферты, полученные из других бюджетов бюджетной системы Российской Федерации; безвозмездные поступления от физических и юридических лиц, в том числе добровольные пожертвования.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6283" y="5157244"/>
            <a:ext cx="2823548" cy="1656132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4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4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на безвозмездной  и безвозвратной основе без установления направлений и (или) условий их использования.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32300" y="5079920"/>
            <a:ext cx="2664297" cy="181078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4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b="1" i="1" kern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для исполнения переданных государственных полномочий.</a:t>
            </a:r>
          </a:p>
          <a:p>
            <a:pPr algn="ctr"/>
            <a:endParaRPr lang="ru-RU" sz="1200" kern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7552" y="5146612"/>
            <a:ext cx="266429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i="1" kern="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400" i="1" kern="0" dirty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b="1" i="1" kern="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предоставляемые </a:t>
            </a:r>
            <a:r>
              <a:rPr lang="ru-RU" sz="1400" i="1" kern="0" dirty="0">
                <a:latin typeface="Times New Roman" pitchFamily="18" charset="0"/>
                <a:cs typeface="Times New Roman" pitchFamily="18" charset="0"/>
              </a:rPr>
              <a:t>бюджету другого уровня бюджетной системы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софинансирования расходных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 муниципальных образований.</a:t>
            </a:r>
            <a:endParaRPr lang="ru-RU" sz="1400" i="1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666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9556</TotalTime>
  <Words>1723</Words>
  <Application>Microsoft Office PowerPoint</Application>
  <PresentationFormat>Экран (4:3)</PresentationFormat>
  <Paragraphs>508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Yu Gothic UI Light</vt:lpstr>
      <vt:lpstr>Arial</vt:lpstr>
      <vt:lpstr>Calibri</vt:lpstr>
      <vt:lpstr>Calibri Light</vt:lpstr>
      <vt:lpstr>Palatino Linotype</vt:lpstr>
      <vt:lpstr>Times New Roman</vt:lpstr>
      <vt:lpstr>Метрополия</vt:lpstr>
      <vt:lpstr>Презентация PowerPoint</vt:lpstr>
      <vt:lpstr> Основные параметры проекта бюджета  Лужского муниципального района </vt:lpstr>
      <vt:lpstr>Доходная часть бюджета Лужского муниципального района </vt:lpstr>
      <vt:lpstr> Структура налоговых доходов бюджета  Лужского муниципального района </vt:lpstr>
      <vt:lpstr>Презентация PowerPoint</vt:lpstr>
      <vt:lpstr>Презентация PowerPoint</vt:lpstr>
      <vt:lpstr> Структура неналоговых доходов бюджета  Лужского муниципального района </vt:lpstr>
      <vt:lpstr>Презентация PowerPoint</vt:lpstr>
      <vt:lpstr>Структура доходов бюджета Лужского муниципального района</vt:lpstr>
      <vt:lpstr>Подходы к формированию местного бюджета  на 2021-2023 годы</vt:lpstr>
      <vt:lpstr>Расходы бюджета Лужского муниципального района</vt:lpstr>
      <vt:lpstr>Расходы бюджета Лужского муниципального района  по видам расходов (за счет собственных средств бюджета) </vt:lpstr>
      <vt:lpstr>Презентация PowerPoint</vt:lpstr>
      <vt:lpstr>Структура программных и непрограммных расходов   (за счет собственных средств бюджета) </vt:lpstr>
      <vt:lpstr>Межбюджетные трансферты  бюджетам поселений Лужского муниципального района  (за счет собственных средств бюджета)</vt:lpstr>
      <vt:lpstr> Муниципальная программа «Современное образование»</vt:lpstr>
      <vt:lpstr>Муниципальная программа «Развитие жилищно-коммунального и дорожного хозяйства Лужского муниципального района»  (за счет собственных средств бюджета)  </vt:lpstr>
      <vt:lpstr>Источники внутреннего финансирования дефицита бюджета </vt:lpstr>
      <vt:lpstr>    СПАСИБО ЗА ВНИМАНИЕ!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guseva</cp:lastModifiedBy>
  <cp:revision>1178</cp:revision>
  <cp:lastPrinted>2014-04-23T08:01:47Z</cp:lastPrinted>
  <dcterms:created xsi:type="dcterms:W3CDTF">2013-10-29T07:14:12Z</dcterms:created>
  <dcterms:modified xsi:type="dcterms:W3CDTF">2020-12-04T07:42:30Z</dcterms:modified>
</cp:coreProperties>
</file>