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drawings/drawing3.xml" ContentType="application/vnd.openxmlformats-officedocument.drawingml.chartshapes+xml"/>
  <Override PartName="/ppt/charts/chart19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9" r:id="rId1"/>
    <p:sldMasterId id="2147483963" r:id="rId2"/>
    <p:sldMasterId id="2147484141" r:id="rId3"/>
    <p:sldMasterId id="2147484300" r:id="rId4"/>
    <p:sldMasterId id="2147484665" r:id="rId5"/>
  </p:sldMasterIdLst>
  <p:notesMasterIdLst>
    <p:notesMasterId r:id="rId23"/>
  </p:notesMasterIdLst>
  <p:sldIdLst>
    <p:sldId id="263" r:id="rId6"/>
    <p:sldId id="321" r:id="rId7"/>
    <p:sldId id="332" r:id="rId8"/>
    <p:sldId id="322" r:id="rId9"/>
    <p:sldId id="334" r:id="rId10"/>
    <p:sldId id="335" r:id="rId11"/>
    <p:sldId id="336" r:id="rId12"/>
    <p:sldId id="323" r:id="rId13"/>
    <p:sldId id="308" r:id="rId14"/>
    <p:sldId id="259" r:id="rId15"/>
    <p:sldId id="311" r:id="rId16"/>
    <p:sldId id="312" r:id="rId17"/>
    <p:sldId id="314" r:id="rId18"/>
    <p:sldId id="337" r:id="rId19"/>
    <p:sldId id="330" r:id="rId20"/>
    <p:sldId id="333" r:id="rId21"/>
    <p:sldId id="317" r:id="rId22"/>
  </p:sldIdLst>
  <p:sldSz cx="9144000" cy="6858000" type="screen4x3"/>
  <p:notesSz cx="673576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C2F2"/>
    <a:srgbClr val="AFE4FF"/>
    <a:srgbClr val="CC54B5"/>
    <a:srgbClr val="FF5050"/>
    <a:srgbClr val="78E895"/>
    <a:srgbClr val="FF7C80"/>
    <a:srgbClr val="FFFFCC"/>
    <a:srgbClr val="FF00FF"/>
    <a:srgbClr val="00FF00"/>
    <a:srgbClr val="5A9E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5" autoAdjust="0"/>
    <p:restoredTop sz="94660"/>
  </p:normalViewPr>
  <p:slideViewPr>
    <p:cSldViewPr>
      <p:cViewPr varScale="1">
        <p:scale>
          <a:sx n="115" d="100"/>
          <a:sy n="115" d="100"/>
        </p:scale>
        <p:origin x="150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9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20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  <a:scene3d>
          <a:camera prst="orthographicFront"/>
          <a:lightRig rig="threePt" dir="t"/>
        </a:scene3d>
        <a:sp3d/>
      </c:spPr>
    </c:sideWall>
    <c:backWall>
      <c:thickness val="0"/>
      <c:spPr>
        <a:noFill/>
        <a:ln w="25400">
          <a:noFill/>
        </a:ln>
        <a:scene3d>
          <a:camera prst="orthographicFront"/>
          <a:lightRig rig="threePt" dir="t"/>
        </a:scene3d>
        <a:sp3d/>
      </c:spPr>
    </c:backWall>
    <c:plotArea>
      <c:layout>
        <c:manualLayout>
          <c:layoutTarget val="inner"/>
          <c:xMode val="edge"/>
          <c:yMode val="edge"/>
          <c:x val="0.42960171962896532"/>
          <c:y val="1.9617792395059189E-2"/>
          <c:w val="0.51690803362628934"/>
          <c:h val="0.92181052101122385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F7C80"/>
            </a:solidFill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invertIfNegative val="0"/>
          <c:dLbls>
            <c:dLbl>
              <c:idx val="0"/>
              <c:layout>
                <c:manualLayout>
                  <c:x val="2.498553401473921E-2"/>
                  <c:y val="-6.78343431926375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98C-488E-B537-D95C8EFC2230}"/>
                </c:ext>
              </c:extLst>
            </c:dLbl>
            <c:dLbl>
              <c:idx val="1"/>
              <c:layout>
                <c:manualLayout>
                  <c:x val="2.2046161537607002E-2"/>
                  <c:y val="-1.13057238654396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98C-488E-B537-D95C8EFC2230}"/>
                </c:ext>
              </c:extLst>
            </c:dLbl>
            <c:dLbl>
              <c:idx val="2"/>
              <c:layout>
                <c:manualLayout>
                  <c:x val="2.4985649742621251E-2"/>
                  <c:y val="-1.35668686385277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98C-488E-B537-D95C8EFC2230}"/>
                </c:ext>
              </c:extLst>
            </c:dLbl>
            <c:dLbl>
              <c:idx val="3"/>
              <c:layout>
                <c:manualLayout>
                  <c:x val="2.0576417435100056E-2"/>
                  <c:y val="2.072692098081383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98C-488E-B537-D95C8EFC22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Итоги исполнения доходной части - 95,1%</c:v>
                </c:pt>
                <c:pt idx="1">
                  <c:v>Безвозмездные поступления - 91,5%</c:v>
                </c:pt>
                <c:pt idx="2">
                  <c:v>Неналоговые доходы - 185,3%</c:v>
                </c:pt>
                <c:pt idx="3">
                  <c:v>Налоговые доходы - 97,9%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2315964.4</c:v>
                </c:pt>
                <c:pt idx="1">
                  <c:v>1554637.3</c:v>
                </c:pt>
                <c:pt idx="2">
                  <c:v>39406.300000000003</c:v>
                </c:pt>
                <c:pt idx="3">
                  <c:v>721920.8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98C-488E-B537-D95C8EFC223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Исполнение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invertIfNegative val="0"/>
          <c:dLbls>
            <c:dLbl>
              <c:idx val="0"/>
              <c:layout>
                <c:manualLayout>
                  <c:x val="2.3515905640114455E-2"/>
                  <c:y val="-1.8089158184703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98C-488E-B537-D95C8EFC2230}"/>
                </c:ext>
              </c:extLst>
            </c:dLbl>
            <c:dLbl>
              <c:idx val="1"/>
              <c:layout>
                <c:manualLayout>
                  <c:x val="2.0576417435100056E-2"/>
                  <c:y val="-2.03503029577910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98C-488E-B537-D95C8EFC2230}"/>
                </c:ext>
              </c:extLst>
            </c:dLbl>
            <c:dLbl>
              <c:idx val="2"/>
              <c:layout>
                <c:manualLayout>
                  <c:x val="2.3515905640114455E-2"/>
                  <c:y val="-2.2611447730879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98C-488E-B537-D95C8EFC2230}"/>
                </c:ext>
              </c:extLst>
            </c:dLbl>
            <c:dLbl>
              <c:idx val="3"/>
              <c:layout>
                <c:manualLayout>
                  <c:x val="1.4697476599755501E-2"/>
                  <c:y val="-1.20872555460977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698C-488E-B537-D95C8EFC22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Итоги исполнения доходной части - 95,1%</c:v>
                </c:pt>
                <c:pt idx="1">
                  <c:v>Безвозмездные поступления - 91,5%</c:v>
                </c:pt>
                <c:pt idx="2">
                  <c:v>Неналоговые доходы - 185,3%</c:v>
                </c:pt>
                <c:pt idx="3">
                  <c:v>Налоговые доходы - 97,9%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2202571.6</c:v>
                </c:pt>
                <c:pt idx="1">
                  <c:v>1423038.4</c:v>
                </c:pt>
                <c:pt idx="2">
                  <c:v>73013.600000000006</c:v>
                </c:pt>
                <c:pt idx="3">
                  <c:v>706519.6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98C-488E-B537-D95C8EFC22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1"/>
        <c:shape val="box"/>
        <c:axId val="60665216"/>
        <c:axId val="60675200"/>
        <c:axId val="0"/>
      </c:bar3DChart>
      <c:catAx>
        <c:axId val="606652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0675200"/>
        <c:crosses val="autoZero"/>
        <c:auto val="1"/>
        <c:lblAlgn val="ctr"/>
        <c:lblOffset val="100"/>
        <c:noMultiLvlLbl val="0"/>
      </c:catAx>
      <c:valAx>
        <c:axId val="60675200"/>
        <c:scaling>
          <c:orientation val="minMax"/>
        </c:scaling>
        <c:delete val="1"/>
        <c:axPos val="b"/>
        <c:numFmt formatCode="#,##0.0" sourceLinked="1"/>
        <c:majorTickMark val="out"/>
        <c:minorTickMark val="none"/>
        <c:tickLblPos val="none"/>
        <c:crossAx val="60665216"/>
        <c:crosses val="autoZero"/>
        <c:crossBetween val="between"/>
      </c:valAx>
      <c:spPr>
        <a:noFill/>
        <a:ln w="25403">
          <a:noFill/>
        </a:ln>
      </c:spPr>
    </c:plotArea>
    <c:legend>
      <c:legendPos val="r"/>
      <c:layout>
        <c:manualLayout>
          <c:xMode val="edge"/>
          <c:yMode val="edge"/>
          <c:x val="0.77278210942822156"/>
          <c:y val="4.4822083484979992E-2"/>
          <c:w val="0.17362328172681207"/>
          <c:h val="0.19468868407242584"/>
        </c:manualLayout>
      </c:layout>
      <c:overlay val="0"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 h="6350"/>
    </a:sp3d>
  </c:spPr>
  <c:txPr>
    <a:bodyPr/>
    <a:lstStyle/>
    <a:p>
      <a:pPr>
        <a:defRPr sz="1684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>
                <a:latin typeface="Palatino Linotype" panose="02040502050505030304" pitchFamily="18" charset="0"/>
                <a:cs typeface="Times New Roman" pitchFamily="18" charset="0"/>
              </a:defRPr>
            </a:pPr>
            <a:r>
              <a:rPr lang="ru-RU" dirty="0" smtClean="0">
                <a:latin typeface="Palatino Linotype" panose="02040502050505030304" pitchFamily="18" charset="0"/>
              </a:rPr>
              <a:t>      Жилищно-коммунальное</a:t>
            </a:r>
          </a:p>
          <a:p>
            <a:pPr>
              <a:defRPr sz="1100">
                <a:latin typeface="Palatino Linotype" panose="02040502050505030304" pitchFamily="18" charset="0"/>
                <a:cs typeface="Times New Roman" pitchFamily="18" charset="0"/>
              </a:defRPr>
            </a:pPr>
            <a:r>
              <a:rPr lang="ru-RU" dirty="0" smtClean="0">
                <a:latin typeface="Palatino Linotype" panose="02040502050505030304" pitchFamily="18" charset="0"/>
              </a:rPr>
              <a:t>     хозяйство</a:t>
            </a:r>
          </a:p>
          <a:p>
            <a:pPr>
              <a:defRPr sz="1100">
                <a:latin typeface="Palatino Linotype" panose="02040502050505030304" pitchFamily="18" charset="0"/>
                <a:cs typeface="Times New Roman" pitchFamily="18" charset="0"/>
              </a:defRPr>
            </a:pPr>
            <a:r>
              <a:rPr lang="ru-RU" dirty="0" smtClean="0">
                <a:latin typeface="Palatino Linotype" panose="02040502050505030304" pitchFamily="18" charset="0"/>
              </a:rPr>
              <a:t> (16,3%)</a:t>
            </a:r>
            <a:endParaRPr lang="ru-RU" dirty="0">
              <a:latin typeface="Palatino Linotype" panose="02040502050505030304" pitchFamily="18" charset="0"/>
            </a:endParaRPr>
          </a:p>
        </c:rich>
      </c:tx>
      <c:layout>
        <c:manualLayout>
          <c:xMode val="edge"/>
          <c:yMode val="edge"/>
          <c:x val="0.27832116273050284"/>
          <c:y val="4.9927384158688345E-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1">
            <a:lumMod val="95000"/>
          </a:schemeClr>
        </a:solidFill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24516640129262"/>
          <c:y val="0.36063287593135041"/>
          <c:w val="0.87320385258843647"/>
          <c:h val="0.4844176971317357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7C8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DBBB-4DC1-B9BA-68D6047AF14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DBBB-4DC1-B9BA-68D6047AF140}"/>
              </c:ext>
            </c:extLst>
          </c:dPt>
          <c:dLbls>
            <c:dLbl>
              <c:idx val="0"/>
              <c:layout>
                <c:manualLayout>
                  <c:x val="3.4157599037880795E-3"/>
                  <c:y val="-1.03298234705370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BBB-4DC1-B9BA-68D6047AF140}"/>
                </c:ext>
              </c:extLst>
            </c:dLbl>
            <c:dLbl>
              <c:idx val="1"/>
              <c:layout>
                <c:manualLayout>
                  <c:x val="5.447005211002108E-2"/>
                  <c:y val="-4.9544767795440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825712766550597"/>
                      <c:h val="8.593845876933901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BBB-4DC1-B9BA-68D6047AF1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50" b="1">
                    <a:latin typeface="Palatino Linotype" panose="02040502050505030304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Исполнение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19124.599999999999</c:v>
                </c:pt>
                <c:pt idx="1">
                  <c:v>3108.4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BBB-4DC1-B9BA-68D6047AF1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4247424"/>
        <c:axId val="144249216"/>
        <c:axId val="0"/>
      </c:bar3DChart>
      <c:catAx>
        <c:axId val="144247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1">
                <a:latin typeface="Palatino Linotype" panose="02040502050505030304" pitchFamily="18" charset="0"/>
                <a:cs typeface="Times New Roman" pitchFamily="18" charset="0"/>
              </a:defRPr>
            </a:pPr>
            <a:endParaRPr lang="ru-RU"/>
          </a:p>
        </c:txPr>
        <c:crossAx val="144249216"/>
        <c:crosses val="autoZero"/>
        <c:auto val="1"/>
        <c:lblAlgn val="ctr"/>
        <c:lblOffset val="100"/>
        <c:noMultiLvlLbl val="0"/>
      </c:catAx>
      <c:valAx>
        <c:axId val="144249216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44247424"/>
        <c:crosses val="autoZero"/>
        <c:crossBetween val="between"/>
      </c:valAx>
      <c:spPr>
        <a:noFill/>
        <a:ln w="25372">
          <a:noFill/>
        </a:ln>
      </c:spPr>
    </c:plotArea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88">
                <a:latin typeface="Palatino Linotype" panose="02040502050505030304" pitchFamily="18" charset="0"/>
                <a:cs typeface="Times New Roman" pitchFamily="18" charset="0"/>
              </a:defRPr>
            </a:pPr>
            <a:r>
              <a:rPr lang="ru-RU" dirty="0" smtClean="0">
                <a:latin typeface="Palatino Linotype" panose="02040502050505030304" pitchFamily="18" charset="0"/>
              </a:rPr>
              <a:t>Культура</a:t>
            </a:r>
          </a:p>
          <a:p>
            <a:pPr>
              <a:defRPr sz="1088">
                <a:latin typeface="Palatino Linotype" panose="02040502050505030304" pitchFamily="18" charset="0"/>
                <a:cs typeface="Times New Roman" pitchFamily="18" charset="0"/>
              </a:defRPr>
            </a:pPr>
            <a:r>
              <a:rPr lang="ru-RU" dirty="0" smtClean="0">
                <a:latin typeface="Palatino Linotype" panose="02040502050505030304" pitchFamily="18" charset="0"/>
              </a:rPr>
              <a:t>(29,5%)</a:t>
            </a:r>
          </a:p>
        </c:rich>
      </c:tx>
      <c:layout>
        <c:manualLayout>
          <c:xMode val="edge"/>
          <c:yMode val="edge"/>
          <c:x val="0.40084785920275362"/>
          <c:y val="5.9975503856307087E-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1">
            <a:lumMod val="95000"/>
          </a:schemeClr>
        </a:solidFill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2.9279714025117105E-2"/>
          <c:y val="0.19646641458555125"/>
          <c:w val="0.97072028597488291"/>
          <c:h val="0.5772766562430123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Культура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7C8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8AC1-4D2F-B4F0-F4C8630EED4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8AC1-4D2F-B4F0-F4C8630EED45}"/>
              </c:ext>
            </c:extLst>
          </c:dPt>
          <c:dLbls>
            <c:dLbl>
              <c:idx val="0"/>
              <c:layout>
                <c:manualLayout>
                  <c:x val="-6.2376503143690299E-3"/>
                  <c:y val="-2.50191063246106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543736858313652"/>
                      <c:h val="8.012744082168103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8AC1-4D2F-B4F0-F4C8630EED45}"/>
                </c:ext>
              </c:extLst>
            </c:dLbl>
            <c:dLbl>
              <c:idx val="1"/>
              <c:layout>
                <c:manualLayout>
                  <c:x val="-2.2286531862004741E-4"/>
                  <c:y val="-6.21280941399484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AC1-4D2F-B4F0-F4C8630EED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latin typeface="Palatino Linotype" panose="02040502050505030304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Исполнение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59843.3</c:v>
                </c:pt>
                <c:pt idx="1">
                  <c:v>17658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AC1-4D2F-B4F0-F4C8630EED4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44380288"/>
        <c:axId val="144381824"/>
        <c:axId val="0"/>
      </c:bar3DChart>
      <c:catAx>
        <c:axId val="144380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1">
                <a:latin typeface="Palatino Linotype" panose="02040502050505030304" pitchFamily="18" charset="0"/>
                <a:cs typeface="Times New Roman" pitchFamily="18" charset="0"/>
              </a:defRPr>
            </a:pPr>
            <a:endParaRPr lang="ru-RU"/>
          </a:p>
        </c:txPr>
        <c:crossAx val="144381824"/>
        <c:crosses val="autoZero"/>
        <c:auto val="1"/>
        <c:lblAlgn val="ctr"/>
        <c:lblOffset val="100"/>
        <c:noMultiLvlLbl val="0"/>
      </c:catAx>
      <c:valAx>
        <c:axId val="144381824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44380288"/>
        <c:crosses val="autoZero"/>
        <c:crossBetween val="between"/>
      </c:valAx>
      <c:spPr>
        <a:noFill/>
        <a:ln w="25175">
          <a:noFill/>
        </a:ln>
      </c:spPr>
    </c:plotArea>
    <c:plotVisOnly val="1"/>
    <c:dispBlanksAs val="gap"/>
    <c:showDLblsOverMax val="0"/>
  </c:chart>
  <c:txPr>
    <a:bodyPr/>
    <a:lstStyle/>
    <a:p>
      <a:pPr>
        <a:defRPr sz="1784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2">
                <a:latin typeface="Palatino Linotype" panose="02040502050505030304" pitchFamily="18" charset="0"/>
                <a:cs typeface="Times New Roman" pitchFamily="18" charset="0"/>
              </a:defRPr>
            </a:pPr>
            <a:r>
              <a:rPr lang="ru-RU" dirty="0" smtClean="0">
                <a:latin typeface="Palatino Linotype" panose="02040502050505030304" pitchFamily="18" charset="0"/>
              </a:rPr>
              <a:t>Образование</a:t>
            </a:r>
          </a:p>
          <a:p>
            <a:pPr>
              <a:defRPr sz="1102">
                <a:latin typeface="Palatino Linotype" panose="02040502050505030304" pitchFamily="18" charset="0"/>
                <a:cs typeface="Times New Roman" pitchFamily="18" charset="0"/>
              </a:defRPr>
            </a:pPr>
            <a:r>
              <a:rPr lang="ru-RU" dirty="0" smtClean="0">
                <a:latin typeface="Palatino Linotype" panose="02040502050505030304" pitchFamily="18" charset="0"/>
              </a:rPr>
              <a:t>(93,8%)</a:t>
            </a:r>
            <a:endParaRPr lang="ru-RU" dirty="0">
              <a:latin typeface="Palatino Linotype" panose="02040502050505030304" pitchFamily="18" charset="0"/>
            </a:endParaRPr>
          </a:p>
        </c:rich>
      </c:tx>
      <c:layout>
        <c:manualLayout>
          <c:xMode val="edge"/>
          <c:yMode val="edge"/>
          <c:x val="0.41462240620601715"/>
          <c:y val="5.3010252902901192E-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1">
            <a:lumMod val="95000"/>
          </a:schemeClr>
        </a:solidFill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0"/>
          <c:w val="1"/>
          <c:h val="0.8877509707180191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Образование (Молодежная политика и оздоровление детей)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7C8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9142-4E16-9DC9-6CE4A9D44B4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9142-4E16-9DC9-6CE4A9D44B47}"/>
              </c:ext>
            </c:extLst>
          </c:dPt>
          <c:dLbls>
            <c:dLbl>
              <c:idx val="0"/>
              <c:layout>
                <c:manualLayout>
                  <c:x val="6.7051149248299226E-3"/>
                  <c:y val="-3.3220973916285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142-4E16-9DC9-6CE4A9D44B47}"/>
                </c:ext>
              </c:extLst>
            </c:dLbl>
            <c:dLbl>
              <c:idx val="1"/>
              <c:layout>
                <c:manualLayout>
                  <c:x val="3.2279420934618448E-2"/>
                  <c:y val="-2.96948675392982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142-4E16-9DC9-6CE4A9D44B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latin typeface="Palatino Linotype" panose="02040502050505030304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Исполнение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1530520.5</c:v>
                </c:pt>
                <c:pt idx="1">
                  <c:v>1435455.1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142-4E16-9DC9-6CE4A9D44B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4427264"/>
        <c:axId val="144429056"/>
        <c:axId val="0"/>
      </c:bar3DChart>
      <c:catAx>
        <c:axId val="144427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2" b="1">
                <a:latin typeface="Palatino Linotype" panose="02040502050505030304" pitchFamily="18" charset="0"/>
                <a:cs typeface="Times New Roman" pitchFamily="18" charset="0"/>
              </a:defRPr>
            </a:pPr>
            <a:endParaRPr lang="ru-RU"/>
          </a:p>
        </c:txPr>
        <c:crossAx val="144429056"/>
        <c:crosses val="autoZero"/>
        <c:auto val="1"/>
        <c:lblAlgn val="ctr"/>
        <c:lblOffset val="100"/>
        <c:noMultiLvlLbl val="0"/>
      </c:catAx>
      <c:valAx>
        <c:axId val="144429056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44427264"/>
        <c:crosses val="autoZero"/>
        <c:crossBetween val="between"/>
      </c:valAx>
      <c:spPr>
        <a:noFill/>
        <a:ln w="25372">
          <a:noFill/>
        </a:ln>
      </c:spPr>
    </c:plotArea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>
                <a:latin typeface="Palatino Linotype" panose="02040502050505030304" pitchFamily="18" charset="0"/>
                <a:cs typeface="Times New Roman" pitchFamily="18" charset="0"/>
              </a:defRPr>
            </a:pPr>
            <a:r>
              <a:rPr lang="ru-RU" dirty="0">
                <a:latin typeface="Palatino Linotype" panose="02040502050505030304" pitchFamily="18" charset="0"/>
              </a:rPr>
              <a:t>Физическая культура и </a:t>
            </a:r>
            <a:r>
              <a:rPr lang="ru-RU" dirty="0" smtClean="0">
                <a:latin typeface="Palatino Linotype" panose="02040502050505030304" pitchFamily="18" charset="0"/>
              </a:rPr>
              <a:t>спорт</a:t>
            </a:r>
          </a:p>
          <a:p>
            <a:pPr>
              <a:defRPr sz="1100">
                <a:latin typeface="Palatino Linotype" panose="02040502050505030304" pitchFamily="18" charset="0"/>
                <a:cs typeface="Times New Roman" pitchFamily="18" charset="0"/>
              </a:defRPr>
            </a:pPr>
            <a:r>
              <a:rPr lang="ru-RU" dirty="0" smtClean="0">
                <a:latin typeface="Palatino Linotype" panose="02040502050505030304" pitchFamily="18" charset="0"/>
              </a:rPr>
              <a:t>(98,4%)</a:t>
            </a:r>
            <a:endParaRPr lang="ru-RU" dirty="0">
              <a:latin typeface="Palatino Linotype" panose="02040502050505030304" pitchFamily="18" charset="0"/>
            </a:endParaRPr>
          </a:p>
        </c:rich>
      </c:tx>
      <c:layout>
        <c:manualLayout>
          <c:xMode val="edge"/>
          <c:yMode val="edge"/>
          <c:x val="0.21285068537260385"/>
          <c:y val="8.3887325364551749E-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1">
            <a:lumMod val="95000"/>
          </a:schemeClr>
        </a:solidFill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4.4179696459584444E-2"/>
          <c:y val="0.3013118274146066"/>
          <c:w val="0.93162874233302739"/>
          <c:h val="0.4361199342676895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7C8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E643-46EA-87E5-59D9E409EF4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E643-46EA-87E5-59D9E409EF46}"/>
              </c:ext>
            </c:extLst>
          </c:dPt>
          <c:dLbls>
            <c:dLbl>
              <c:idx val="0"/>
              <c:layout>
                <c:manualLayout>
                  <c:x val="5.6867047015452272E-3"/>
                  <c:y val="-1.60354792272151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643-46EA-87E5-59D9E409EF46}"/>
                </c:ext>
              </c:extLst>
            </c:dLbl>
            <c:dLbl>
              <c:idx val="1"/>
              <c:layout>
                <c:manualLayout>
                  <c:x val="2.2588968007793149E-2"/>
                  <c:y val="-1.62357619968143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643-46EA-87E5-59D9E409EF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50" b="1">
                    <a:latin typeface="Palatino Linotype" panose="02040502050505030304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Исполнение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47559.3</c:v>
                </c:pt>
                <c:pt idx="1">
                  <c:v>46796.800000000003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643-46EA-87E5-59D9E409EF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4793600"/>
        <c:axId val="144793984"/>
        <c:axId val="0"/>
      </c:bar3DChart>
      <c:catAx>
        <c:axId val="144793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1">
                <a:latin typeface="Palatino Linotype" panose="02040502050505030304" pitchFamily="18" charset="0"/>
                <a:cs typeface="Times New Roman" pitchFamily="18" charset="0"/>
              </a:defRPr>
            </a:pPr>
            <a:endParaRPr lang="ru-RU"/>
          </a:p>
        </c:txPr>
        <c:crossAx val="144793984"/>
        <c:crosses val="autoZero"/>
        <c:auto val="1"/>
        <c:lblAlgn val="ctr"/>
        <c:lblOffset val="100"/>
        <c:noMultiLvlLbl val="0"/>
      </c:catAx>
      <c:valAx>
        <c:axId val="144793984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44793600"/>
        <c:crosses val="autoZero"/>
        <c:crossBetween val="between"/>
      </c:valAx>
      <c:spPr>
        <a:noFill/>
        <a:ln w="25347">
          <a:noFill/>
        </a:ln>
      </c:spPr>
    </c:plotArea>
    <c:plotVisOnly val="1"/>
    <c:dispBlanksAs val="gap"/>
    <c:showDLblsOverMax val="0"/>
  </c:chart>
  <c:spPr>
    <a:noFill/>
  </c:spPr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76">
                <a:latin typeface="Palatino Linotype" panose="02040502050505030304" pitchFamily="18" charset="0"/>
                <a:cs typeface="Times New Roman" pitchFamily="18" charset="0"/>
              </a:defRPr>
            </a:pPr>
            <a:r>
              <a:rPr lang="ru-RU" dirty="0">
                <a:latin typeface="Palatino Linotype" panose="02040502050505030304" pitchFamily="18" charset="0"/>
              </a:rPr>
              <a:t>Социальная </a:t>
            </a:r>
            <a:r>
              <a:rPr lang="ru-RU" dirty="0" smtClean="0">
                <a:latin typeface="Palatino Linotype" panose="02040502050505030304" pitchFamily="18" charset="0"/>
              </a:rPr>
              <a:t>политика</a:t>
            </a:r>
          </a:p>
          <a:p>
            <a:pPr>
              <a:defRPr sz="1076">
                <a:latin typeface="Palatino Linotype" panose="02040502050505030304" pitchFamily="18" charset="0"/>
                <a:cs typeface="Times New Roman" pitchFamily="18" charset="0"/>
              </a:defRPr>
            </a:pPr>
            <a:r>
              <a:rPr lang="ru-RU" dirty="0" smtClean="0">
                <a:latin typeface="Palatino Linotype" panose="02040502050505030304" pitchFamily="18" charset="0"/>
              </a:rPr>
              <a:t>(96,1%)</a:t>
            </a:r>
            <a:endParaRPr lang="ru-RU" dirty="0">
              <a:latin typeface="Palatino Linotype" panose="02040502050505030304" pitchFamily="18" charset="0"/>
            </a:endParaRPr>
          </a:p>
        </c:rich>
      </c:tx>
      <c:layout>
        <c:manualLayout>
          <c:xMode val="edge"/>
          <c:yMode val="edge"/>
          <c:x val="0.31427989002373857"/>
          <c:y val="8.0225526260610899E-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1">
            <a:lumMod val="95000"/>
          </a:schemeClr>
        </a:solidFill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4523542051753366E-2"/>
          <c:y val="0.27837477109096426"/>
          <c:w val="0.97372191876956249"/>
          <c:h val="0.5764848719564676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Социальная политика (пенсионное обеспечение)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7C8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A606-4521-BE64-1E9DE5B8714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A606-4521-BE64-1E9DE5B8714B}"/>
              </c:ext>
            </c:extLst>
          </c:dPt>
          <c:dLbls>
            <c:dLbl>
              <c:idx val="0"/>
              <c:layout>
                <c:manualLayout>
                  <c:x val="1.254628187793592E-2"/>
                  <c:y val="-1.2720303600353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381700413253855"/>
                      <c:h val="0.131938921159065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A606-4521-BE64-1E9DE5B8714B}"/>
                </c:ext>
              </c:extLst>
            </c:dLbl>
            <c:dLbl>
              <c:idx val="1"/>
              <c:layout>
                <c:manualLayout>
                  <c:x val="3.1454904401929308E-2"/>
                  <c:y val="-2.26934017768628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628478831958432"/>
                      <c:h val="0.10930788837020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606-4521-BE64-1E9DE5B871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78" b="1">
                    <a:latin typeface="Palatino Linotype" panose="02040502050505030304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Исполнение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179856.3</c:v>
                </c:pt>
                <c:pt idx="1">
                  <c:v>172837.6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06-4521-BE64-1E9DE5B871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4837632"/>
        <c:axId val="144843520"/>
        <c:axId val="0"/>
      </c:bar3DChart>
      <c:catAx>
        <c:axId val="144837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788" b="1">
                <a:latin typeface="Palatino Linotype" panose="02040502050505030304" pitchFamily="18" charset="0"/>
                <a:cs typeface="Times New Roman" pitchFamily="18" charset="0"/>
              </a:defRPr>
            </a:pPr>
            <a:endParaRPr lang="ru-RU"/>
          </a:p>
        </c:txPr>
        <c:crossAx val="144843520"/>
        <c:crosses val="autoZero"/>
        <c:auto val="1"/>
        <c:lblAlgn val="ctr"/>
        <c:lblOffset val="100"/>
        <c:noMultiLvlLbl val="0"/>
      </c:catAx>
      <c:valAx>
        <c:axId val="144843520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44837632"/>
        <c:crosses val="autoZero"/>
        <c:crossBetween val="between"/>
      </c:valAx>
      <c:spPr>
        <a:noFill/>
        <a:ln w="24875">
          <a:noFill/>
        </a:ln>
      </c:spPr>
    </c:plotArea>
    <c:plotVisOnly val="1"/>
    <c:dispBlanksAs val="gap"/>
    <c:showDLblsOverMax val="0"/>
  </c:chart>
  <c:txPr>
    <a:bodyPr/>
    <a:lstStyle/>
    <a:p>
      <a:pPr>
        <a:defRPr sz="1761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94">
                <a:latin typeface="Palatino Linotype" panose="02040502050505030304" pitchFamily="18" charset="0"/>
                <a:cs typeface="Times New Roman" pitchFamily="18" charset="0"/>
              </a:defRPr>
            </a:pPr>
            <a:r>
              <a:rPr lang="ru-RU" dirty="0">
                <a:latin typeface="Palatino Linotype" panose="02040502050505030304" pitchFamily="18" charset="0"/>
              </a:rPr>
              <a:t>Обслуживание государственного и муниципального </a:t>
            </a:r>
            <a:r>
              <a:rPr lang="ru-RU" dirty="0" smtClean="0">
                <a:latin typeface="Palatino Linotype" panose="02040502050505030304" pitchFamily="18" charset="0"/>
              </a:rPr>
              <a:t>долга</a:t>
            </a:r>
          </a:p>
          <a:p>
            <a:pPr>
              <a:defRPr sz="1094">
                <a:latin typeface="Palatino Linotype" panose="02040502050505030304" pitchFamily="18" charset="0"/>
                <a:cs typeface="Times New Roman" pitchFamily="18" charset="0"/>
              </a:defRPr>
            </a:pPr>
            <a:r>
              <a:rPr lang="ru-RU" dirty="0" smtClean="0">
                <a:latin typeface="Palatino Linotype" panose="02040502050505030304" pitchFamily="18" charset="0"/>
              </a:rPr>
              <a:t>(24,2%)</a:t>
            </a:r>
            <a:endParaRPr lang="ru-RU" dirty="0">
              <a:latin typeface="Palatino Linotype" panose="02040502050505030304" pitchFamily="18" charset="0"/>
            </a:endParaRPr>
          </a:p>
        </c:rich>
      </c:tx>
      <c:layout>
        <c:manualLayout>
          <c:xMode val="edge"/>
          <c:yMode val="edge"/>
          <c:x val="0.14376879545420729"/>
          <c:y val="0.33140037779364223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1">
            <a:lumMod val="95000"/>
          </a:schemeClr>
        </a:solidFill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4.9233963830065122E-4"/>
          <c:y val="0.67254122879457157"/>
          <c:w val="0.99950756240764449"/>
          <c:h val="0.198303892132501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Обслуживание государственного и муниципального долга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7C8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A24D-46BA-891F-8F4851A40DC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A24D-46BA-891F-8F4851A40DC6}"/>
              </c:ext>
            </c:extLst>
          </c:dPt>
          <c:dLbls>
            <c:dLbl>
              <c:idx val="0"/>
              <c:layout>
                <c:manualLayout>
                  <c:x val="1.1638540924381675E-2"/>
                  <c:y val="-2.3054829159097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24D-46BA-891F-8F4851A40DC6}"/>
                </c:ext>
              </c:extLst>
            </c:dLbl>
            <c:dLbl>
              <c:idx val="1"/>
              <c:layout>
                <c:manualLayout>
                  <c:x val="1.7131510830105688E-2"/>
                  <c:y val="-1.0034729866244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24D-46BA-891F-8F4851A40D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94" b="1">
                    <a:latin typeface="Palatino Linotype" panose="02040502050505030304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Исполнение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430.3</c:v>
                </c:pt>
                <c:pt idx="1">
                  <c:v>104.3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24D-46BA-891F-8F4851A40D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5004800"/>
        <c:axId val="145010688"/>
        <c:axId val="0"/>
      </c:bar3DChart>
      <c:catAx>
        <c:axId val="145004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700" b="1">
                <a:latin typeface="Palatino Linotype" panose="02040502050505030304" pitchFamily="18" charset="0"/>
                <a:cs typeface="Times New Roman" pitchFamily="18" charset="0"/>
              </a:defRPr>
            </a:pPr>
            <a:endParaRPr lang="ru-RU"/>
          </a:p>
        </c:txPr>
        <c:crossAx val="145010688"/>
        <c:crosses val="autoZero"/>
        <c:auto val="1"/>
        <c:lblAlgn val="ctr"/>
        <c:lblOffset val="100"/>
        <c:noMultiLvlLbl val="0"/>
      </c:catAx>
      <c:valAx>
        <c:axId val="145010688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45004800"/>
        <c:crosses val="autoZero"/>
        <c:crossBetween val="between"/>
      </c:valAx>
      <c:spPr>
        <a:noFill/>
        <a:ln w="25214">
          <a:noFill/>
        </a:ln>
      </c:spPr>
    </c:plotArea>
    <c:plotVisOnly val="1"/>
    <c:dispBlanksAs val="gap"/>
    <c:showDLblsOverMax val="0"/>
  </c:chart>
  <c:txPr>
    <a:bodyPr/>
    <a:lstStyle/>
    <a:p>
      <a:pPr>
        <a:defRPr sz="1789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096">
                <a:latin typeface="Palatino Linotype" panose="02040502050505030304" pitchFamily="18" charset="0"/>
                <a:cs typeface="Times New Roman" pitchFamily="18" charset="0"/>
              </a:defRPr>
            </a:pPr>
            <a:r>
              <a:rPr lang="ru-RU" dirty="0" smtClean="0">
                <a:latin typeface="Palatino Linotype" panose="02040502050505030304" pitchFamily="18" charset="0"/>
              </a:rPr>
              <a:t>Национальная экономика</a:t>
            </a:r>
          </a:p>
          <a:p>
            <a:pPr algn="ctr">
              <a:defRPr sz="1096">
                <a:latin typeface="Palatino Linotype" panose="02040502050505030304" pitchFamily="18" charset="0"/>
                <a:cs typeface="Times New Roman" pitchFamily="18" charset="0"/>
              </a:defRPr>
            </a:pPr>
            <a:r>
              <a:rPr lang="ru-RU" dirty="0" smtClean="0">
                <a:latin typeface="Palatino Linotype" panose="02040502050505030304" pitchFamily="18" charset="0"/>
              </a:rPr>
              <a:t> (77,6%)</a:t>
            </a:r>
            <a:endParaRPr lang="ru-RU" dirty="0">
              <a:latin typeface="Palatino Linotype" panose="02040502050505030304" pitchFamily="18" charset="0"/>
            </a:endParaRPr>
          </a:p>
        </c:rich>
      </c:tx>
      <c:layout>
        <c:manualLayout>
          <c:xMode val="edge"/>
          <c:yMode val="edge"/>
          <c:x val="0.26319628506885479"/>
          <c:y val="5.3730899775856551E-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1">
            <a:lumMod val="95000"/>
          </a:schemeClr>
        </a:solidFill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5.8298747229143855E-2"/>
          <c:y val="0.24225270573166827"/>
          <c:w val="0.88566746551970421"/>
          <c:h val="0.5650295228946525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7C8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B978-4F87-8DFD-0AA029548B5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B978-4F87-8DFD-0AA029548B5B}"/>
              </c:ext>
            </c:extLst>
          </c:dPt>
          <c:dLbls>
            <c:dLbl>
              <c:idx val="0"/>
              <c:layout>
                <c:manualLayout>
                  <c:x val="1.9436332470995285E-2"/>
                  <c:y val="-1.42949727825808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978-4F87-8DFD-0AA029548B5B}"/>
                </c:ext>
              </c:extLst>
            </c:dLbl>
            <c:dLbl>
              <c:idx val="1"/>
              <c:layout>
                <c:manualLayout>
                  <c:x val="1.0971995175139193E-2"/>
                  <c:y val="-1.7574895933397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38267705704657"/>
                      <c:h val="8.757835414665386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B978-4F87-8DFD-0AA029548B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98" b="1">
                    <a:latin typeface="Palatino Linotype" panose="02040502050505030304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Исполнение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189627.4</c:v>
                </c:pt>
                <c:pt idx="1">
                  <c:v>147195.4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78-4F87-8DFD-0AA029548B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5042048"/>
        <c:axId val="145047936"/>
        <c:axId val="0"/>
      </c:bar3DChart>
      <c:catAx>
        <c:axId val="145042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1">
                <a:latin typeface="Palatino Linotype" panose="02040502050505030304" pitchFamily="18" charset="0"/>
                <a:cs typeface="Times New Roman" pitchFamily="18" charset="0"/>
              </a:defRPr>
            </a:pPr>
            <a:endParaRPr lang="ru-RU"/>
          </a:p>
        </c:txPr>
        <c:crossAx val="145047936"/>
        <c:crosses val="autoZero"/>
        <c:auto val="1"/>
        <c:lblAlgn val="ctr"/>
        <c:lblOffset val="100"/>
        <c:noMultiLvlLbl val="0"/>
      </c:catAx>
      <c:valAx>
        <c:axId val="145047936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45042048"/>
        <c:crosses val="autoZero"/>
        <c:crossBetween val="between"/>
      </c:valAx>
      <c:spPr>
        <a:noFill/>
        <a:ln w="25388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096"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>
                <a:latin typeface="Palatino Linotype" panose="02040502050505030304" pitchFamily="18" charset="0"/>
              </a:rPr>
              <a:t>Межбюджетные трансферты общего характера бюджетам РФ и муниципальных образований</a:t>
            </a:r>
          </a:p>
          <a:p>
            <a:pPr algn="ctr">
              <a:defRPr sz="1096"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>
                <a:latin typeface="Palatino Linotype" panose="02040502050505030304" pitchFamily="18" charset="0"/>
              </a:rPr>
              <a:t> (69,4%)</a:t>
            </a:r>
            <a:endParaRPr lang="ru-RU" dirty="0">
              <a:latin typeface="Palatino Linotype" panose="02040502050505030304" pitchFamily="18" charset="0"/>
            </a:endParaRPr>
          </a:p>
        </c:rich>
      </c:tx>
      <c:layout>
        <c:manualLayout>
          <c:xMode val="edge"/>
          <c:yMode val="edge"/>
          <c:x val="0.17037167558835559"/>
          <c:y val="1.7868850312313125E-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1">
            <a:lumMod val="95000"/>
          </a:schemeClr>
        </a:solidFill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6.4961878107693063E-2"/>
          <c:y val="0.22101380637895737"/>
          <c:w val="0.87014280275650591"/>
          <c:h val="0.6718734859033509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Межбюджетные трансферты общего характера бюджетам РФ и муниципальных образований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7C8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9630-43BC-8204-02D74BDFD12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9630-43BC-8204-02D74BDFD123}"/>
              </c:ext>
            </c:extLst>
          </c:dPt>
          <c:dLbls>
            <c:dLbl>
              <c:idx val="0"/>
              <c:layout>
                <c:manualLayout>
                  <c:x val="2.7835154969865186E-2"/>
                  <c:y val="-2.41070950950410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630-43BC-8204-02D74BDFD123}"/>
                </c:ext>
              </c:extLst>
            </c:dLbl>
            <c:dLbl>
              <c:idx val="1"/>
              <c:layout>
                <c:manualLayout>
                  <c:x val="1.7849379940476345E-2"/>
                  <c:y val="-1.8455064885179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630-43BC-8204-02D74BDFD1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98" b="1">
                    <a:latin typeface="Palatino Linotype" panose="02040502050505030304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Исполнение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258042.2</c:v>
                </c:pt>
                <c:pt idx="1">
                  <c:v>178964.7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630-43BC-8204-02D74BDFD1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5148928"/>
        <c:axId val="145425152"/>
        <c:axId val="0"/>
      </c:bar3DChart>
      <c:catAx>
        <c:axId val="145148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1">
                <a:latin typeface="Palatino Linotype" panose="02040502050505030304" pitchFamily="18" charset="0"/>
                <a:cs typeface="Times New Roman" pitchFamily="18" charset="0"/>
              </a:defRPr>
            </a:pPr>
            <a:endParaRPr lang="ru-RU"/>
          </a:p>
        </c:txPr>
        <c:crossAx val="145425152"/>
        <c:crosses val="autoZero"/>
        <c:auto val="1"/>
        <c:lblAlgn val="ctr"/>
        <c:lblOffset val="100"/>
        <c:noMultiLvlLbl val="0"/>
      </c:catAx>
      <c:valAx>
        <c:axId val="145425152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45148928"/>
        <c:crosses val="autoZero"/>
        <c:crossBetween val="between"/>
      </c:valAx>
      <c:spPr>
        <a:noFill/>
        <a:ln w="25388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500081110117755"/>
          <c:y val="0"/>
          <c:w val="0.53456881016086366"/>
          <c:h val="0.9457759679123971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F631-4950-89E3-396A5E97E8D8}"/>
              </c:ext>
            </c:extLst>
          </c:dPt>
          <c:dPt>
            <c:idx val="1"/>
            <c:bubble3D val="0"/>
            <c:spPr>
              <a:solidFill>
                <a:srgbClr val="78E895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F631-4950-89E3-396A5E97E8D8}"/>
              </c:ext>
            </c:extLst>
          </c:dPt>
          <c:dPt>
            <c:idx val="2"/>
            <c:bubble3D val="0"/>
            <c:spPr>
              <a:solidFill>
                <a:srgbClr val="FF5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2-F631-4950-89E3-396A5E97E8D8}"/>
              </c:ext>
            </c:extLst>
          </c:dPt>
          <c:dPt>
            <c:idx val="3"/>
            <c:bubble3D val="0"/>
            <c:spPr>
              <a:solidFill>
                <a:schemeClr val="accent4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F631-4950-89E3-396A5E97E8D8}"/>
              </c:ext>
            </c:extLst>
          </c:dPt>
          <c:dPt>
            <c:idx val="4"/>
            <c:bubble3D val="0"/>
            <c:spPr>
              <a:solidFill>
                <a:srgbClr val="FFFF66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4-F631-4950-89E3-396A5E97E8D8}"/>
              </c:ext>
            </c:extLst>
          </c:dPt>
          <c:dPt>
            <c:idx val="5"/>
            <c:bubble3D val="0"/>
            <c:spPr>
              <a:solidFill>
                <a:srgbClr val="CC54B5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F631-4950-89E3-396A5E97E8D8}"/>
              </c:ext>
            </c:extLst>
          </c:dPt>
          <c:dPt>
            <c:idx val="6"/>
            <c:bubble3D val="0"/>
            <c:spPr>
              <a:solidFill>
                <a:srgbClr val="AFE4FF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6-F631-4950-89E3-396A5E97E8D8}"/>
              </c:ext>
            </c:extLst>
          </c:dPt>
          <c:dPt>
            <c:idx val="7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F631-4950-89E3-396A5E97E8D8}"/>
              </c:ext>
            </c:extLst>
          </c:dPt>
          <c:dPt>
            <c:idx val="8"/>
            <c:bubble3D val="0"/>
            <c:spPr>
              <a:solidFill>
                <a:srgbClr val="5A9EDC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8-F631-4950-89E3-396A5E97E8D8}"/>
              </c:ext>
            </c:extLst>
          </c:dPt>
          <c:dPt>
            <c:idx val="9"/>
            <c:bubble3D val="0"/>
            <c:spPr>
              <a:solidFill>
                <a:srgbClr val="FAC2F2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F631-4950-89E3-396A5E97E8D8}"/>
              </c:ext>
            </c:extLst>
          </c:dPt>
          <c:dPt>
            <c:idx val="10"/>
            <c:bubble3D val="0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A-F631-4950-89E3-396A5E97E8D8}"/>
              </c:ext>
            </c:extLst>
          </c:dPt>
          <c:dPt>
            <c:idx val="1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F631-4950-89E3-396A5E97E8D8}"/>
              </c:ext>
            </c:extLst>
          </c:dPt>
          <c:dLbls>
            <c:dLbl>
              <c:idx val="0"/>
              <c:layout>
                <c:manualLayout>
                  <c:x val="0.13964666581061613"/>
                  <c:y val="3.8583675887864148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631-4950-89E3-396A5E97E8D8}"/>
                </c:ext>
              </c:extLst>
            </c:dLbl>
            <c:dLbl>
              <c:idx val="1"/>
              <c:layout>
                <c:manualLayout>
                  <c:x val="-6.5229642266140211E-2"/>
                  <c:y val="0.18051591133748679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086907780412568"/>
                      <c:h val="8.0677645503775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631-4950-89E3-396A5E97E8D8}"/>
                </c:ext>
              </c:extLst>
            </c:dLbl>
            <c:dLbl>
              <c:idx val="2"/>
              <c:layout>
                <c:manualLayout>
                  <c:x val="-0.14081783150590696"/>
                  <c:y val="0.13036015941248694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739952682410305E-2"/>
                      <c:h val="7.145217482957734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F631-4950-89E3-396A5E97E8D8}"/>
                </c:ext>
              </c:extLst>
            </c:dLbl>
            <c:dLbl>
              <c:idx val="3"/>
              <c:layout>
                <c:manualLayout>
                  <c:x val="-0.15307069219736769"/>
                  <c:y val="5.5293001632297265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631-4950-89E3-396A5E97E8D8}"/>
                </c:ext>
              </c:extLst>
            </c:dLbl>
            <c:dLbl>
              <c:idx val="4"/>
              <c:layout>
                <c:manualLayout>
                  <c:x val="-0.1627893145571126"/>
                  <c:y val="1.261433914750213E-3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551540750085438"/>
                      <c:h val="7.615535595760014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F631-4950-89E3-396A5E97E8D8}"/>
                </c:ext>
              </c:extLst>
            </c:dLbl>
            <c:dLbl>
              <c:idx val="5"/>
              <c:layout>
                <c:manualLayout>
                  <c:x val="-0.13726146480444812"/>
                  <c:y val="-7.534348035403473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0,45%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631-4950-89E3-396A5E97E8D8}"/>
                </c:ext>
              </c:extLst>
            </c:dLbl>
            <c:dLbl>
              <c:idx val="6"/>
              <c:layout>
                <c:manualLayout>
                  <c:x val="-0.12170563105483001"/>
                  <c:y val="-0.10595332712319717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F631-4950-89E3-396A5E97E8D8}"/>
                </c:ext>
              </c:extLst>
            </c:dLbl>
            <c:dLbl>
              <c:idx val="7"/>
              <c:layout>
                <c:manualLayout>
                  <c:x val="-0.12363415995881297"/>
                  <c:y val="-8.1397650973253688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631-4950-89E3-396A5E97E8D8}"/>
                </c:ext>
              </c:extLst>
            </c:dLbl>
            <c:dLbl>
              <c:idx val="8"/>
              <c:layout>
                <c:manualLayout>
                  <c:x val="-0.16110562549989393"/>
                  <c:y val="-0.1047914191870419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0,01%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5049563046718924E-2"/>
                      <c:h val="8.972222459612749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F631-4950-89E3-396A5E97E8D8}"/>
                </c:ext>
              </c:extLst>
            </c:dLbl>
            <c:dLbl>
              <c:idx val="9"/>
              <c:layout>
                <c:manualLayout>
                  <c:x val="-9.0106598418775358E-2"/>
                  <c:y val="-0.1631617142254849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834559109149263"/>
                      <c:h val="7.075139799281561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F631-4950-89E3-396A5E97E8D8}"/>
                </c:ext>
              </c:extLst>
            </c:dLbl>
            <c:dLbl>
              <c:idx val="10"/>
              <c:layout>
                <c:manualLayout>
                  <c:x val="-1.9633277609541883E-2"/>
                  <c:y val="-0.12591229179663799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F631-4950-89E3-396A5E97E8D8}"/>
                </c:ext>
              </c:extLst>
            </c:dLbl>
            <c:dLbl>
              <c:idx val="11"/>
              <c:layout>
                <c:manualLayout>
                  <c:x val="0.15888554765565466"/>
                  <c:y val="-6.1532277739338462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631-4950-89E3-396A5E97E8D8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Современное образование  </c:v>
                </c:pt>
                <c:pt idx="1">
                  <c:v>Развитие физической культуры и спорта </c:v>
                </c:pt>
                <c:pt idx="2">
                  <c:v>Развитие культуры </c:v>
                </c:pt>
                <c:pt idx="3">
                  <c:v>Развитие молодежного потенциала </c:v>
                </c:pt>
                <c:pt idx="4">
                  <c:v>Развитие сельского хозяйства </c:v>
                </c:pt>
                <c:pt idx="5">
                  <c:v>Стимулирование экономической активности</c:v>
                </c:pt>
                <c:pt idx="6">
                  <c:v>Развитие жилищно-коммунального и дорожного хозяйства </c:v>
                </c:pt>
                <c:pt idx="7">
                  <c:v>Управление муниципальными финансами и муниципальным долгом </c:v>
                </c:pt>
                <c:pt idx="8">
                  <c:v>Развитие системы защиты прав потребителей </c:v>
                </c:pt>
                <c:pt idx="9">
                  <c:v>Обеспечение безопасности </c:v>
                </c:pt>
                <c:pt idx="10">
                  <c:v>Непрограммные расходы </c:v>
                </c:pt>
              </c:strCache>
            </c:strRef>
          </c:cat>
          <c:val>
            <c:numRef>
              <c:f>Лист1!$B$2:$B$12</c:f>
              <c:numCache>
                <c:formatCode>0.0%</c:formatCode>
                <c:ptCount val="11"/>
                <c:pt idx="0">
                  <c:v>0.68629818284202737</c:v>
                </c:pt>
                <c:pt idx="1">
                  <c:v>2.1146955480001832E-2</c:v>
                </c:pt>
                <c:pt idx="2">
                  <c:v>5.4860529318969857E-3</c:v>
                </c:pt>
                <c:pt idx="3">
                  <c:v>1.9633216180038032E-3</c:v>
                </c:pt>
                <c:pt idx="4">
                  <c:v>1.2446193703311324E-2</c:v>
                </c:pt>
                <c:pt idx="5">
                  <c:v>4.5529341483431431E-3</c:v>
                </c:pt>
                <c:pt idx="6">
                  <c:v>5.132079795830357E-2</c:v>
                </c:pt>
                <c:pt idx="7">
                  <c:v>7.2901805983887819E-2</c:v>
                </c:pt>
                <c:pt idx="8">
                  <c:v>1.0108135919141529E-5</c:v>
                </c:pt>
                <c:pt idx="9">
                  <c:v>2.1754546340886959E-3</c:v>
                </c:pt>
                <c:pt idx="10">
                  <c:v>0.14169819256421629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631-4950-89E3-396A5E97E8D8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494463933690361E-3"/>
          <c:y val="5.3326298293654102E-2"/>
          <c:w val="0.59949504255624719"/>
          <c:h val="0.8818242874282047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solidFill>
                <a:srgbClr val="5A9EDC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4B1D-4A4D-B32B-10E06928FD15}"/>
              </c:ext>
            </c:extLst>
          </c:dPt>
          <c:dPt>
            <c:idx val="1"/>
            <c:bubble3D val="0"/>
            <c:spPr>
              <a:solidFill>
                <a:schemeClr val="bg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4B1D-4A4D-B32B-10E06928FD15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2-4B1D-4A4D-B32B-10E06928FD15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4B1D-4A4D-B32B-10E06928FD15}"/>
              </c:ext>
            </c:extLst>
          </c:dPt>
          <c:dPt>
            <c:idx val="4"/>
            <c:bubble3D val="0"/>
            <c:spPr>
              <a:solidFill>
                <a:srgbClr val="FF7C8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4-4B1D-4A4D-B32B-10E06928FD15}"/>
              </c:ext>
            </c:extLst>
          </c:dPt>
          <c:dLbls>
            <c:dLbl>
              <c:idx val="0"/>
              <c:layout>
                <c:manualLayout>
                  <c:x val="1.6724554551410184E-2"/>
                  <c:y val="4.7052225825725096E-2"/>
                </c:manualLayout>
              </c:layout>
              <c:numFmt formatCode="0.00%" sourceLinked="0"/>
              <c:spPr/>
              <c:txPr>
                <a:bodyPr/>
                <a:lstStyle/>
                <a:p>
                  <a:pPr>
                    <a:defRPr sz="12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B1D-4A4D-B32B-10E06928FD15}"/>
                </c:ext>
              </c:extLst>
            </c:dLbl>
            <c:dLbl>
              <c:idx val="1"/>
              <c:layout>
                <c:manualLayout>
                  <c:x val="2.2806254285922256E-2"/>
                  <c:y val="1.4858597629176202E-2"/>
                </c:manualLayout>
              </c:layout>
              <c:numFmt formatCode="0.00%" sourceLinked="0"/>
              <c:spPr/>
              <c:txPr>
                <a:bodyPr/>
                <a:lstStyle/>
                <a:p>
                  <a:pPr>
                    <a:defRPr sz="12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B1D-4A4D-B32B-10E06928FD15}"/>
                </c:ext>
              </c:extLst>
            </c:dLbl>
            <c:dLbl>
              <c:idx val="2"/>
              <c:layout>
                <c:manualLayout>
                  <c:x val="4.5611550823855098E-3"/>
                  <c:y val="1.7335030567372237E-2"/>
                </c:manualLayout>
              </c:layout>
              <c:numFmt formatCode="0.00%" sourceLinked="0"/>
              <c:spPr/>
              <c:txPr>
                <a:bodyPr/>
                <a:lstStyle/>
                <a:p>
                  <a:pPr>
                    <a:defRPr sz="12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B1D-4A4D-B32B-10E06928FD15}"/>
                </c:ext>
              </c:extLst>
            </c:dLbl>
            <c:dLbl>
              <c:idx val="3"/>
              <c:layout>
                <c:manualLayout>
                  <c:x val="3.0408498672561441E-3"/>
                  <c:y val="0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B1D-4A4D-B32B-10E06928FD15}"/>
                </c:ext>
              </c:extLst>
            </c:dLbl>
            <c:dLbl>
              <c:idx val="4"/>
              <c:layout>
                <c:manualLayout>
                  <c:x val="3.0408498672561892E-3"/>
                  <c:y val="-6.191082345490089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B1D-4A4D-B32B-10E06928FD15}"/>
                </c:ext>
              </c:extLst>
            </c:dLbl>
            <c:dLbl>
              <c:idx val="5"/>
              <c:layout>
                <c:manualLayout>
                  <c:x val="2.5509171297351141E-2"/>
                  <c:y val="-1.551585688791259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B1D-4A4D-B32B-10E06928FD15}"/>
                </c:ext>
              </c:extLst>
            </c:dLbl>
            <c:dLbl>
              <c:idx val="6"/>
              <c:layout>
                <c:manualLayout>
                  <c:x val="-1.7376900650885537E-2"/>
                  <c:y val="-7.429298814588182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B1D-4A4D-B32B-10E06928FD15}"/>
                </c:ext>
              </c:extLst>
            </c:dLbl>
            <c:dLbl>
              <c:idx val="7"/>
              <c:layout>
                <c:manualLayout>
                  <c:x val="-6.0816997345123653E-3"/>
                  <c:y val="-6.686368933129291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B1D-4A4D-B32B-10E06928FD15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Подпрограмма "Развитие дошкольного образования детей" (493 320,6 тыс. руб.)</c:v>
                </c:pt>
                <c:pt idx="1">
                  <c:v>Подпрограмма "Развитие начального общего, основного общего и среднего общего образования детей" (815 901,8 тыс. руб.)</c:v>
                </c:pt>
                <c:pt idx="2">
                  <c:v>Подпрограмма "Развитие дополнительного образования детей" (155 929,2 тыс. руб.)</c:v>
                </c:pt>
                <c:pt idx="3">
                  <c:v>Подпрограмма "Обеспечение реализации муниципальной программы Лужского муниципального района" (28 272,1 тыс. руб.)</c:v>
                </c:pt>
                <c:pt idx="4">
                  <c:v>Подпрограмма "Управление ресурсами и качеством системы образования" (280,0 тыс. руб.)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493320.6</c:v>
                </c:pt>
                <c:pt idx="1">
                  <c:v>815901.8</c:v>
                </c:pt>
                <c:pt idx="2">
                  <c:v>155929.20000000001</c:v>
                </c:pt>
                <c:pt idx="3">
                  <c:v>28272.1</c:v>
                </c:pt>
                <c:pt idx="4">
                  <c:v>280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B1D-4A4D-B32B-10E06928FD1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1159956932286597"/>
          <c:y val="2.1340450747414839E-2"/>
          <c:w val="0.38131692518301102"/>
          <c:h val="0.95124016655572696"/>
        </c:manualLayout>
      </c:layout>
      <c:overlay val="0"/>
      <c:spPr>
        <a:ln>
          <a:noFill/>
        </a:ln>
      </c:spPr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4818718100471328E-3"/>
          <c:y val="5.3102768212373731E-2"/>
          <c:w val="0.99451812818995289"/>
          <c:h val="0.9003669848913277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explosion val="9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accen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8EE0-4769-B24C-6BF864A527ED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8EE0-4769-B24C-6BF864A527ED}"/>
              </c:ext>
            </c:extLst>
          </c:dPt>
          <c:dPt>
            <c:idx val="2"/>
            <c:bubble3D val="0"/>
            <c:explosion val="3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8EE0-4769-B24C-6BF864A527ED}"/>
              </c:ext>
            </c:extLst>
          </c:dPt>
          <c:dLbls>
            <c:dLbl>
              <c:idx val="0"/>
              <c:layout>
                <c:manualLayout>
                  <c:x val="-3.344414692871606E-3"/>
                  <c:y val="-6.0670324850453077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EE0-4769-B24C-6BF864A527ED}"/>
                </c:ext>
              </c:extLst>
            </c:dLbl>
            <c:dLbl>
              <c:idx val="1"/>
              <c:layout>
                <c:manualLayout>
                  <c:x val="5.7753053375922425E-4"/>
                  <c:y val="2.549063523614882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EE0-4769-B24C-6BF864A527ED}"/>
                </c:ext>
              </c:extLst>
            </c:dLbl>
            <c:dLbl>
              <c:idx val="2"/>
              <c:layout>
                <c:manualLayout>
                  <c:x val="-1.5686164720374561E-2"/>
                  <c:y val="-0.10666592009854722"/>
                </c:manualLayout>
              </c:layout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EE0-4769-B24C-6BF864A527ED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 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706519.6</c:v>
                </c:pt>
                <c:pt idx="1">
                  <c:v>73013.600000000006</c:v>
                </c:pt>
                <c:pt idx="2">
                  <c:v>1423038.4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EE0-4769-B24C-6BF864A527ED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90"/>
      <c:depthPercent val="100"/>
      <c:rAngAx val="1"/>
    </c:view3D>
    <c:floor>
      <c:thickness val="0"/>
      <c:spPr>
        <a:solidFill>
          <a:srgbClr val="A28E6A">
            <a:lumMod val="20000"/>
            <a:lumOff val="80000"/>
            <a:alpha val="45000"/>
          </a:srgbClr>
        </a:solidFill>
        <a:ln w="12700"/>
        <a:scene3d>
          <a:camera prst="orthographicFront"/>
          <a:lightRig rig="threePt" dir="t"/>
        </a:scene3d>
        <a:sp3d>
          <a:bevelT w="44450"/>
          <a:bevelB w="6350"/>
          <a:contourClr>
            <a:srgbClr val="000000"/>
          </a:contourClr>
        </a:sp3d>
      </c:spPr>
    </c:floor>
    <c:sideWall>
      <c:thickness val="0"/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6235788745541841E-2"/>
          <c:y val="7.7521191860208685E-2"/>
          <c:w val="0.97438756715795583"/>
          <c:h val="0.6163204088434618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 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2.5589090665664878E-3"/>
                  <c:y val="-2.67920798838115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CEA-407A-817E-CBCAF524CE33}"/>
                </c:ext>
              </c:extLst>
            </c:dLbl>
            <c:dLbl>
              <c:idx val="1"/>
              <c:layout>
                <c:manualLayout>
                  <c:x val="4.3152386862164369E-3"/>
                  <c:y val="4.11942532701042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CEA-407A-817E-CBCAF524CE33}"/>
                </c:ext>
              </c:extLst>
            </c:dLbl>
            <c:dLbl>
              <c:idx val="2"/>
              <c:layout>
                <c:manualLayout>
                  <c:x val="-5.202673957636143E-4"/>
                  <c:y val="1.53784082470370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CEA-407A-817E-CBCAF524CE33}"/>
                </c:ext>
              </c:extLst>
            </c:dLbl>
            <c:dLbl>
              <c:idx val="3"/>
              <c:layout>
                <c:manualLayout>
                  <c:x val="1.0010066632162716E-2"/>
                  <c:y val="2.01074149655886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CEA-407A-817E-CBCAF524CE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Palatino Linotype" panose="02040502050505030304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педагогические работники дошкольного образования</c:v>
                </c:pt>
                <c:pt idx="1">
                  <c:v>педагогические работники общего образования </c:v>
                </c:pt>
                <c:pt idx="2">
                  <c:v>педагогические работники дополнительного образования</c:v>
                </c:pt>
                <c:pt idx="3">
                  <c:v>работники культуры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36.4</c:v>
                </c:pt>
                <c:pt idx="1">
                  <c:v>38.700000000000003</c:v>
                </c:pt>
                <c:pt idx="2">
                  <c:v>38.5</c:v>
                </c:pt>
                <c:pt idx="3">
                  <c:v>31.1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CEA-407A-817E-CBCAF524CE3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год </c:v>
                </c:pt>
              </c:strCache>
            </c:strRef>
          </c:tx>
          <c:spPr>
            <a:solidFill>
              <a:srgbClr val="CCE1F4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0418219113865397E-2"/>
                  <c:y val="-1.463653161344645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CEA-407A-817E-CBCAF524CE33}"/>
                </c:ext>
              </c:extLst>
            </c:dLbl>
            <c:dLbl>
              <c:idx val="1"/>
              <c:layout>
                <c:manualLayout>
                  <c:x val="6.1865303132533599E-3"/>
                  <c:y val="-7.5497824803092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7CEA-407A-817E-CBCAF524CE33}"/>
                </c:ext>
              </c:extLst>
            </c:dLbl>
            <c:dLbl>
              <c:idx val="2"/>
              <c:layout>
                <c:manualLayout>
                  <c:x val="1.5613667135449267E-3"/>
                  <c:y val="8.99004642758989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7CEA-407A-817E-CBCAF524CE33}"/>
                </c:ext>
              </c:extLst>
            </c:dLbl>
            <c:dLbl>
              <c:idx val="3"/>
              <c:layout>
                <c:manualLayout>
                  <c:x val="3.2779781469628941E-3"/>
                  <c:y val="6.29370859378197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7CEA-407A-817E-CBCAF524CE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Palatino Linotype" panose="02040502050505030304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педагогические работники дошкольного образования</c:v>
                </c:pt>
                <c:pt idx="1">
                  <c:v>педагогические работники общего образования </c:v>
                </c:pt>
                <c:pt idx="2">
                  <c:v>педагогические работники дополнительного образования</c:v>
                </c:pt>
                <c:pt idx="3">
                  <c:v>работники культуры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0.0">
                  <c:v>39.200000000000003</c:v>
                </c:pt>
                <c:pt idx="1">
                  <c:v>41.1</c:v>
                </c:pt>
                <c:pt idx="2">
                  <c:v>42.7</c:v>
                </c:pt>
                <c:pt idx="3">
                  <c:v>38.700000000000003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CEA-407A-817E-CBCAF524CE3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 год </c:v>
                </c:pt>
              </c:strCache>
            </c:strRef>
          </c:tx>
          <c:spPr>
            <a:solidFill>
              <a:srgbClr val="5A9EDC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2018312328440471E-2"/>
                  <c:y val="-4.87062110057946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E42-4990-BB1C-ABD5C6E529D3}"/>
                </c:ext>
              </c:extLst>
            </c:dLbl>
            <c:dLbl>
              <c:idx val="1"/>
              <c:layout>
                <c:manualLayout>
                  <c:x val="7.8428503427351789E-3"/>
                  <c:y val="-2.43521918617231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E42-4990-BB1C-ABD5C6E529D3}"/>
                </c:ext>
              </c:extLst>
            </c:dLbl>
            <c:dLbl>
              <c:idx val="2"/>
              <c:layout>
                <c:manualLayout>
                  <c:x val="6.4510673159170213E-3"/>
                  <c:y val="-6.9619457487179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847078162364394E-2"/>
                      <c:h val="5.987182294676828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E42-4990-BB1C-ABD5C6E529D3}"/>
                </c:ext>
              </c:extLst>
            </c:dLbl>
            <c:dLbl>
              <c:idx val="3"/>
              <c:layout>
                <c:manualLayout>
                  <c:x val="1.3494209767117113E-2"/>
                  <c:y val="-2.2932393476750326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E42-4990-BB1C-ABD5C6E529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latin typeface="Palatino Linotype" panose="0204050205050503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педагогические работники дошкольного образования</c:v>
                </c:pt>
                <c:pt idx="1">
                  <c:v>педагогические работники общего образования </c:v>
                </c:pt>
                <c:pt idx="2">
                  <c:v>педагогические работники дополнительного образования</c:v>
                </c:pt>
                <c:pt idx="3">
                  <c:v>работники культуры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42.4</c:v>
                </c:pt>
                <c:pt idx="1">
                  <c:v>43.8</c:v>
                </c:pt>
                <c:pt idx="2">
                  <c:v>44.3</c:v>
                </c:pt>
                <c:pt idx="3">
                  <c:v>41.9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42-4990-BB1C-ABD5C6E529D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2.8677933707456197E-2"/>
                  <c:y val="-6.9619457487179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DEC-45CB-A9D2-C0061ACFE187}"/>
                </c:ext>
              </c:extLst>
            </c:dLbl>
            <c:dLbl>
              <c:idx val="1"/>
              <c:layout>
                <c:manualLayout>
                  <c:x val="1.5772863539100842E-2"/>
                  <c:y val="-2.32064858290600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DEC-45CB-A9D2-C0061ACFE187}"/>
                </c:ext>
              </c:extLst>
            </c:dLbl>
            <c:dLbl>
              <c:idx val="2"/>
              <c:layout>
                <c:manualLayout>
                  <c:x val="2.7244037022083365E-2"/>
                  <c:y val="1.063618313489060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DEC-45CB-A9D2-C0061ACFE187}"/>
                </c:ext>
              </c:extLst>
            </c:dLbl>
            <c:dLbl>
              <c:idx val="3"/>
              <c:layout>
                <c:manualLayout>
                  <c:x val="2.294234696596483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DEC-45CB-A9D2-C0061ACFE1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latin typeface="Palatino Linotype" panose="0204050205050503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педагогические работники дошкольного образования</c:v>
                </c:pt>
                <c:pt idx="1">
                  <c:v>педагогические работники общего образования </c:v>
                </c:pt>
                <c:pt idx="2">
                  <c:v>педагогические работники дополнительного образования</c:v>
                </c:pt>
                <c:pt idx="3">
                  <c:v>работники культуры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44.6</c:v>
                </c:pt>
                <c:pt idx="1">
                  <c:v>47.4</c:v>
                </c:pt>
                <c:pt idx="2" formatCode="#,##0.0">
                  <c:v>48</c:v>
                </c:pt>
                <c:pt idx="3">
                  <c:v>41.9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EC-45CB-A9D2-C0061ACFE18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45932672"/>
        <c:axId val="145934208"/>
        <c:axId val="0"/>
      </c:bar3DChart>
      <c:catAx>
        <c:axId val="145932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5934208"/>
        <c:crosses val="autoZero"/>
        <c:auto val="1"/>
        <c:lblAlgn val="ctr"/>
        <c:lblOffset val="100"/>
        <c:noMultiLvlLbl val="0"/>
      </c:catAx>
      <c:valAx>
        <c:axId val="1459342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45932672"/>
        <c:crosses val="autoZero"/>
        <c:crossBetween val="between"/>
      </c:valAx>
      <c:spPr>
        <a:noFill/>
        <a:ln w="25402">
          <a:noFill/>
        </a:ln>
      </c:spPr>
    </c:plotArea>
    <c:legend>
      <c:legendPos val="t"/>
      <c:layout>
        <c:manualLayout>
          <c:xMode val="edge"/>
          <c:yMode val="edge"/>
          <c:x val="0.38264989526908932"/>
          <c:y val="0.88991546266577848"/>
          <c:w val="0.61735010473091068"/>
          <c:h val="5.4634280401592808E-2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254730800219203E-2"/>
          <c:y val="1.4993020921238397E-3"/>
          <c:w val="0.96051445956533688"/>
          <c:h val="0.7964660792738664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Сумма,тыс.руб.</c:v>
                </c:pt>
              </c:strCache>
            </c:strRef>
          </c:tx>
          <c:spPr>
            <a:ln w="34925" cmpd="sng">
              <a:solidFill>
                <a:schemeClr val="bg2">
                  <a:lumMod val="75000"/>
                </a:schemeClr>
              </a:solidFill>
            </a:ln>
          </c:spPr>
          <c:marker>
            <c:symbol val="square"/>
            <c:size val="5"/>
            <c:spPr>
              <a:solidFill>
                <a:srgbClr val="B3CDED"/>
              </a:solidFill>
              <a:ln w="25400" cap="rnd" cmpd="sng"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1.7288423025276071E-3"/>
                  <c:y val="-2.78253270568285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364-4ED1-BFDA-11BC9E265462}"/>
                </c:ext>
              </c:extLst>
            </c:dLbl>
            <c:dLbl>
              <c:idx val="1"/>
              <c:layout>
                <c:manualLayout>
                  <c:x val="-8.7430260679065494E-3"/>
                  <c:y val="-7.46566453228173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3230460617698199E-2"/>
                      <c:h val="0.11326904848559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364-4ED1-BFDA-11BC9E265462}"/>
                </c:ext>
              </c:extLst>
            </c:dLbl>
            <c:dLbl>
              <c:idx val="2"/>
              <c:layout>
                <c:manualLayout>
                  <c:x val="-1.046015579376627E-2"/>
                  <c:y val="-7.7229305731643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364-4ED1-BFDA-11BC9E265462}"/>
                </c:ext>
              </c:extLst>
            </c:dLbl>
            <c:dLbl>
              <c:idx val="3"/>
              <c:layout>
                <c:manualLayout>
                  <c:x val="-6.6666006803192419E-3"/>
                  <c:y val="-6.39605572064488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5897727760126427E-2"/>
                      <c:h val="0.11326904848559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364-4ED1-BFDA-11BC9E265462}"/>
                </c:ext>
              </c:extLst>
            </c:dLbl>
            <c:dLbl>
              <c:idx val="4"/>
              <c:layout>
                <c:manualLayout>
                  <c:x val="-2.2222191115043059E-3"/>
                  <c:y val="0.18632357195516858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364-4ED1-BFDA-11BC9E265462}"/>
                </c:ext>
              </c:extLst>
            </c:dLbl>
            <c:dLbl>
              <c:idx val="5"/>
              <c:layout>
                <c:manualLayout>
                  <c:x val="0"/>
                  <c:y val="-7.56825099086920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364-4ED1-BFDA-11BC9E265462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baseline="0">
                    <a:solidFill>
                      <a:schemeClr val="tx1"/>
                    </a:solidFill>
                    <a:latin typeface="Palatino Linotype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на 01.01.2017</c:v>
                </c:pt>
                <c:pt idx="1">
                  <c:v>на 01.01.2018</c:v>
                </c:pt>
                <c:pt idx="2">
                  <c:v>на 01.01.2019</c:v>
                </c:pt>
                <c:pt idx="3">
                  <c:v>на 01.01.2020</c:v>
                </c:pt>
                <c:pt idx="4">
                  <c:v>на 01.01.2021</c:v>
                </c:pt>
                <c:pt idx="5">
                  <c:v>на 01.01.2022</c:v>
                </c:pt>
                <c:pt idx="6">
                  <c:v>на 01.01.2023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35771.4</c:v>
                </c:pt>
                <c:pt idx="1">
                  <c:v>26828.6</c:v>
                </c:pt>
                <c:pt idx="2">
                  <c:v>17885.7</c:v>
                </c:pt>
                <c:pt idx="3">
                  <c:v>8942.9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0364-4ED1-BFDA-11BC9E2654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7331840"/>
        <c:axId val="157333376"/>
      </c:lineChart>
      <c:catAx>
        <c:axId val="157331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8575">
            <a:solidFill>
              <a:schemeClr val="bg1">
                <a:lumMod val="65000"/>
              </a:schemeClr>
            </a:solidFill>
          </a:ln>
        </c:spPr>
        <c:txPr>
          <a:bodyPr/>
          <a:lstStyle/>
          <a:p>
            <a:pPr>
              <a:defRPr sz="1000" b="1">
                <a:latin typeface="Palatino Linotype" pitchFamily="18" charset="0"/>
                <a:cs typeface="Times New Roman" pitchFamily="18" charset="0"/>
              </a:defRPr>
            </a:pPr>
            <a:endParaRPr lang="ru-RU"/>
          </a:p>
        </c:txPr>
        <c:crossAx val="157333376"/>
        <c:crosses val="autoZero"/>
        <c:auto val="1"/>
        <c:lblAlgn val="ctr"/>
        <c:lblOffset val="100"/>
        <c:noMultiLvlLbl val="0"/>
      </c:catAx>
      <c:valAx>
        <c:axId val="157333376"/>
        <c:scaling>
          <c:orientation val="minMax"/>
          <c:max val="40000"/>
          <c:min val="5000"/>
        </c:scaling>
        <c:delete val="1"/>
        <c:axPos val="l"/>
        <c:numFmt formatCode="General" sourceLinked="1"/>
        <c:majorTickMark val="out"/>
        <c:minorTickMark val="none"/>
        <c:tickLblPos val="none"/>
        <c:crossAx val="157331840"/>
        <c:crosses val="autoZero"/>
        <c:crossBetween val="between"/>
        <c:majorUnit val="5000"/>
        <c:minorUnit val="5000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822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49094537515076914"/>
          <c:y val="9.0978847062508448E-3"/>
          <c:w val="0.50905462484923081"/>
          <c:h val="0.96479592545272752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5B9BD5">
                <a:lumMod val="75000"/>
              </a:srgbClr>
            </a:solidFill>
            <a:ln w="9525"/>
          </c:spPr>
          <c:invertIfNegative val="0"/>
          <c:dLbls>
            <c:dLbl>
              <c:idx val="18"/>
              <c:layout>
                <c:manualLayout>
                  <c:x val="4.446167979468201E-3"/>
                  <c:y val="-8.81837781913119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6613158762005E-2"/>
                      <c:h val="3.95619236751472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AC2-4212-B412-3888D37AEF05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0">
                    <a:solidFill>
                      <a:srgbClr val="040508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Лист1!$A$2:$A$20</c:f>
              <c:strCache>
                <c:ptCount val="19"/>
                <c:pt idx="0">
                  <c:v>Добыча полезных ископаемых</c:v>
                </c:pt>
                <c:pt idx="1">
                  <c:v>Предоставление прочих видов услуг</c:v>
                </c:pt>
                <c:pt idx="2">
                  <c:v>Административная деятельность и сопутствующие услуги</c:v>
                </c:pt>
                <c:pt idx="3">
                  <c:v>Деятельность в области информации и связи</c:v>
                </c:pt>
                <c:pt idx="4">
                  <c:v>Культура, спорт, организация досуга и развлечений</c:v>
                </c:pt>
                <c:pt idx="5">
                  <c:v>Водоснабжение, водоотведение, сбор и утилизация отходов</c:v>
                </c:pt>
                <c:pt idx="6">
                  <c:v>Профессиональная, научная и техническая деятельность</c:v>
                </c:pt>
                <c:pt idx="7">
                  <c:v>Гостиницы и предприятия общественного питания</c:v>
                </c:pt>
                <c:pt idx="8">
                  <c:v>Строительство</c:v>
                </c:pt>
                <c:pt idx="9">
                  <c:v>Финансовая и страховая деятельность</c:v>
                </c:pt>
                <c:pt idx="10">
                  <c:v>Операции с недвижимым имуществом</c:v>
                </c:pt>
                <c:pt idx="11">
                  <c:v>Обеспечение электроэнергией, газом и паром, кондиционирование воздуха</c:v>
                </c:pt>
                <c:pt idx="12">
                  <c:v>Транспортировка и хранение</c:v>
                </c:pt>
                <c:pt idx="13">
                  <c:v>Сельское, лесное хозяйство, охота и рыболовство</c:v>
                </c:pt>
                <c:pt idx="14">
                  <c:v>Здравоохранение и социальные услуги</c:v>
                </c:pt>
                <c:pt idx="15">
                  <c:v>Оптовая и розничная торговля, ремонт автотранспортных средств</c:v>
                </c:pt>
                <c:pt idx="16">
                  <c:v>Образование</c:v>
                </c:pt>
                <c:pt idx="17">
                  <c:v>Обрабатывающие производства</c:v>
                </c:pt>
                <c:pt idx="18">
                  <c:v>Гос. управление, военная безопасность, соц. обеспечение</c:v>
                </c:pt>
              </c:strCache>
            </c:strRef>
          </c:cat>
          <c:val>
            <c:numRef>
              <c:f>Лист1!$B$2:$B$20</c:f>
              <c:numCache>
                <c:formatCode>0.00%</c:formatCode>
                <c:ptCount val="19"/>
                <c:pt idx="0">
                  <c:v>1.2999999999999999E-3</c:v>
                </c:pt>
                <c:pt idx="1">
                  <c:v>3.5000000000000001E-3</c:v>
                </c:pt>
                <c:pt idx="2">
                  <c:v>6.1000000000000004E-3</c:v>
                </c:pt>
                <c:pt idx="3">
                  <c:v>8.6E-3</c:v>
                </c:pt>
                <c:pt idx="4">
                  <c:v>1.3599999999999999E-2</c:v>
                </c:pt>
                <c:pt idx="5">
                  <c:v>1.6899999999999998E-2</c:v>
                </c:pt>
                <c:pt idx="6">
                  <c:v>1.7899999999999999E-2</c:v>
                </c:pt>
                <c:pt idx="7">
                  <c:v>1.9400000000000001E-2</c:v>
                </c:pt>
                <c:pt idx="8">
                  <c:v>2.12E-2</c:v>
                </c:pt>
                <c:pt idx="9">
                  <c:v>2.6499999999999999E-2</c:v>
                </c:pt>
                <c:pt idx="10">
                  <c:v>2.7699999999999999E-2</c:v>
                </c:pt>
                <c:pt idx="11">
                  <c:v>3.15E-2</c:v>
                </c:pt>
                <c:pt idx="12">
                  <c:v>5.79E-2</c:v>
                </c:pt>
                <c:pt idx="13">
                  <c:v>6.1199999999999997E-2</c:v>
                </c:pt>
                <c:pt idx="14">
                  <c:v>8.7499999999999994E-2</c:v>
                </c:pt>
                <c:pt idx="15">
                  <c:v>8.7900000000000006E-2</c:v>
                </c:pt>
                <c:pt idx="16">
                  <c:v>9.0899999999999995E-2</c:v>
                </c:pt>
                <c:pt idx="17">
                  <c:v>0.18360000000000001</c:v>
                </c:pt>
                <c:pt idx="18">
                  <c:v>0.21479999999999999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C2-4212-B412-3888D37AEF0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9"/>
        <c:gapDepth val="47"/>
        <c:shape val="cylinder"/>
        <c:axId val="175825664"/>
        <c:axId val="175827200"/>
        <c:axId val="0"/>
      </c:bar3DChart>
      <c:catAx>
        <c:axId val="1758256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50" baseline="0">
                <a:solidFill>
                  <a:srgbClr val="040508"/>
                </a:solidFill>
                <a:latin typeface="Palatino Linotype" panose="02040502050505030304" pitchFamily="18" charset="0"/>
                <a:cs typeface="Times New Roman" pitchFamily="18" charset="0"/>
              </a:defRPr>
            </a:pPr>
            <a:endParaRPr lang="ru-RU"/>
          </a:p>
        </c:txPr>
        <c:crossAx val="175827200"/>
        <c:crosses val="autoZero"/>
        <c:auto val="1"/>
        <c:lblAlgn val="ctr"/>
        <c:lblOffset val="100"/>
        <c:noMultiLvlLbl val="0"/>
      </c:catAx>
      <c:valAx>
        <c:axId val="175827200"/>
        <c:scaling>
          <c:orientation val="minMax"/>
        </c:scaling>
        <c:delete val="1"/>
        <c:axPos val="b"/>
        <c:numFmt formatCode="0.00%" sourceLinked="1"/>
        <c:majorTickMark val="out"/>
        <c:minorTickMark val="none"/>
        <c:tickLblPos val="none"/>
        <c:crossAx val="175825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448024293597002E-2"/>
          <c:y val="8.9675221271710556E-2"/>
          <c:w val="0.51686201533162979"/>
          <c:h val="0.712913124595351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УСН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solidFill>
                <a:srgbClr val="7030A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CD12-44BA-9A76-D9F11A5C2C25}"/>
              </c:ext>
            </c:extLst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CD12-44BA-9A76-D9F11A5C2C25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CD12-44BA-9A76-D9F11A5C2C25}"/>
              </c:ext>
            </c:extLst>
          </c:dPt>
          <c:dPt>
            <c:idx val="3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CD12-44BA-9A76-D9F11A5C2C25}"/>
              </c:ext>
            </c:extLst>
          </c:dPt>
          <c:dPt>
            <c:idx val="4"/>
            <c:bubble3D val="0"/>
            <c:spPr>
              <a:solidFill>
                <a:schemeClr val="accent2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CD12-44BA-9A76-D9F11A5C2C25}"/>
              </c:ext>
            </c:extLst>
          </c:dPt>
          <c:dPt>
            <c:idx val="5"/>
            <c:bubble3D val="0"/>
            <c:spPr>
              <a:solidFill>
                <a:srgbClr val="AFE4FF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CD12-44BA-9A76-D9F11A5C2C25}"/>
              </c:ext>
            </c:extLst>
          </c:dPt>
          <c:dPt>
            <c:idx val="6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D-CD12-44BA-9A76-D9F11A5C2C25}"/>
              </c:ext>
            </c:extLst>
          </c:dPt>
          <c:dPt>
            <c:idx val="7"/>
            <c:bubble3D val="0"/>
            <c:spPr>
              <a:solidFill>
                <a:srgbClr val="FF7C8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F-CD12-44BA-9A76-D9F11A5C2C25}"/>
              </c:ext>
            </c:extLst>
          </c:dPt>
          <c:dPt>
            <c:idx val="8"/>
            <c:bubble3D val="0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1-CD12-44BA-9A76-D9F11A5C2C25}"/>
              </c:ext>
            </c:extLst>
          </c:dPt>
          <c:dPt>
            <c:idx val="9"/>
            <c:bubble3D val="0"/>
            <c:spPr>
              <a:solidFill>
                <a:srgbClr val="FFFF66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3-CD12-44BA-9A76-D9F11A5C2C25}"/>
              </c:ext>
            </c:extLst>
          </c:dPt>
          <c:dPt>
            <c:idx val="10"/>
            <c:bubble3D val="0"/>
            <c:spPr>
              <a:solidFill>
                <a:srgbClr val="66FF33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5-CD12-44BA-9A76-D9F11A5C2C25}"/>
              </c:ext>
            </c:extLst>
          </c:dPt>
          <c:dPt>
            <c:idx val="11"/>
            <c:bubble3D val="0"/>
            <c:spPr>
              <a:solidFill>
                <a:srgbClr val="00206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7-CD12-44BA-9A76-D9F11A5C2C25}"/>
              </c:ext>
            </c:extLst>
          </c:dPt>
          <c:dPt>
            <c:idx val="12"/>
            <c:bubble3D val="0"/>
            <c:spPr>
              <a:solidFill>
                <a:schemeClr val="bg2">
                  <a:lumMod val="9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9-CD12-44BA-9A76-D9F11A5C2C25}"/>
              </c:ext>
            </c:extLst>
          </c:dPt>
          <c:dPt>
            <c:idx val="13"/>
            <c:bubble3D val="0"/>
            <c:spPr>
              <a:solidFill>
                <a:srgbClr val="FF5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B-CD12-44BA-9A76-D9F11A5C2C25}"/>
              </c:ext>
            </c:extLst>
          </c:dPt>
          <c:dPt>
            <c:idx val="14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D-CD12-44BA-9A76-D9F11A5C2C25}"/>
              </c:ext>
            </c:extLst>
          </c:dPt>
          <c:dPt>
            <c:idx val="15"/>
            <c:bubble3D val="0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F-CD12-44BA-9A76-D9F11A5C2C25}"/>
              </c:ext>
            </c:extLst>
          </c:dPt>
          <c:dPt>
            <c:idx val="16"/>
            <c:bubble3D val="0"/>
            <c:spPr>
              <a:solidFill>
                <a:srgbClr val="CC54B5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21-CD12-44BA-9A76-D9F11A5C2C25}"/>
              </c:ext>
            </c:extLst>
          </c:dPt>
          <c:dLbls>
            <c:dLbl>
              <c:idx val="0"/>
              <c:layout>
                <c:manualLayout>
                  <c:x val="-1.1169939451172091E-2"/>
                  <c:y val="-0.10782151466374537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D12-44BA-9A76-D9F11A5C2C25}"/>
                </c:ext>
              </c:extLst>
            </c:dLbl>
            <c:dLbl>
              <c:idx val="1"/>
              <c:layout>
                <c:manualLayout>
                  <c:x val="1.2939997407695442E-2"/>
                  <c:y val="-0.10991696981989081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9244162929265173E-2"/>
                      <c:h val="3.117722410730349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D12-44BA-9A76-D9F11A5C2C25}"/>
                </c:ext>
              </c:extLst>
            </c:dLbl>
            <c:dLbl>
              <c:idx val="2"/>
              <c:layout>
                <c:manualLayout>
                  <c:x val="6.77094906121542E-2"/>
                  <c:y val="-8.5905991065592199E-2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D12-44BA-9A76-D9F11A5C2C25}"/>
                </c:ext>
              </c:extLst>
            </c:dLbl>
            <c:dLbl>
              <c:idx val="3"/>
              <c:layout>
                <c:manualLayout>
                  <c:x val="6.113070769914454E-2"/>
                  <c:y val="-0.12710312549251634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D12-44BA-9A76-D9F11A5C2C25}"/>
                </c:ext>
              </c:extLst>
            </c:dLbl>
            <c:dLbl>
              <c:idx val="4"/>
              <c:layout>
                <c:manualLayout>
                  <c:x val="9.0444464503944E-2"/>
                  <c:y val="3.991659195489914E-2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CD12-44BA-9A76-D9F11A5C2C25}"/>
                </c:ext>
              </c:extLst>
            </c:dLbl>
            <c:dLbl>
              <c:idx val="5"/>
              <c:layout>
                <c:manualLayout>
                  <c:x val="6.8570737510646906E-2"/>
                  <c:y val="7.1828097911601552E-2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CD12-44BA-9A76-D9F11A5C2C25}"/>
                </c:ext>
              </c:extLst>
            </c:dLbl>
            <c:dLbl>
              <c:idx val="6"/>
              <c:layout>
                <c:manualLayout>
                  <c:x val="5.4106488167981338E-2"/>
                  <c:y val="8.3119963414917716E-2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CD12-44BA-9A76-D9F11A5C2C25}"/>
                </c:ext>
              </c:extLst>
            </c:dLbl>
            <c:dLbl>
              <c:idx val="7"/>
              <c:layout>
                <c:manualLayout>
                  <c:x val="3.0864278969003445E-2"/>
                  <c:y val="0.11626049947938601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CD12-44BA-9A76-D9F11A5C2C25}"/>
                </c:ext>
              </c:extLst>
            </c:dLbl>
            <c:dLbl>
              <c:idx val="8"/>
              <c:layout>
                <c:manualLayout>
                  <c:x val="5.7155107765803799E-2"/>
                  <c:y val="0.11691756471503166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CD12-44BA-9A76-D9F11A5C2C25}"/>
                </c:ext>
              </c:extLst>
            </c:dLbl>
            <c:dLbl>
              <c:idx val="9"/>
              <c:layout>
                <c:manualLayout>
                  <c:x val="-2.5836596859608218E-2"/>
                  <c:y val="0.10912579480832879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CD12-44BA-9A76-D9F11A5C2C25}"/>
                </c:ext>
              </c:extLst>
            </c:dLbl>
            <c:dLbl>
              <c:idx val="10"/>
              <c:layout>
                <c:manualLayout>
                  <c:x val="-7.6043171129133794E-2"/>
                  <c:y val="0.11344330604093085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CD12-44BA-9A76-D9F11A5C2C25}"/>
                </c:ext>
              </c:extLst>
            </c:dLbl>
            <c:dLbl>
              <c:idx val="11"/>
              <c:layout>
                <c:manualLayout>
                  <c:x val="-9.2367514720586602E-2"/>
                  <c:y val="8.8454803471448754E-2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CD12-44BA-9A76-D9F11A5C2C25}"/>
                </c:ext>
              </c:extLst>
            </c:dLbl>
            <c:dLbl>
              <c:idx val="12"/>
              <c:layout>
                <c:manualLayout>
                  <c:x val="-8.4512947635447908E-2"/>
                  <c:y val="8.9700466098082118E-2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CD12-44BA-9A76-D9F11A5C2C25}"/>
                </c:ext>
              </c:extLst>
            </c:dLbl>
            <c:dLbl>
              <c:idx val="13"/>
              <c:layout>
                <c:manualLayout>
                  <c:x val="-8.5925753619968154E-2"/>
                  <c:y val="5.5547122671124396E-2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CD12-44BA-9A76-D9F11A5C2C25}"/>
                </c:ext>
              </c:extLst>
            </c:dLbl>
            <c:dLbl>
              <c:idx val="14"/>
              <c:layout>
                <c:manualLayout>
                  <c:x val="-8.5417361033959194E-2"/>
                  <c:y val="2.9822752252333645E-2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D-CD12-44BA-9A76-D9F11A5C2C25}"/>
                </c:ext>
              </c:extLst>
            </c:dLbl>
            <c:dLbl>
              <c:idx val="15"/>
              <c:layout>
                <c:manualLayout>
                  <c:x val="-7.6397057856144646E-2"/>
                  <c:y val="-0.13856827484933565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941622227159947E-2"/>
                      <c:h val="3.520006175024480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F-CD12-44BA-9A76-D9F11A5C2C25}"/>
                </c:ext>
              </c:extLst>
            </c:dLbl>
            <c:dLbl>
              <c:idx val="16"/>
              <c:layout>
                <c:manualLayout>
                  <c:x val="-5.04469410806207E-2"/>
                  <c:y val="-9.7349648488669213E-2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1-CD12-44BA-9A76-D9F11A5C2C25}"/>
                </c:ext>
              </c:extLst>
            </c:dLbl>
            <c:dLbl>
              <c:idx val="17"/>
              <c:layout>
                <c:manualLayout>
                  <c:x val="-3.3853530163315187E-2"/>
                  <c:y val="-0.10113508059827978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3-CD12-44BA-9A76-D9F11A5C2C25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Лист1!$A$2:$A$19</c:f>
              <c:strCache>
                <c:ptCount val="18"/>
                <c:pt idx="0">
                  <c:v>Предоставление прочих видов услуг</c:v>
                </c:pt>
                <c:pt idx="1">
                  <c:v>Административная деятельность и сопутствующие услуги</c:v>
                </c:pt>
                <c:pt idx="2">
                  <c:v>Деятельность в области информации и связи</c:v>
                </c:pt>
                <c:pt idx="3">
                  <c:v>Строительство</c:v>
                </c:pt>
                <c:pt idx="4">
                  <c:v>Культура, спорт, организация досуга и развлечений</c:v>
                </c:pt>
                <c:pt idx="5">
                  <c:v>Профессиональная, научная и техническая деятельность</c:v>
                </c:pt>
                <c:pt idx="6">
                  <c:v>Водоснабжение, водоотведение, сбор и утилизация отходов</c:v>
                </c:pt>
                <c:pt idx="7">
                  <c:v>Гостиницы и предприятия общественного питания</c:v>
                </c:pt>
                <c:pt idx="8">
                  <c:v>Операции с недвижимым имуществом</c:v>
                </c:pt>
                <c:pt idx="9">
                  <c:v>Обеспечение электроэнергией, газом и паром, кондиционирование воздуха</c:v>
                </c:pt>
                <c:pt idx="10">
                  <c:v>Финансовая и страховая деятельность</c:v>
                </c:pt>
                <c:pt idx="11">
                  <c:v>Транспортировка и хранение</c:v>
                </c:pt>
                <c:pt idx="12">
                  <c:v>Сельское, лесное хозяйство, охота и рыболовство</c:v>
                </c:pt>
                <c:pt idx="13">
                  <c:v>Добыча полезных ископаемых</c:v>
                </c:pt>
                <c:pt idx="14">
                  <c:v>Здравоохранение и социальные услуги</c:v>
                </c:pt>
                <c:pt idx="15">
                  <c:v>Оптовая и розничная торговля, ремонт автотранспортных средств</c:v>
                </c:pt>
                <c:pt idx="16">
                  <c:v>Образование</c:v>
                </c:pt>
                <c:pt idx="17">
                  <c:v>Обрабатывающие производства</c:v>
                </c:pt>
              </c:strCache>
            </c:strRef>
          </c:cat>
          <c:val>
            <c:numRef>
              <c:f>Лист1!$B$2:$B$19</c:f>
              <c:numCache>
                <c:formatCode>0.00%</c:formatCode>
                <c:ptCount val="18"/>
                <c:pt idx="0">
                  <c:v>5.4999999999999997E-3</c:v>
                </c:pt>
                <c:pt idx="1">
                  <c:v>4.4900000000000002E-2</c:v>
                </c:pt>
                <c:pt idx="2">
                  <c:v>4.1700000000000001E-2</c:v>
                </c:pt>
                <c:pt idx="3">
                  <c:v>0.2303</c:v>
                </c:pt>
                <c:pt idx="4">
                  <c:v>7.6E-3</c:v>
                </c:pt>
                <c:pt idx="5">
                  <c:v>8.0500000000000002E-2</c:v>
                </c:pt>
                <c:pt idx="6">
                  <c:v>8.8000000000000005E-3</c:v>
                </c:pt>
                <c:pt idx="7">
                  <c:v>2.5600000000000001E-2</c:v>
                </c:pt>
                <c:pt idx="8">
                  <c:v>0.1404</c:v>
                </c:pt>
                <c:pt idx="9">
                  <c:v>2.3999999999999998E-3</c:v>
                </c:pt>
                <c:pt idx="10">
                  <c:v>1.04E-2</c:v>
                </c:pt>
                <c:pt idx="11">
                  <c:v>2.9899999999999999E-2</c:v>
                </c:pt>
                <c:pt idx="12">
                  <c:v>4.6800000000000001E-2</c:v>
                </c:pt>
                <c:pt idx="13">
                  <c:v>4.4000000000000003E-3</c:v>
                </c:pt>
                <c:pt idx="14">
                  <c:v>2.18E-2</c:v>
                </c:pt>
                <c:pt idx="15">
                  <c:v>0.22470000000000001</c:v>
                </c:pt>
                <c:pt idx="16">
                  <c:v>5.5999999999999999E-3</c:v>
                </c:pt>
                <c:pt idx="17">
                  <c:v>6.8599999999999994E-2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CD12-44BA-9A76-D9F11A5C2C2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7482825982298258"/>
          <c:y val="0"/>
          <c:w val="0.42517174017701737"/>
          <c:h val="1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270682686956398"/>
          <c:y val="0.12392913133108667"/>
          <c:w val="0.52469928395679233"/>
          <c:h val="0.777332182569563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ЕНВД</c:v>
                </c:pt>
              </c:strCache>
            </c:strRef>
          </c:tx>
          <c:spPr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solidFill>
                <a:srgbClr val="FAC2F2"/>
              </a:solidFill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9249-4AEE-91B6-13E0B72CFADB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3-9249-4AEE-91B6-13E0B72CFADB}"/>
              </c:ext>
            </c:extLst>
          </c:dPt>
          <c:dPt>
            <c:idx val="2"/>
            <c:bubble3D val="0"/>
            <c:spPr>
              <a:solidFill>
                <a:schemeClr val="accent1">
                  <a:lumMod val="75000"/>
                </a:schemeClr>
              </a:solidFill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9249-4AEE-91B6-13E0B72CFADB}"/>
              </c:ext>
            </c:extLst>
          </c:dPt>
          <c:dPt>
            <c:idx val="3"/>
            <c:bubble3D val="0"/>
            <c:spPr>
              <a:solidFill>
                <a:srgbClr val="FF5050"/>
              </a:solidFill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9249-4AEE-91B6-13E0B72CFADB}"/>
              </c:ext>
            </c:extLst>
          </c:dPt>
          <c:dPt>
            <c:idx val="4"/>
            <c:bubble3D val="0"/>
            <c:spPr>
              <a:solidFill>
                <a:schemeClr val="bg1">
                  <a:lumMod val="95000"/>
                </a:schemeClr>
              </a:solidFill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9249-4AEE-91B6-13E0B72CFADB}"/>
              </c:ext>
            </c:extLst>
          </c:dPt>
          <c:dPt>
            <c:idx val="5"/>
            <c:bubble3D val="0"/>
            <c:spPr>
              <a:solidFill>
                <a:srgbClr val="FF00FF"/>
              </a:solidFill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9249-4AEE-91B6-13E0B72CFADB}"/>
              </c:ext>
            </c:extLst>
          </c:dPt>
          <c:dPt>
            <c:idx val="6"/>
            <c:bubble3D val="0"/>
            <c:spPr>
              <a:solidFill>
                <a:srgbClr val="92D050"/>
              </a:solidFill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D-9249-4AEE-91B6-13E0B72CFADB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F-9249-4AEE-91B6-13E0B72CFADB}"/>
              </c:ext>
            </c:extLst>
          </c:dPt>
          <c:dPt>
            <c:idx val="8"/>
            <c:bubble3D val="0"/>
            <c:spPr>
              <a:solidFill>
                <a:srgbClr val="00FF00"/>
              </a:solidFill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1-9249-4AEE-91B6-13E0B72CFADB}"/>
              </c:ext>
            </c:extLst>
          </c:dPt>
          <c:dPt>
            <c:idx val="9"/>
            <c:bubble3D val="0"/>
            <c:spPr>
              <a:solidFill>
                <a:srgbClr val="FF7C80"/>
              </a:solidFill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3-9249-4AEE-91B6-13E0B72CFADB}"/>
              </c:ext>
            </c:extLst>
          </c:dPt>
          <c:dPt>
            <c:idx val="1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5-9249-4AEE-91B6-13E0B72CFADB}"/>
              </c:ext>
            </c:extLst>
          </c:dPt>
          <c:dPt>
            <c:idx val="11"/>
            <c:bubble3D val="0"/>
            <c:spPr>
              <a:solidFill>
                <a:srgbClr val="FFFF00"/>
              </a:solidFill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7-9249-4AEE-91B6-13E0B72CFADB}"/>
              </c:ext>
            </c:extLst>
          </c:dPt>
          <c:dPt>
            <c:idx val="12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9-9249-4AEE-91B6-13E0B72CFADB}"/>
              </c:ext>
            </c:extLst>
          </c:dPt>
          <c:dPt>
            <c:idx val="13"/>
            <c:bubble3D val="0"/>
            <c:spPr>
              <a:solidFill>
                <a:srgbClr val="AFE4FF"/>
              </a:solidFill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B-9249-4AEE-91B6-13E0B72CFADB}"/>
              </c:ext>
            </c:extLst>
          </c:dPt>
          <c:dPt>
            <c:idx val="14"/>
            <c:bubble3D val="0"/>
            <c:extLst>
              <c:ext xmlns:c16="http://schemas.microsoft.com/office/drawing/2014/chart" uri="{C3380CC4-5D6E-409C-BE32-E72D297353CC}">
                <c16:uniqueId val="{0000001D-9249-4AEE-91B6-13E0B72CFADB}"/>
              </c:ext>
            </c:extLst>
          </c:dPt>
          <c:dPt>
            <c:idx val="15"/>
            <c:bubble3D val="0"/>
            <c:extLst>
              <c:ext xmlns:c16="http://schemas.microsoft.com/office/drawing/2014/chart" uri="{C3380CC4-5D6E-409C-BE32-E72D297353CC}">
                <c16:uniqueId val="{0000001F-9249-4AEE-91B6-13E0B72CFADB}"/>
              </c:ext>
            </c:extLst>
          </c:dPt>
          <c:dPt>
            <c:idx val="16"/>
            <c:bubble3D val="0"/>
            <c:extLst>
              <c:ext xmlns:c16="http://schemas.microsoft.com/office/drawing/2014/chart" uri="{C3380CC4-5D6E-409C-BE32-E72D297353CC}">
                <c16:uniqueId val="{00000021-9249-4AEE-91B6-13E0B72CFADB}"/>
              </c:ext>
            </c:extLst>
          </c:dPt>
          <c:dLbls>
            <c:dLbl>
              <c:idx val="0"/>
              <c:layout>
                <c:manualLayout>
                  <c:x val="-0.17813404738987884"/>
                  <c:y val="-8.0586210585655085E-2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249-4AEE-91B6-13E0B72CFADB}"/>
                </c:ext>
              </c:extLst>
            </c:dLbl>
            <c:dLbl>
              <c:idx val="1"/>
              <c:layout>
                <c:manualLayout>
                  <c:x val="-0.11573437624226673"/>
                  <c:y val="-0.13159940390711045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249-4AEE-91B6-13E0B72CFADB}"/>
                </c:ext>
              </c:extLst>
            </c:dLbl>
            <c:dLbl>
              <c:idx val="2"/>
              <c:layout>
                <c:manualLayout>
                  <c:x val="-7.8843100632695978E-2"/>
                  <c:y val="-0.18083304529949348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6208854827340347E-2"/>
                      <c:h val="6.225285667847604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249-4AEE-91B6-13E0B72CFADB}"/>
                </c:ext>
              </c:extLst>
            </c:dLbl>
            <c:dLbl>
              <c:idx val="3"/>
              <c:layout>
                <c:manualLayout>
                  <c:x val="4.3561137137671868E-3"/>
                  <c:y val="-0.1824084018099498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249-4AEE-91B6-13E0B72CFADB}"/>
                </c:ext>
              </c:extLst>
            </c:dLbl>
            <c:dLbl>
              <c:idx val="4"/>
              <c:layout>
                <c:manualLayout>
                  <c:x val="6.9135613304032575E-2"/>
                  <c:y val="-0.11348053234139965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9249-4AEE-91B6-13E0B72CFADB}"/>
                </c:ext>
              </c:extLst>
            </c:dLbl>
            <c:dLbl>
              <c:idx val="5"/>
              <c:layout>
                <c:manualLayout>
                  <c:x val="4.3046726642262736E-2"/>
                  <c:y val="-0.15019798897516187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9249-4AEE-91B6-13E0B72CFADB}"/>
                </c:ext>
              </c:extLst>
            </c:dLbl>
            <c:dLbl>
              <c:idx val="6"/>
              <c:layout>
                <c:manualLayout>
                  <c:x val="7.4168850934253946E-2"/>
                  <c:y val="-9.5891094405148425E-2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9249-4AEE-91B6-13E0B72CFADB}"/>
                </c:ext>
              </c:extLst>
            </c:dLbl>
            <c:dLbl>
              <c:idx val="7"/>
              <c:layout>
                <c:manualLayout>
                  <c:x val="7.6531783104167028E-2"/>
                  <c:y val="-8.5686981281915181E-2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9249-4AEE-91B6-13E0B72CFADB}"/>
                </c:ext>
              </c:extLst>
            </c:dLbl>
            <c:dLbl>
              <c:idx val="8"/>
              <c:layout>
                <c:manualLayout>
                  <c:x val="9.6739956757114581E-2"/>
                  <c:y val="-7.0999312833553471E-2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9249-4AEE-91B6-13E0B72CFADB}"/>
                </c:ext>
              </c:extLst>
            </c:dLbl>
            <c:dLbl>
              <c:idx val="9"/>
              <c:layout>
                <c:manualLayout>
                  <c:x val="9.4046158534023719E-2"/>
                  <c:y val="-5.5175110858738642E-2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9249-4AEE-91B6-13E0B72CFADB}"/>
                </c:ext>
              </c:extLst>
            </c:dLbl>
            <c:dLbl>
              <c:idx val="10"/>
              <c:layout>
                <c:manualLayout>
                  <c:x val="8.6794301419553091E-2"/>
                  <c:y val="-4.128845080313448E-2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9249-4AEE-91B6-13E0B72CFADB}"/>
                </c:ext>
              </c:extLst>
            </c:dLbl>
            <c:dLbl>
              <c:idx val="11"/>
              <c:layout>
                <c:manualLayout>
                  <c:x val="9.5387792026324747E-2"/>
                  <c:y val="-6.417325372626635E-3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9249-4AEE-91B6-13E0B72CFADB}"/>
                </c:ext>
              </c:extLst>
            </c:dLbl>
            <c:dLbl>
              <c:idx val="12"/>
              <c:layout>
                <c:manualLayout>
                  <c:x val="-8.359592957216902E-2"/>
                  <c:y val="9.7189304069095206E-2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9249-4AEE-91B6-13E0B72CFADB}"/>
                </c:ext>
              </c:extLst>
            </c:dLbl>
            <c:dLbl>
              <c:idx val="13"/>
              <c:layout>
                <c:manualLayout>
                  <c:x val="-0.23156260780776769"/>
                  <c:y val="5.5096758796347733E-3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9249-4AEE-91B6-13E0B72CFADB}"/>
                </c:ext>
              </c:extLst>
            </c:dLbl>
            <c:dLbl>
              <c:idx val="14"/>
              <c:layout>
                <c:manualLayout>
                  <c:x val="-0.15252738891871337"/>
                  <c:y val="6.8263893964342376E-2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9249-4AEE-91B6-13E0B72CFADB}"/>
                </c:ext>
              </c:extLst>
            </c:dLbl>
            <c:dLbl>
              <c:idx val="15"/>
              <c:layout>
                <c:manualLayout>
                  <c:x val="-0.16536641335442634"/>
                  <c:y val="-2.8525511498230877E-2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9249-4AEE-91B6-13E0B72CFADB}"/>
                </c:ext>
              </c:extLst>
            </c:dLbl>
            <c:dLbl>
              <c:idx val="16"/>
              <c:layout>
                <c:manualLayout>
                  <c:x val="-0.16081710456215456"/>
                  <c:y val="-0.10002348442182106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9249-4AEE-91B6-13E0B72CFADB}"/>
                </c:ext>
              </c:extLst>
            </c:dLbl>
            <c:dLbl>
              <c:idx val="17"/>
              <c:layout>
                <c:manualLayout>
                  <c:x val="-4.8091361352546963E-2"/>
                  <c:y val="-0.12626235484800152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B2C7-426C-9871-F23F713B0634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Лист1!$A$2:$A$15</c:f>
              <c:strCache>
                <c:ptCount val="14"/>
                <c:pt idx="0">
                  <c:v>Предоставление прочих видов услуг</c:v>
                </c:pt>
                <c:pt idx="1">
                  <c:v>Административная деятельность и сопутствующие услуги</c:v>
                </c:pt>
                <c:pt idx="2">
                  <c:v>Деятельность в области информации и связи</c:v>
                </c:pt>
                <c:pt idx="3">
                  <c:v>Строительство</c:v>
                </c:pt>
                <c:pt idx="4">
                  <c:v>Культура, спорт, организация досуга и развлечений</c:v>
                </c:pt>
                <c:pt idx="5">
                  <c:v>Профессиональная, научная и техническая деятельность</c:v>
                </c:pt>
                <c:pt idx="6">
                  <c:v>Гостиницы и предприятия общественного питания</c:v>
                </c:pt>
                <c:pt idx="7">
                  <c:v>Операции с недвижимым имуществом</c:v>
                </c:pt>
                <c:pt idx="8">
                  <c:v>Обеспечение электроэнергией, газом и паром, кондиционирование воздуха</c:v>
                </c:pt>
                <c:pt idx="9">
                  <c:v>Транспортировка и хранение</c:v>
                </c:pt>
                <c:pt idx="10">
                  <c:v>Сельское, лесное хозяйство, охота и рыболовство</c:v>
                </c:pt>
                <c:pt idx="11">
                  <c:v>Здравоохранение и социальные услуги</c:v>
                </c:pt>
                <c:pt idx="12">
                  <c:v>Оптовая и розничная торговля, ремонт автотранспортных средств</c:v>
                </c:pt>
                <c:pt idx="13">
                  <c:v>Обрабатывающие производства</c:v>
                </c:pt>
              </c:strCache>
            </c:strRef>
          </c:cat>
          <c:val>
            <c:numRef>
              <c:f>Лист1!$B$2:$B$15</c:f>
              <c:numCache>
                <c:formatCode>0.00%</c:formatCode>
                <c:ptCount val="14"/>
                <c:pt idx="0">
                  <c:v>1.2699999999999999E-2</c:v>
                </c:pt>
                <c:pt idx="1">
                  <c:v>4.5999999999999999E-3</c:v>
                </c:pt>
                <c:pt idx="2">
                  <c:v>2.9999999999999997E-4</c:v>
                </c:pt>
                <c:pt idx="3">
                  <c:v>1.7999999999999999E-2</c:v>
                </c:pt>
                <c:pt idx="4">
                  <c:v>2.0000000000000001E-4</c:v>
                </c:pt>
                <c:pt idx="5">
                  <c:v>9.1999999999999998E-3</c:v>
                </c:pt>
                <c:pt idx="6">
                  <c:v>4.48E-2</c:v>
                </c:pt>
                <c:pt idx="7">
                  <c:v>2.8000000000000001E-2</c:v>
                </c:pt>
                <c:pt idx="8">
                  <c:v>6.9999999999999999E-4</c:v>
                </c:pt>
                <c:pt idx="9">
                  <c:v>6.7199999999999996E-2</c:v>
                </c:pt>
                <c:pt idx="10">
                  <c:v>7.3000000000000001E-3</c:v>
                </c:pt>
                <c:pt idx="11">
                  <c:v>2.9999999999999997E-4</c:v>
                </c:pt>
                <c:pt idx="12">
                  <c:v>0.79669999999999996</c:v>
                </c:pt>
                <c:pt idx="13">
                  <c:v>9.9000000000000008E-3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9249-4AEE-91B6-13E0B72CFAD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scene3d>
          <a:camera prst="orthographicFront"/>
          <a:lightRig rig="threePt" dir="t"/>
        </a:scene3d>
        <a:sp3d>
          <a:bevelT/>
        </a:sp3d>
      </c:spPr>
    </c:plotArea>
    <c:legend>
      <c:legendPos val="l"/>
      <c:layout>
        <c:manualLayout>
          <c:xMode val="edge"/>
          <c:yMode val="edge"/>
          <c:x val="8.8184656355851238E-3"/>
          <c:y val="2.4317599827728333E-2"/>
          <c:w val="0.31844370514893083"/>
          <c:h val="0.95136462889582918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4289022130948"/>
          <c:y val="0.25118562226797087"/>
          <c:w val="0.37431896273515991"/>
          <c:h val="0.6039334024702223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soft" dir="t">
                <a:rot lat="0" lon="0" rev="0"/>
              </a:lightRig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rgbClr val="FF7C80"/>
              </a:solidFill>
              <a:scene3d>
                <a:camera prst="orthographicFront"/>
                <a:lightRig rig="soft" dir="t">
                  <a:rot lat="0" lon="0" rev="0"/>
                </a:lightRig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2C56-41BE-91A9-719751735AEA}"/>
              </c:ext>
            </c:extLst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soft" dir="t">
                  <a:rot lat="0" lon="0" rev="0"/>
                </a:lightRig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C56-41BE-91A9-719751735AEA}"/>
              </c:ext>
            </c:extLst>
          </c:dPt>
          <c:dPt>
            <c:idx val="2"/>
            <c:bubble3D val="0"/>
            <c:spPr>
              <a:solidFill>
                <a:srgbClr val="AFE4FF"/>
              </a:solidFill>
              <a:scene3d>
                <a:camera prst="orthographicFront"/>
                <a:lightRig rig="soft" dir="t">
                  <a:rot lat="0" lon="0" rev="0"/>
                </a:lightRig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2C56-41BE-91A9-719751735AEA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scene3d>
                <a:camera prst="orthographicFront"/>
                <a:lightRig rig="soft" dir="t">
                  <a:rot lat="0" lon="0" rev="0"/>
                </a:lightRig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C56-41BE-91A9-719751735AEA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scene3d>
                <a:camera prst="orthographicFront"/>
                <a:lightRig rig="soft" dir="t">
                  <a:rot lat="0" lon="0" rev="0"/>
                </a:lightRig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2C56-41BE-91A9-719751735AEA}"/>
              </c:ext>
            </c:extLst>
          </c:dPt>
          <c:dPt>
            <c:idx val="5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scene3d>
                <a:camera prst="orthographicFront"/>
                <a:lightRig rig="soft" dir="t">
                  <a:rot lat="0" lon="0" rev="0"/>
                </a:lightRig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C56-41BE-91A9-719751735AEA}"/>
              </c:ext>
            </c:extLst>
          </c:dPt>
          <c:dLbls>
            <c:dLbl>
              <c:idx val="0"/>
              <c:layout>
                <c:manualLayout>
                  <c:x val="-0.1440163430456963"/>
                  <c:y val="-0.16017982443067416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 i="1">
                      <a:latin typeface="Palatino Linotype" panose="02040502050505030304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C56-41BE-91A9-719751735AEA}"/>
                </c:ext>
              </c:extLst>
            </c:dLbl>
            <c:dLbl>
              <c:idx val="1"/>
              <c:layout>
                <c:manualLayout>
                  <c:x val="0.10967700264999335"/>
                  <c:y val="-0.1902122310624709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 i="1">
                      <a:latin typeface="Palatino Linotype" panose="02040502050505030304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C56-41BE-91A9-719751735AEA}"/>
                </c:ext>
              </c:extLst>
            </c:dLbl>
            <c:dLbl>
              <c:idx val="2"/>
              <c:layout>
                <c:manualLayout>
                  <c:x val="0.12873253486345662"/>
                  <c:y val="-2.711036241365174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 i="1">
                      <a:latin typeface="Palatino Linotype" panose="02040502050505030304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859099006952972"/>
                      <c:h val="0.1558017943386549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2C56-41BE-91A9-719751735AEA}"/>
                </c:ext>
              </c:extLst>
            </c:dLbl>
            <c:dLbl>
              <c:idx val="3"/>
              <c:layout>
                <c:manualLayout>
                  <c:x val="0.11814736542017261"/>
                  <c:y val="0.23930771294281611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 i="1">
                      <a:latin typeface="Palatino Linotype" panose="02040502050505030304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C56-41BE-91A9-719751735AEA}"/>
                </c:ext>
              </c:extLst>
            </c:dLbl>
            <c:dLbl>
              <c:idx val="4"/>
              <c:layout>
                <c:manualLayout>
                  <c:x val="-5.3716508737432118E-2"/>
                  <c:y val="0.16293824239502791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 i="1">
                      <a:latin typeface="Palatino Linotype" panose="02040502050505030304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271875083212581"/>
                      <c:h val="0.164653234650531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2C56-41BE-91A9-719751735AEA}"/>
                </c:ext>
              </c:extLst>
            </c:dLbl>
            <c:dLbl>
              <c:idx val="5"/>
              <c:layout>
                <c:manualLayout>
                  <c:x val="-7.2789048822678129E-2"/>
                  <c:y val="0.1637222506010079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C56-41BE-91A9-719751735AE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 i="1">
                    <a:latin typeface="Palatino Linotype" panose="02040502050505030304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дотация на выравнивание бюджетной обеспеченности</c:v>
                </c:pt>
                <c:pt idx="1">
                  <c:v>дотация на сбалансированность</c:v>
                </c:pt>
                <c:pt idx="2">
                  <c:v>субсидии</c:v>
                </c:pt>
                <c:pt idx="3">
                  <c:v>иные межбюджетные трансферты</c:v>
                </c:pt>
                <c:pt idx="4">
                  <c:v>субвенции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90851.4</c:v>
                </c:pt>
                <c:pt idx="1">
                  <c:v>59389.7</c:v>
                </c:pt>
                <c:pt idx="2">
                  <c:v>227813.3</c:v>
                </c:pt>
                <c:pt idx="3">
                  <c:v>9513.6</c:v>
                </c:pt>
                <c:pt idx="4">
                  <c:v>1106323.6000000001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C56-41BE-91A9-719751735AEA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727212587031192"/>
          <c:y val="0.24519916840214412"/>
          <c:w val="0.69244231147806201"/>
          <c:h val="0.6732475209444659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explosion val="25"/>
          <c:dPt>
            <c:idx val="0"/>
            <c:bubble3D val="0"/>
            <c:explosion val="13"/>
            <c:spPr>
              <a:solidFill>
                <a:srgbClr val="FFFFCC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1F28-443B-8B82-3B6BE44CF7E8}"/>
              </c:ext>
            </c:extLst>
          </c:dPt>
          <c:dPt>
            <c:idx val="1"/>
            <c:bubble3D val="0"/>
            <c:spPr>
              <a:solidFill>
                <a:srgbClr val="FF7C8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1F28-443B-8B82-3B6BE44CF7E8}"/>
              </c:ext>
            </c:extLst>
          </c:dPt>
          <c:dPt>
            <c:idx val="2"/>
            <c:bubble3D val="0"/>
            <c:spPr>
              <a:solidFill>
                <a:srgbClr val="78E895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8-1F28-443B-8B82-3B6BE44CF7E8}"/>
              </c:ext>
            </c:extLst>
          </c:dPt>
          <c:dPt>
            <c:idx val="3"/>
            <c:bubble3D val="0"/>
            <c:spPr>
              <a:solidFill>
                <a:srgbClr val="CC54B5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2-1F28-443B-8B82-3B6BE44CF7E8}"/>
              </c:ext>
            </c:extLst>
          </c:dPt>
          <c:dPt>
            <c:idx val="4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1F28-443B-8B82-3B6BE44CF7E8}"/>
              </c:ext>
            </c:extLst>
          </c:dPt>
          <c:dPt>
            <c:idx val="5"/>
            <c:bubble3D val="0"/>
            <c:spPr>
              <a:solidFill>
                <a:srgbClr val="FAC2F2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4-1F28-443B-8B82-3B6BE44CF7E8}"/>
              </c:ext>
            </c:extLst>
          </c:dPt>
          <c:dPt>
            <c:idx val="6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1F28-443B-8B82-3B6BE44CF7E8}"/>
              </c:ext>
            </c:extLst>
          </c:dPt>
          <c:dPt>
            <c:idx val="7"/>
            <c:bubble3D val="0"/>
            <c:spPr>
              <a:solidFill>
                <a:srgbClr val="0070C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6-1F28-443B-8B82-3B6BE44CF7E8}"/>
              </c:ext>
            </c:extLst>
          </c:dPt>
          <c:dPt>
            <c:idx val="9"/>
            <c:bubble3D val="0"/>
            <c:explosion val="16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1F28-443B-8B82-3B6BE44CF7E8}"/>
              </c:ext>
            </c:extLst>
          </c:dPt>
          <c:dLbls>
            <c:dLbl>
              <c:idx val="0"/>
              <c:layout>
                <c:manualLayout>
                  <c:x val="-3.6873198662040411E-2"/>
                  <c:y val="-2.5581653319592647E-2"/>
                </c:manualLayout>
              </c:layout>
              <c:tx>
                <c:rich>
                  <a:bodyPr/>
                  <a:lstStyle/>
                  <a:p>
                    <a:fld id="{ADF76E13-203F-46B6-A898-8EECB4CD041A}" type="CATEGORYNAME">
                      <a:rPr lang="ru-RU" dirty="0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766CC196-B449-465A-99A1-8E3BFB5E5CBC}" type="VALUE">
                      <a:rPr lang="ru-RU" baseline="0" dirty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7,80%</a:t>
                    </a:r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1F28-443B-8B82-3B6BE44CF7E8}"/>
                </c:ext>
              </c:extLst>
            </c:dLbl>
            <c:dLbl>
              <c:idx val="1"/>
              <c:layout>
                <c:manualLayout>
                  <c:x val="7.9624532076784854E-2"/>
                  <c:y val="1.260797532401543E-2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F28-443B-8B82-3B6BE44CF7E8}"/>
                </c:ext>
              </c:extLst>
            </c:dLbl>
            <c:dLbl>
              <c:idx val="2"/>
              <c:layout>
                <c:manualLayout>
                  <c:x val="5.8052548798526414E-2"/>
                  <c:y val="0.1328527671025041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1F28-443B-8B82-3B6BE44CF7E8}"/>
                </c:ext>
              </c:extLst>
            </c:dLbl>
            <c:dLbl>
              <c:idx val="3"/>
              <c:layout>
                <c:manualLayout>
                  <c:x val="-7.8450305337974379E-3"/>
                  <c:y val="0.30653917169418377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39137983750198"/>
                      <c:h val="0.1962291832163227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1F28-443B-8B82-3B6BE44CF7E8}"/>
                </c:ext>
              </c:extLst>
            </c:dLbl>
            <c:dLbl>
              <c:idx val="4"/>
              <c:layout>
                <c:manualLayout>
                  <c:x val="7.4016684096624707E-2"/>
                  <c:y val="-1.363333834295897E-2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F28-443B-8B82-3B6BE44CF7E8}"/>
                </c:ext>
              </c:extLst>
            </c:dLbl>
            <c:dLbl>
              <c:idx val="5"/>
              <c:layout>
                <c:manualLayout>
                  <c:x val="4.2270326253924032E-2"/>
                  <c:y val="0.1795456985207291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F28-443B-8B82-3B6BE44CF7E8}"/>
                </c:ext>
              </c:extLst>
            </c:dLbl>
            <c:dLbl>
              <c:idx val="6"/>
              <c:layout>
                <c:manualLayout>
                  <c:x val="-1.3118377113286769E-2"/>
                  <c:y val="4.4340912181262529E-2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F28-443B-8B82-3B6BE44CF7E8}"/>
                </c:ext>
              </c:extLst>
            </c:dLbl>
            <c:dLbl>
              <c:idx val="7"/>
              <c:layout>
                <c:manualLayout>
                  <c:x val="1.5071098619896228E-2"/>
                  <c:y val="1.0220888707588152E-2"/>
                </c:manualLayout>
              </c:layout>
              <c:tx>
                <c:rich>
                  <a:bodyPr/>
                  <a:lstStyle/>
                  <a:p>
                    <a:fld id="{9BFD9810-E1B1-4640-A119-925B2B37C971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611FAA2F-B1BB-4000-B225-38C7BC25A335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2,15%</a:t>
                    </a:r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1F28-443B-8B82-3B6BE44CF7E8}"/>
                </c:ext>
              </c:extLst>
            </c:dLbl>
            <c:dLbl>
              <c:idx val="8"/>
              <c:layout>
                <c:manualLayout>
                  <c:x val="5.9028794780377911E-2"/>
                  <c:y val="-0.1131092957182014"/>
                </c:manualLayout>
              </c:layout>
              <c:tx>
                <c:rich>
                  <a:bodyPr/>
                  <a:lstStyle/>
                  <a:p>
                    <a:fld id="{08B66FE0-9EEE-44FB-AA12-C723EABDCDC2}" type="CATEGORYNAME">
                      <a:rPr lang="ru-RU" dirty="0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0875DB60-C5B2-463D-BDF4-8501BFD258A2}" type="VALUE">
                      <a:rPr lang="ru-RU" baseline="0" dirty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0,01%</a:t>
                    </a:r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1F28-443B-8B82-3B6BE44CF7E8}"/>
                </c:ext>
              </c:extLst>
            </c:dLbl>
            <c:dLbl>
              <c:idx val="9"/>
              <c:layout>
                <c:manualLayout>
                  <c:x val="0.12702032189260876"/>
                  <c:y val="-1.7188383393806671E-3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1F28-443B-8B82-3B6BE44CF7E8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Обслуживание государственного и муниципального долга</c:v>
                </c:pt>
                <c:pt idx="9">
                  <c:v>Межбюджетные трансферты общего характера 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169609.5</c:v>
                </c:pt>
                <c:pt idx="1">
                  <c:v>4734.8</c:v>
                </c:pt>
                <c:pt idx="2">
                  <c:v>147195.4</c:v>
                </c:pt>
                <c:pt idx="3">
                  <c:v>3108.4</c:v>
                </c:pt>
                <c:pt idx="4">
                  <c:v>1435455.1</c:v>
                </c:pt>
                <c:pt idx="5">
                  <c:v>17658</c:v>
                </c:pt>
                <c:pt idx="6">
                  <c:v>172837.6</c:v>
                </c:pt>
                <c:pt idx="7">
                  <c:v>46796.800000000003</c:v>
                </c:pt>
                <c:pt idx="8">
                  <c:v>104.3</c:v>
                </c:pt>
                <c:pt idx="9">
                  <c:v>178964.7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F28-443B-8B82-3B6BE44CF7E8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98">
                <a:latin typeface="Palatino Linotype" panose="02040502050505030304" pitchFamily="18" charset="0"/>
                <a:cs typeface="Times New Roman" pitchFamily="18" charset="0"/>
              </a:defRPr>
            </a:pPr>
            <a:r>
              <a:rPr lang="ru-RU" dirty="0">
                <a:latin typeface="Palatino Linotype" panose="02040502050505030304" pitchFamily="18" charset="0"/>
              </a:rPr>
              <a:t>Общегосударственные </a:t>
            </a:r>
            <a:r>
              <a:rPr lang="ru-RU" dirty="0" smtClean="0">
                <a:latin typeface="Palatino Linotype" panose="02040502050505030304" pitchFamily="18" charset="0"/>
              </a:rPr>
              <a:t>вопросы (</a:t>
            </a:r>
            <a:r>
              <a:rPr lang="en-US" dirty="0" smtClean="0">
                <a:latin typeface="Palatino Linotype" panose="02040502050505030304" pitchFamily="18" charset="0"/>
              </a:rPr>
              <a:t>9</a:t>
            </a:r>
            <a:r>
              <a:rPr lang="ru-RU" dirty="0" smtClean="0">
                <a:latin typeface="Palatino Linotype" panose="02040502050505030304" pitchFamily="18" charset="0"/>
              </a:rPr>
              <a:t>5,5%)</a:t>
            </a:r>
            <a:endParaRPr lang="ru-RU" dirty="0">
              <a:latin typeface="Palatino Linotype" panose="02040502050505030304" pitchFamily="18" charset="0"/>
            </a:endParaRPr>
          </a:p>
        </c:rich>
      </c:tx>
      <c:layout>
        <c:manualLayout>
          <c:xMode val="edge"/>
          <c:yMode val="edge"/>
          <c:x val="0.1786300874951173"/>
          <c:y val="0.14183173151813508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1">
            <a:lumMod val="95000"/>
          </a:schemeClr>
        </a:solidFill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4.5700634182954517E-2"/>
          <c:y val="0.30522578300204978"/>
          <c:w val="0.86089171966346079"/>
          <c:h val="0.5054784799610322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7C8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34D5-4C2B-B8FA-077929C617C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34D5-4C2B-B8FA-077929C617C4}"/>
              </c:ext>
            </c:extLst>
          </c:dPt>
          <c:dLbls>
            <c:dLbl>
              <c:idx val="0"/>
              <c:layout>
                <c:manualLayout>
                  <c:x val="3.1391189696293384E-2"/>
                  <c:y val="-1.62235403783531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4D5-4C2B-B8FA-077929C617C4}"/>
                </c:ext>
              </c:extLst>
            </c:dLbl>
            <c:dLbl>
              <c:idx val="1"/>
              <c:layout>
                <c:manualLayout>
                  <c:x val="2.8164948893412735E-2"/>
                  <c:y val="-8.29103173052910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4D5-4C2B-B8FA-077929C617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98" b="1">
                    <a:latin typeface="Palatino Linotype" panose="02040502050505030304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Исполнение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177587.1</c:v>
                </c:pt>
                <c:pt idx="1">
                  <c:v>169609.5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4D5-4C2B-B8FA-077929C617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6543488"/>
        <c:axId val="144458496"/>
        <c:axId val="0"/>
      </c:bar3DChart>
      <c:catAx>
        <c:axId val="116543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1">
                <a:latin typeface="Palatino Linotype" panose="02040502050505030304" pitchFamily="18" charset="0"/>
                <a:cs typeface="Times New Roman" pitchFamily="18" charset="0"/>
              </a:defRPr>
            </a:pPr>
            <a:endParaRPr lang="ru-RU"/>
          </a:p>
        </c:txPr>
        <c:crossAx val="144458496"/>
        <c:crosses val="autoZero"/>
        <c:auto val="1"/>
        <c:lblAlgn val="ctr"/>
        <c:lblOffset val="100"/>
        <c:noMultiLvlLbl val="0"/>
      </c:catAx>
      <c:valAx>
        <c:axId val="144458496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16543488"/>
        <c:crosses val="autoZero"/>
        <c:crossBetween val="between"/>
      </c:valAx>
      <c:spPr>
        <a:noFill/>
        <a:ln w="25375">
          <a:noFill/>
        </a:ln>
      </c:spPr>
    </c:plotArea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94">
                <a:latin typeface="Palatino Linotype" panose="02040502050505030304" pitchFamily="18" charset="0"/>
                <a:cs typeface="Times New Roman" pitchFamily="18" charset="0"/>
              </a:defRPr>
            </a:pPr>
            <a:r>
              <a:rPr lang="ru-RU" dirty="0">
                <a:latin typeface="Palatino Linotype" panose="02040502050505030304" pitchFamily="18" charset="0"/>
              </a:rPr>
              <a:t>Национальная безопасность и правоохранительная </a:t>
            </a:r>
            <a:r>
              <a:rPr lang="ru-RU" dirty="0" smtClean="0">
                <a:latin typeface="Palatino Linotype" panose="02040502050505030304" pitchFamily="18" charset="0"/>
              </a:rPr>
              <a:t>деятельность</a:t>
            </a:r>
          </a:p>
          <a:p>
            <a:pPr>
              <a:defRPr sz="1094">
                <a:latin typeface="Palatino Linotype" panose="02040502050505030304" pitchFamily="18" charset="0"/>
                <a:cs typeface="Times New Roman" pitchFamily="18" charset="0"/>
              </a:defRPr>
            </a:pPr>
            <a:r>
              <a:rPr lang="ru-RU" dirty="0" smtClean="0">
                <a:latin typeface="Palatino Linotype" panose="02040502050505030304" pitchFamily="18" charset="0"/>
              </a:rPr>
              <a:t>(59,1%)</a:t>
            </a:r>
            <a:endParaRPr lang="ru-RU" dirty="0">
              <a:latin typeface="Palatino Linotype" panose="02040502050505030304" pitchFamily="18" charset="0"/>
            </a:endParaRPr>
          </a:p>
        </c:rich>
      </c:tx>
      <c:layout>
        <c:manualLayout>
          <c:xMode val="edge"/>
          <c:yMode val="edge"/>
          <c:x val="0.20930164491014464"/>
          <c:y val="2.185231961512387E-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1">
            <a:lumMod val="95000"/>
          </a:schemeClr>
        </a:solidFill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5.9358647944583981E-2"/>
          <c:y val="0.41470827440089653"/>
          <c:w val="0.9051393002069158"/>
          <c:h val="0.3812707840795813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7C8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BF8C-485F-9117-4116A195B1E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BF8C-485F-9117-4116A195B1E7}"/>
              </c:ext>
            </c:extLst>
          </c:dPt>
          <c:dLbls>
            <c:dLbl>
              <c:idx val="0"/>
              <c:layout>
                <c:manualLayout>
                  <c:x val="2.7444650033468347E-2"/>
                  <c:y val="-1.04724804160773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F8C-485F-9117-4116A195B1E7}"/>
                </c:ext>
              </c:extLst>
            </c:dLbl>
            <c:dLbl>
              <c:idx val="1"/>
              <c:layout>
                <c:manualLayout>
                  <c:x val="2.015829365069258E-2"/>
                  <c:y val="-1.91491704721822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F8C-485F-9117-4116A195B1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94" b="1">
                    <a:latin typeface="Palatino Linotype" panose="02040502050505030304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Исполнение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8006.6</c:v>
                </c:pt>
                <c:pt idx="1">
                  <c:v>4734.8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8C-485F-9117-4116A195B1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5232128"/>
        <c:axId val="115233920"/>
        <c:axId val="0"/>
      </c:bar3DChart>
      <c:catAx>
        <c:axId val="115232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1">
                <a:latin typeface="Palatino Linotype" panose="02040502050505030304" pitchFamily="18" charset="0"/>
                <a:cs typeface="Times New Roman" pitchFamily="18" charset="0"/>
              </a:defRPr>
            </a:pPr>
            <a:endParaRPr lang="ru-RU"/>
          </a:p>
        </c:txPr>
        <c:crossAx val="115233920"/>
        <c:crosses val="autoZero"/>
        <c:auto val="1"/>
        <c:lblAlgn val="ctr"/>
        <c:lblOffset val="100"/>
        <c:noMultiLvlLbl val="0"/>
      </c:catAx>
      <c:valAx>
        <c:axId val="115233920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15232128"/>
        <c:crosses val="autoZero"/>
        <c:crossBetween val="between"/>
      </c:valAx>
      <c:spPr>
        <a:noFill/>
        <a:ln w="25330">
          <a:noFill/>
        </a:ln>
      </c:spPr>
    </c:plotArea>
    <c:plotVisOnly val="1"/>
    <c:dispBlanksAs val="gap"/>
    <c:showDLblsOverMax val="0"/>
  </c:chart>
  <c:txPr>
    <a:bodyPr/>
    <a:lstStyle/>
    <a:p>
      <a:pPr>
        <a:defRPr sz="1795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147974-1167-4C16-90C0-0499758985F7}" type="doc">
      <dgm:prSet loTypeId="urn:microsoft.com/office/officeart/2005/8/layout/vList6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85E95CE4-B4DF-4034-A67F-AA0C28DBEB3F}">
      <dgm:prSet phldrT="[Текст]" custT="1"/>
      <dgm:spPr>
        <a:solidFill>
          <a:schemeClr val="accent4">
            <a:lumMod val="60000"/>
            <a:lumOff val="40000"/>
          </a:schemeClr>
        </a:solidFill>
        <a:ln>
          <a:noFill/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Palatino Linotype" panose="02040502050505030304" pitchFamily="18" charset="0"/>
              <a:cs typeface="Times New Roman" panose="02020603050405020304" pitchFamily="18" charset="0"/>
            </a:rPr>
            <a:t>Федеральный проект «Цифровая образовательная среда» </a:t>
          </a:r>
        </a:p>
      </dgm:t>
    </dgm:pt>
    <dgm:pt modelId="{78208C13-9FA6-4C6A-9EC5-9867FF81A8CC}" type="parTrans" cxnId="{358733A6-5377-4E55-A600-9DF3133DAEEA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2114E1-65FB-4A4D-B326-FFCDB731A59E}" type="sibTrans" cxnId="{358733A6-5377-4E55-A600-9DF3133DAEEA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184438-9BCD-45D0-9DDB-200494F6B549}">
      <dgm:prSet phldrT="[Текст]" custT="1"/>
      <dgm:spPr/>
      <dgm:t>
        <a:bodyPr/>
        <a:lstStyle/>
        <a:p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9F9DD4-7451-4156-8EFC-039729639041}" type="parTrans" cxnId="{EF9E6FCB-9D42-4649-A062-935D8CA4388E}">
      <dgm:prSet/>
      <dgm:spPr/>
      <dgm:t>
        <a:bodyPr/>
        <a:lstStyle/>
        <a:p>
          <a:endParaRPr lang="ru-RU"/>
        </a:p>
      </dgm:t>
    </dgm:pt>
    <dgm:pt modelId="{AD8D32A5-5BA8-4C0D-8325-E6E04E44D3D0}" type="sibTrans" cxnId="{EF9E6FCB-9D42-4649-A062-935D8CA4388E}">
      <dgm:prSet/>
      <dgm:spPr/>
      <dgm:t>
        <a:bodyPr/>
        <a:lstStyle/>
        <a:p>
          <a:endParaRPr lang="ru-RU"/>
        </a:p>
      </dgm:t>
    </dgm:pt>
    <dgm:pt modelId="{402A2F40-C59B-4BBE-BA05-E91D7D8F745D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Внедрение целевой модели цифровой образовательной среды в общеобразовательных организациях (СОШ № 2, СОШ № 3, СОШ № 5)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0D1EAB-A1C6-4605-A5CE-384AA9F487CF}" type="parTrans" cxnId="{5DE7210E-D14D-4CAE-B952-05A279F9BCB3}">
      <dgm:prSet/>
      <dgm:spPr/>
      <dgm:t>
        <a:bodyPr/>
        <a:lstStyle/>
        <a:p>
          <a:endParaRPr lang="ru-RU"/>
        </a:p>
      </dgm:t>
    </dgm:pt>
    <dgm:pt modelId="{FB7D1745-A79D-41DE-9B6C-5486DDD44A13}" type="sibTrans" cxnId="{5DE7210E-D14D-4CAE-B952-05A279F9BCB3}">
      <dgm:prSet/>
      <dgm:spPr/>
      <dgm:t>
        <a:bodyPr/>
        <a:lstStyle/>
        <a:p>
          <a:endParaRPr lang="ru-RU"/>
        </a:p>
      </dgm:t>
    </dgm:pt>
    <dgm:pt modelId="{F64B6D1D-7059-40AB-B24C-A9BFE1A3A0B3}" type="pres">
      <dgm:prSet presAssocID="{5B147974-1167-4C16-90C0-0499758985F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74F6216-29FE-4F17-84AB-8A9DE9AF1B02}" type="pres">
      <dgm:prSet presAssocID="{85E95CE4-B4DF-4034-A67F-AA0C28DBEB3F}" presName="linNode" presStyleCnt="0"/>
      <dgm:spPr/>
    </dgm:pt>
    <dgm:pt modelId="{72C4F782-98D4-456F-8FBB-8A26C15331BB}" type="pres">
      <dgm:prSet presAssocID="{85E95CE4-B4DF-4034-A67F-AA0C28DBEB3F}" presName="parentShp" presStyleLbl="node1" presStyleIdx="0" presStyleCnt="1" custScaleX="1238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F2A7C7-72AE-4C01-B608-269077165FEF}" type="pres">
      <dgm:prSet presAssocID="{85E95CE4-B4DF-4034-A67F-AA0C28DBEB3F}" presName="childShp" presStyleLbl="bgAccFollowNode1" presStyleIdx="0" presStyleCnt="1" custScaleX="120102" custLinFactNeighborX="1695" custLinFactNeighborY="14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8733A6-5377-4E55-A600-9DF3133DAEEA}" srcId="{5B147974-1167-4C16-90C0-0499758985F7}" destId="{85E95CE4-B4DF-4034-A67F-AA0C28DBEB3F}" srcOrd="0" destOrd="0" parTransId="{78208C13-9FA6-4C6A-9EC5-9867FF81A8CC}" sibTransId="{C12114E1-65FB-4A4D-B326-FFCDB731A59E}"/>
    <dgm:cxn modelId="{5DE7210E-D14D-4CAE-B952-05A279F9BCB3}" srcId="{85E95CE4-B4DF-4034-A67F-AA0C28DBEB3F}" destId="{402A2F40-C59B-4BBE-BA05-E91D7D8F745D}" srcOrd="1" destOrd="0" parTransId="{0A0D1EAB-A1C6-4605-A5CE-384AA9F487CF}" sibTransId="{FB7D1745-A79D-41DE-9B6C-5486DDD44A13}"/>
    <dgm:cxn modelId="{4009D8A1-FD40-4348-BEDA-997F287F2C12}" type="presOf" srcId="{402A2F40-C59B-4BBE-BA05-E91D7D8F745D}" destId="{C6F2A7C7-72AE-4C01-B608-269077165FEF}" srcOrd="0" destOrd="1" presId="urn:microsoft.com/office/officeart/2005/8/layout/vList6"/>
    <dgm:cxn modelId="{C7A41D4A-EE85-46D8-BE7C-34D86913F56C}" type="presOf" srcId="{5B147974-1167-4C16-90C0-0499758985F7}" destId="{F64B6D1D-7059-40AB-B24C-A9BFE1A3A0B3}" srcOrd="0" destOrd="0" presId="urn:microsoft.com/office/officeart/2005/8/layout/vList6"/>
    <dgm:cxn modelId="{BE91ECFD-6F90-40D0-9F44-43AA4DD1E8EF}" type="presOf" srcId="{BF184438-9BCD-45D0-9DDB-200494F6B549}" destId="{C6F2A7C7-72AE-4C01-B608-269077165FEF}" srcOrd="0" destOrd="0" presId="urn:microsoft.com/office/officeart/2005/8/layout/vList6"/>
    <dgm:cxn modelId="{EF9E6FCB-9D42-4649-A062-935D8CA4388E}" srcId="{85E95CE4-B4DF-4034-A67F-AA0C28DBEB3F}" destId="{BF184438-9BCD-45D0-9DDB-200494F6B549}" srcOrd="0" destOrd="0" parTransId="{229F9DD4-7451-4156-8EFC-039729639041}" sibTransId="{AD8D32A5-5BA8-4C0D-8325-E6E04E44D3D0}"/>
    <dgm:cxn modelId="{A194FF1B-019F-4037-8F05-081BE94E1979}" type="presOf" srcId="{85E95CE4-B4DF-4034-A67F-AA0C28DBEB3F}" destId="{72C4F782-98D4-456F-8FBB-8A26C15331BB}" srcOrd="0" destOrd="0" presId="urn:microsoft.com/office/officeart/2005/8/layout/vList6"/>
    <dgm:cxn modelId="{C16F08C5-A72E-470B-9339-870D88B47FF3}" type="presParOf" srcId="{F64B6D1D-7059-40AB-B24C-A9BFE1A3A0B3}" destId="{374F6216-29FE-4F17-84AB-8A9DE9AF1B02}" srcOrd="0" destOrd="0" presId="urn:microsoft.com/office/officeart/2005/8/layout/vList6"/>
    <dgm:cxn modelId="{F3AF24C3-D430-45F9-BBFD-4B56405AB73D}" type="presParOf" srcId="{374F6216-29FE-4F17-84AB-8A9DE9AF1B02}" destId="{72C4F782-98D4-456F-8FBB-8A26C15331BB}" srcOrd="0" destOrd="0" presId="urn:microsoft.com/office/officeart/2005/8/layout/vList6"/>
    <dgm:cxn modelId="{355CAAF3-E465-4ECC-B588-D0FC88A1A85C}" type="presParOf" srcId="{374F6216-29FE-4F17-84AB-8A9DE9AF1B02}" destId="{C6F2A7C7-72AE-4C01-B608-269077165FE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A700C6-B406-4BDD-9793-0CD75F9D7CEE}" type="doc">
      <dgm:prSet loTypeId="urn:microsoft.com/office/officeart/2005/8/layout/radial6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8251A07E-4B62-4A13-A5CC-08FC4C21ADE0}">
      <dgm:prSet phldrT="[Текст]"/>
      <dgm:spPr>
        <a:ln>
          <a:noFill/>
        </a:ln>
      </dgm:spPr>
      <dgm:t>
        <a:bodyPr/>
        <a:lstStyle/>
        <a:p>
          <a:r>
            <a:rPr lang="ru-RU" b="1" i="1" dirty="0" smtClean="0">
              <a:solidFill>
                <a:schemeClr val="tx1"/>
              </a:solidFill>
              <a:latin typeface="Palatino Linotype" panose="02040502050505030304" pitchFamily="18" charset="0"/>
              <a:cs typeface="Times New Roman" panose="02020603050405020304" pitchFamily="18" charset="0"/>
            </a:rPr>
            <a:t>Всего </a:t>
          </a:r>
        </a:p>
        <a:p>
          <a:r>
            <a:rPr lang="ru-RU" b="1" i="1" dirty="0" smtClean="0">
              <a:solidFill>
                <a:schemeClr val="tx1"/>
              </a:solidFill>
              <a:latin typeface="Palatino Linotype" panose="02040502050505030304" pitchFamily="18" charset="0"/>
              <a:cs typeface="Times New Roman" panose="02020603050405020304" pitchFamily="18" charset="0"/>
            </a:rPr>
            <a:t>6 740,8 тыс. руб.</a:t>
          </a:r>
          <a:endParaRPr lang="ru-RU" dirty="0">
            <a:solidFill>
              <a:schemeClr val="tx1"/>
            </a:solidFill>
            <a:latin typeface="Palatino Linotype" panose="02040502050505030304" pitchFamily="18" charset="0"/>
            <a:cs typeface="Times New Roman" panose="02020603050405020304" pitchFamily="18" charset="0"/>
          </a:endParaRPr>
        </a:p>
      </dgm:t>
    </dgm:pt>
    <dgm:pt modelId="{7C02931A-91CF-4C20-9FCB-81F196A0BC7E}" type="parTrans" cxnId="{0ED4F7B2-AC1A-4011-BF81-C141F06A0C04}">
      <dgm:prSet/>
      <dgm:spPr/>
      <dgm:t>
        <a:bodyPr/>
        <a:lstStyle/>
        <a:p>
          <a:endParaRPr lang="ru-RU"/>
        </a:p>
      </dgm:t>
    </dgm:pt>
    <dgm:pt modelId="{0E68A076-50AA-49C9-B4B8-010783BFC224}" type="sibTrans" cxnId="{0ED4F7B2-AC1A-4011-BF81-C141F06A0C04}">
      <dgm:prSet/>
      <dgm:spPr/>
      <dgm:t>
        <a:bodyPr/>
        <a:lstStyle/>
        <a:p>
          <a:endParaRPr lang="ru-RU"/>
        </a:p>
      </dgm:t>
    </dgm:pt>
    <dgm:pt modelId="{E19AD9E1-F3AF-4645-837A-2B29D3D1DCBB}">
      <dgm:prSet phldrT="[Текст]" custT="1"/>
      <dgm:spPr>
        <a:ln>
          <a:noFill/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Palatino Linotype" panose="02040502050505030304" pitchFamily="18" charset="0"/>
              <a:cs typeface="Times New Roman" panose="02020603050405020304" pitchFamily="18" charset="0"/>
            </a:rPr>
            <a:t>Федеральный бюджет </a:t>
          </a:r>
        </a:p>
        <a:p>
          <a:r>
            <a:rPr lang="ru-RU" sz="1600" b="1" dirty="0" smtClean="0">
              <a:solidFill>
                <a:schemeClr val="tx1"/>
              </a:solidFill>
              <a:latin typeface="Palatino Linotype" panose="02040502050505030304" pitchFamily="18" charset="0"/>
              <a:cs typeface="Times New Roman" panose="02020603050405020304" pitchFamily="18" charset="0"/>
            </a:rPr>
            <a:t>4 109,8 тыс. руб.</a:t>
          </a:r>
          <a:endParaRPr lang="ru-RU" sz="1600" b="1" dirty="0">
            <a:solidFill>
              <a:schemeClr val="tx1"/>
            </a:solidFill>
            <a:latin typeface="Palatino Linotype" panose="02040502050505030304" pitchFamily="18" charset="0"/>
            <a:cs typeface="Times New Roman" panose="02020603050405020304" pitchFamily="18" charset="0"/>
          </a:endParaRPr>
        </a:p>
      </dgm:t>
    </dgm:pt>
    <dgm:pt modelId="{1C2B1FB8-0C95-45C8-81DA-B025AD971B80}" type="parTrans" cxnId="{2FEB5F58-9E8C-4ABB-A35B-CC39E9140F42}">
      <dgm:prSet/>
      <dgm:spPr/>
      <dgm:t>
        <a:bodyPr/>
        <a:lstStyle/>
        <a:p>
          <a:endParaRPr lang="ru-RU"/>
        </a:p>
      </dgm:t>
    </dgm:pt>
    <dgm:pt modelId="{F13AB86B-97AB-4ADA-BD03-1DB2489ADC8F}" type="sibTrans" cxnId="{2FEB5F58-9E8C-4ABB-A35B-CC39E9140F42}">
      <dgm:prSet/>
      <dgm:spPr/>
      <dgm:t>
        <a:bodyPr/>
        <a:lstStyle/>
        <a:p>
          <a:endParaRPr lang="ru-RU"/>
        </a:p>
      </dgm:t>
    </dgm:pt>
    <dgm:pt modelId="{1A56C094-173C-4935-A0A2-79CC0C78EFC1}">
      <dgm:prSet phldrT="[Текст]" custT="1"/>
      <dgm:spPr>
        <a:ln>
          <a:noFill/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Palatino Linotype" panose="02040502050505030304" pitchFamily="18" charset="0"/>
              <a:cs typeface="Times New Roman" panose="02020603050405020304" pitchFamily="18" charset="0"/>
            </a:rPr>
            <a:t>Местный бюджет</a:t>
          </a:r>
        </a:p>
        <a:p>
          <a:r>
            <a:rPr lang="ru-RU" sz="1600" b="1" dirty="0" smtClean="0">
              <a:solidFill>
                <a:schemeClr val="tx1"/>
              </a:solidFill>
              <a:latin typeface="Palatino Linotype" panose="02040502050505030304" pitchFamily="18" charset="0"/>
              <a:cs typeface="Times New Roman" panose="02020603050405020304" pitchFamily="18" charset="0"/>
            </a:rPr>
            <a:t>606,8 тыс. руб.</a:t>
          </a:r>
          <a:endParaRPr lang="ru-RU" sz="1600" b="1" dirty="0">
            <a:solidFill>
              <a:schemeClr val="tx1"/>
            </a:solidFill>
            <a:latin typeface="Palatino Linotype" panose="02040502050505030304" pitchFamily="18" charset="0"/>
            <a:cs typeface="Times New Roman" panose="02020603050405020304" pitchFamily="18" charset="0"/>
          </a:endParaRPr>
        </a:p>
      </dgm:t>
    </dgm:pt>
    <dgm:pt modelId="{66B28130-6CAF-40B0-8C68-AA375C0176D6}" type="parTrans" cxnId="{749E8DAF-9D0D-4538-99C4-26D57382D940}">
      <dgm:prSet/>
      <dgm:spPr/>
      <dgm:t>
        <a:bodyPr/>
        <a:lstStyle/>
        <a:p>
          <a:endParaRPr lang="ru-RU"/>
        </a:p>
      </dgm:t>
    </dgm:pt>
    <dgm:pt modelId="{7A6A926F-5D3C-4E96-9217-EEAEA1113FD6}" type="sibTrans" cxnId="{749E8DAF-9D0D-4538-99C4-26D57382D940}">
      <dgm:prSet/>
      <dgm:spPr/>
      <dgm:t>
        <a:bodyPr/>
        <a:lstStyle/>
        <a:p>
          <a:endParaRPr lang="ru-RU"/>
        </a:p>
      </dgm:t>
    </dgm:pt>
    <dgm:pt modelId="{5D13DF14-AB7F-4798-B6D9-F57DDDC5CFFE}">
      <dgm:prSet phldrT="[Текст]" custT="1"/>
      <dgm:spPr>
        <a:ln>
          <a:noFill/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Palatino Linotype" panose="02040502050505030304" pitchFamily="18" charset="0"/>
              <a:cs typeface="Times New Roman" panose="02020603050405020304" pitchFamily="18" charset="0"/>
            </a:rPr>
            <a:t>Региональный бюджет</a:t>
          </a:r>
        </a:p>
        <a:p>
          <a:r>
            <a:rPr lang="ru-RU" sz="1600" b="1" dirty="0" smtClean="0">
              <a:solidFill>
                <a:schemeClr val="tx1"/>
              </a:solidFill>
              <a:latin typeface="Palatino Linotype" panose="02040502050505030304" pitchFamily="18" charset="0"/>
              <a:cs typeface="Times New Roman" panose="02020603050405020304" pitchFamily="18" charset="0"/>
            </a:rPr>
            <a:t>2 024,2 тыс. руб.</a:t>
          </a:r>
          <a:endParaRPr lang="ru-RU" sz="1600" b="1" dirty="0">
            <a:solidFill>
              <a:schemeClr val="tx1"/>
            </a:solidFill>
            <a:latin typeface="Palatino Linotype" panose="02040502050505030304" pitchFamily="18" charset="0"/>
            <a:cs typeface="Times New Roman" panose="02020603050405020304" pitchFamily="18" charset="0"/>
          </a:endParaRPr>
        </a:p>
      </dgm:t>
    </dgm:pt>
    <dgm:pt modelId="{BB2FFE2F-4C8A-44FD-934B-54DE6625A206}" type="parTrans" cxnId="{727DEF15-D8CE-455A-9494-A3A415856D9C}">
      <dgm:prSet/>
      <dgm:spPr/>
      <dgm:t>
        <a:bodyPr/>
        <a:lstStyle/>
        <a:p>
          <a:endParaRPr lang="ru-RU"/>
        </a:p>
      </dgm:t>
    </dgm:pt>
    <dgm:pt modelId="{E6C52B7C-8481-41D5-8D2F-3F1CA5FA32B0}" type="sibTrans" cxnId="{727DEF15-D8CE-455A-9494-A3A415856D9C}">
      <dgm:prSet/>
      <dgm:spPr/>
      <dgm:t>
        <a:bodyPr/>
        <a:lstStyle/>
        <a:p>
          <a:endParaRPr lang="ru-RU"/>
        </a:p>
      </dgm:t>
    </dgm:pt>
    <dgm:pt modelId="{FD392602-5A72-444B-9885-0D716510C010}" type="pres">
      <dgm:prSet presAssocID="{20A700C6-B406-4BDD-9793-0CD75F9D7CE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9B7387-CC47-4825-8DDD-9745FBD4B7E6}" type="pres">
      <dgm:prSet presAssocID="{8251A07E-4B62-4A13-A5CC-08FC4C21ADE0}" presName="centerShape" presStyleLbl="node0" presStyleIdx="0" presStyleCnt="1" custScaleX="106912" custScaleY="110206" custLinFactNeighborX="325" custLinFactNeighborY="-3957"/>
      <dgm:spPr/>
      <dgm:t>
        <a:bodyPr/>
        <a:lstStyle/>
        <a:p>
          <a:endParaRPr lang="ru-RU"/>
        </a:p>
      </dgm:t>
    </dgm:pt>
    <dgm:pt modelId="{4F680E9A-A602-478D-B102-B235BF0873A7}" type="pres">
      <dgm:prSet presAssocID="{E19AD9E1-F3AF-4645-837A-2B29D3D1DCBB}" presName="node" presStyleLbl="node1" presStyleIdx="0" presStyleCnt="3" custScaleX="229051" custScaleY="1222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54E32F-8118-4992-B1CA-C78A0DE33961}" type="pres">
      <dgm:prSet presAssocID="{E19AD9E1-F3AF-4645-837A-2B29D3D1DCBB}" presName="dummy" presStyleCnt="0"/>
      <dgm:spPr/>
    </dgm:pt>
    <dgm:pt modelId="{B9BF4DD9-2B3B-4B10-80C7-B2E76245F3F0}" type="pres">
      <dgm:prSet presAssocID="{F13AB86B-97AB-4ADA-BD03-1DB2489ADC8F}" presName="sibTrans" presStyleLbl="sibTrans2D1" presStyleIdx="0" presStyleCnt="3"/>
      <dgm:spPr/>
      <dgm:t>
        <a:bodyPr/>
        <a:lstStyle/>
        <a:p>
          <a:endParaRPr lang="ru-RU"/>
        </a:p>
      </dgm:t>
    </dgm:pt>
    <dgm:pt modelId="{B40500F1-631C-421E-9919-58B60C5804EC}" type="pres">
      <dgm:prSet presAssocID="{1A56C094-173C-4935-A0A2-79CC0C78EFC1}" presName="node" presStyleLbl="node1" presStyleIdx="1" presStyleCnt="3" custScaleX="214635" custScaleY="1225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A24FEC-6C77-4D96-84D7-5D5EFA9B1451}" type="pres">
      <dgm:prSet presAssocID="{1A56C094-173C-4935-A0A2-79CC0C78EFC1}" presName="dummy" presStyleCnt="0"/>
      <dgm:spPr/>
    </dgm:pt>
    <dgm:pt modelId="{4634553A-0317-4A55-B87D-348433A87DF0}" type="pres">
      <dgm:prSet presAssocID="{7A6A926F-5D3C-4E96-9217-EEAEA1113FD6}" presName="sibTrans" presStyleLbl="sibTrans2D1" presStyleIdx="1" presStyleCnt="3"/>
      <dgm:spPr/>
      <dgm:t>
        <a:bodyPr/>
        <a:lstStyle/>
        <a:p>
          <a:endParaRPr lang="ru-RU"/>
        </a:p>
      </dgm:t>
    </dgm:pt>
    <dgm:pt modelId="{FC38DF94-D466-42B4-B818-93E7FFD129A4}" type="pres">
      <dgm:prSet presAssocID="{5D13DF14-AB7F-4798-B6D9-F57DDDC5CFFE}" presName="node" presStyleLbl="node1" presStyleIdx="2" presStyleCnt="3" custScaleX="229514" custScaleY="1240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357F6B-050C-4BCF-A809-E5A60FF581F4}" type="pres">
      <dgm:prSet presAssocID="{5D13DF14-AB7F-4798-B6D9-F57DDDC5CFFE}" presName="dummy" presStyleCnt="0"/>
      <dgm:spPr/>
    </dgm:pt>
    <dgm:pt modelId="{BEAFD31F-21B9-4A53-8ADD-EC2F77E5BDA5}" type="pres">
      <dgm:prSet presAssocID="{E6C52B7C-8481-41D5-8D2F-3F1CA5FA32B0}" presName="sibTrans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D1792AF6-E20C-4429-994C-15F5ADB34305}" type="presOf" srcId="{F13AB86B-97AB-4ADA-BD03-1DB2489ADC8F}" destId="{B9BF4DD9-2B3B-4B10-80C7-B2E76245F3F0}" srcOrd="0" destOrd="0" presId="urn:microsoft.com/office/officeart/2005/8/layout/radial6"/>
    <dgm:cxn modelId="{550D81DB-ED6F-4381-827B-666DA69EDEAC}" type="presOf" srcId="{8251A07E-4B62-4A13-A5CC-08FC4C21ADE0}" destId="{349B7387-CC47-4825-8DDD-9745FBD4B7E6}" srcOrd="0" destOrd="0" presId="urn:microsoft.com/office/officeart/2005/8/layout/radial6"/>
    <dgm:cxn modelId="{7C931324-86E7-40D0-82AD-B8EEF0CCE36F}" type="presOf" srcId="{E19AD9E1-F3AF-4645-837A-2B29D3D1DCBB}" destId="{4F680E9A-A602-478D-B102-B235BF0873A7}" srcOrd="0" destOrd="0" presId="urn:microsoft.com/office/officeart/2005/8/layout/radial6"/>
    <dgm:cxn modelId="{9E9101F0-55D5-41FA-ADFF-BBCE42F66360}" type="presOf" srcId="{E6C52B7C-8481-41D5-8D2F-3F1CA5FA32B0}" destId="{BEAFD31F-21B9-4A53-8ADD-EC2F77E5BDA5}" srcOrd="0" destOrd="0" presId="urn:microsoft.com/office/officeart/2005/8/layout/radial6"/>
    <dgm:cxn modelId="{749E8DAF-9D0D-4538-99C4-26D57382D940}" srcId="{8251A07E-4B62-4A13-A5CC-08FC4C21ADE0}" destId="{1A56C094-173C-4935-A0A2-79CC0C78EFC1}" srcOrd="1" destOrd="0" parTransId="{66B28130-6CAF-40B0-8C68-AA375C0176D6}" sibTransId="{7A6A926F-5D3C-4E96-9217-EEAEA1113FD6}"/>
    <dgm:cxn modelId="{A3C93C5B-C5E3-4DCB-9E69-398A54D5B638}" type="presOf" srcId="{1A56C094-173C-4935-A0A2-79CC0C78EFC1}" destId="{B40500F1-631C-421E-9919-58B60C5804EC}" srcOrd="0" destOrd="0" presId="urn:microsoft.com/office/officeart/2005/8/layout/radial6"/>
    <dgm:cxn modelId="{2FEB5F58-9E8C-4ABB-A35B-CC39E9140F42}" srcId="{8251A07E-4B62-4A13-A5CC-08FC4C21ADE0}" destId="{E19AD9E1-F3AF-4645-837A-2B29D3D1DCBB}" srcOrd="0" destOrd="0" parTransId="{1C2B1FB8-0C95-45C8-81DA-B025AD971B80}" sibTransId="{F13AB86B-97AB-4ADA-BD03-1DB2489ADC8F}"/>
    <dgm:cxn modelId="{0ED4F7B2-AC1A-4011-BF81-C141F06A0C04}" srcId="{20A700C6-B406-4BDD-9793-0CD75F9D7CEE}" destId="{8251A07E-4B62-4A13-A5CC-08FC4C21ADE0}" srcOrd="0" destOrd="0" parTransId="{7C02931A-91CF-4C20-9FCB-81F196A0BC7E}" sibTransId="{0E68A076-50AA-49C9-B4B8-010783BFC224}"/>
    <dgm:cxn modelId="{727DEF15-D8CE-455A-9494-A3A415856D9C}" srcId="{8251A07E-4B62-4A13-A5CC-08FC4C21ADE0}" destId="{5D13DF14-AB7F-4798-B6D9-F57DDDC5CFFE}" srcOrd="2" destOrd="0" parTransId="{BB2FFE2F-4C8A-44FD-934B-54DE6625A206}" sibTransId="{E6C52B7C-8481-41D5-8D2F-3F1CA5FA32B0}"/>
    <dgm:cxn modelId="{A4B92903-5B39-4F10-ADDC-0182C6B75F25}" type="presOf" srcId="{20A700C6-B406-4BDD-9793-0CD75F9D7CEE}" destId="{FD392602-5A72-444B-9885-0D716510C010}" srcOrd="0" destOrd="0" presId="urn:microsoft.com/office/officeart/2005/8/layout/radial6"/>
    <dgm:cxn modelId="{5AAE8CAC-9F76-4BEE-B8D5-CEBB046D6B81}" type="presOf" srcId="{7A6A926F-5D3C-4E96-9217-EEAEA1113FD6}" destId="{4634553A-0317-4A55-B87D-348433A87DF0}" srcOrd="0" destOrd="0" presId="urn:microsoft.com/office/officeart/2005/8/layout/radial6"/>
    <dgm:cxn modelId="{5EE64204-1F7B-48A0-B067-F541060D6CE7}" type="presOf" srcId="{5D13DF14-AB7F-4798-B6D9-F57DDDC5CFFE}" destId="{FC38DF94-D466-42B4-B818-93E7FFD129A4}" srcOrd="0" destOrd="0" presId="urn:microsoft.com/office/officeart/2005/8/layout/radial6"/>
    <dgm:cxn modelId="{7D1E952C-4A06-4C4D-AB43-C1310F4EFB48}" type="presParOf" srcId="{FD392602-5A72-444B-9885-0D716510C010}" destId="{349B7387-CC47-4825-8DDD-9745FBD4B7E6}" srcOrd="0" destOrd="0" presId="urn:microsoft.com/office/officeart/2005/8/layout/radial6"/>
    <dgm:cxn modelId="{08578526-C0B3-465A-81FE-79A3A345A78D}" type="presParOf" srcId="{FD392602-5A72-444B-9885-0D716510C010}" destId="{4F680E9A-A602-478D-B102-B235BF0873A7}" srcOrd="1" destOrd="0" presId="urn:microsoft.com/office/officeart/2005/8/layout/radial6"/>
    <dgm:cxn modelId="{2DE9C03C-0D2E-4FD6-9E60-B7AF82210906}" type="presParOf" srcId="{FD392602-5A72-444B-9885-0D716510C010}" destId="{BB54E32F-8118-4992-B1CA-C78A0DE33961}" srcOrd="2" destOrd="0" presId="urn:microsoft.com/office/officeart/2005/8/layout/radial6"/>
    <dgm:cxn modelId="{1E8284D6-ABC0-4A5F-A6AC-8DEFCDB5D9AA}" type="presParOf" srcId="{FD392602-5A72-444B-9885-0D716510C010}" destId="{B9BF4DD9-2B3B-4B10-80C7-B2E76245F3F0}" srcOrd="3" destOrd="0" presId="urn:microsoft.com/office/officeart/2005/8/layout/radial6"/>
    <dgm:cxn modelId="{452C88C4-E033-47AD-B873-BBC9ED5873AE}" type="presParOf" srcId="{FD392602-5A72-444B-9885-0D716510C010}" destId="{B40500F1-631C-421E-9919-58B60C5804EC}" srcOrd="4" destOrd="0" presId="urn:microsoft.com/office/officeart/2005/8/layout/radial6"/>
    <dgm:cxn modelId="{019AE865-0770-42FB-BFE1-D4F182F6EC46}" type="presParOf" srcId="{FD392602-5A72-444B-9885-0D716510C010}" destId="{2CA24FEC-6C77-4D96-84D7-5D5EFA9B1451}" srcOrd="5" destOrd="0" presId="urn:microsoft.com/office/officeart/2005/8/layout/radial6"/>
    <dgm:cxn modelId="{4C39438A-6E6C-4CF8-9EAE-97B92DE2C661}" type="presParOf" srcId="{FD392602-5A72-444B-9885-0D716510C010}" destId="{4634553A-0317-4A55-B87D-348433A87DF0}" srcOrd="6" destOrd="0" presId="urn:microsoft.com/office/officeart/2005/8/layout/radial6"/>
    <dgm:cxn modelId="{90E452DE-A441-4DC6-86A4-9F1E0F40F34F}" type="presParOf" srcId="{FD392602-5A72-444B-9885-0D716510C010}" destId="{FC38DF94-D466-42B4-B818-93E7FFD129A4}" srcOrd="7" destOrd="0" presId="urn:microsoft.com/office/officeart/2005/8/layout/radial6"/>
    <dgm:cxn modelId="{822833A6-7BCC-4D4E-8E7B-224458F899E0}" type="presParOf" srcId="{FD392602-5A72-444B-9885-0D716510C010}" destId="{C5357F6B-050C-4BCF-A809-E5A60FF581F4}" srcOrd="8" destOrd="0" presId="urn:microsoft.com/office/officeart/2005/8/layout/radial6"/>
    <dgm:cxn modelId="{22F6A69C-B229-4B07-A1E7-3B491C3085A8}" type="presParOf" srcId="{FD392602-5A72-444B-9885-0D716510C010}" destId="{BEAFD31F-21B9-4A53-8ADD-EC2F77E5BDA5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F2A7C7-72AE-4C01-B608-269077165FEF}">
      <dsp:nvSpPr>
        <dsp:cNvPr id="0" name=""/>
        <dsp:cNvSpPr/>
      </dsp:nvSpPr>
      <dsp:spPr>
        <a:xfrm>
          <a:off x="2317921" y="0"/>
          <a:ext cx="3370710" cy="2376264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Внедрение целевой модели цифровой образовательной среды в общеобразовательных организациях (СОШ № 2, СОШ № 3, СОШ № 5)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17921" y="297033"/>
        <a:ext cx="2479611" cy="1782198"/>
      </dsp:txXfrm>
    </dsp:sp>
    <dsp:sp modelId="{72C4F782-98D4-456F-8FBB-8A26C15331BB}">
      <dsp:nvSpPr>
        <dsp:cNvPr id="0" name=""/>
        <dsp:cNvSpPr/>
      </dsp:nvSpPr>
      <dsp:spPr>
        <a:xfrm>
          <a:off x="37" y="0"/>
          <a:ext cx="2317846" cy="2376264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Palatino Linotype" panose="02040502050505030304" pitchFamily="18" charset="0"/>
              <a:cs typeface="Times New Roman" panose="02020603050405020304" pitchFamily="18" charset="0"/>
            </a:rPr>
            <a:t>Федеральный проект «Цифровая образовательная среда» </a:t>
          </a:r>
        </a:p>
      </dsp:txBody>
      <dsp:txXfrm>
        <a:off x="113185" y="113148"/>
        <a:ext cx="2091550" cy="21499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AFD31F-21B9-4A53-8ADD-EC2F77E5BDA5}">
      <dsp:nvSpPr>
        <dsp:cNvPr id="0" name=""/>
        <dsp:cNvSpPr/>
      </dsp:nvSpPr>
      <dsp:spPr>
        <a:xfrm>
          <a:off x="1082723" y="514206"/>
          <a:ext cx="3067923" cy="3067923"/>
        </a:xfrm>
        <a:prstGeom prst="blockArc">
          <a:avLst>
            <a:gd name="adj1" fmla="val 9000000"/>
            <a:gd name="adj2" fmla="val 16200000"/>
            <a:gd name="adj3" fmla="val 4636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34553A-0317-4A55-B87D-348433A87DF0}">
      <dsp:nvSpPr>
        <dsp:cNvPr id="0" name=""/>
        <dsp:cNvSpPr/>
      </dsp:nvSpPr>
      <dsp:spPr>
        <a:xfrm>
          <a:off x="1082723" y="514206"/>
          <a:ext cx="3067923" cy="3067923"/>
        </a:xfrm>
        <a:prstGeom prst="blockArc">
          <a:avLst>
            <a:gd name="adj1" fmla="val 1800000"/>
            <a:gd name="adj2" fmla="val 9000000"/>
            <a:gd name="adj3" fmla="val 4636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BF4DD9-2B3B-4B10-80C7-B2E76245F3F0}">
      <dsp:nvSpPr>
        <dsp:cNvPr id="0" name=""/>
        <dsp:cNvSpPr/>
      </dsp:nvSpPr>
      <dsp:spPr>
        <a:xfrm>
          <a:off x="1082723" y="514206"/>
          <a:ext cx="3067923" cy="3067923"/>
        </a:xfrm>
        <a:prstGeom prst="blockArc">
          <a:avLst>
            <a:gd name="adj1" fmla="val 16200000"/>
            <a:gd name="adj2" fmla="val 1800000"/>
            <a:gd name="adj3" fmla="val 4636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9B7387-CC47-4825-8DDD-9745FBD4B7E6}">
      <dsp:nvSpPr>
        <dsp:cNvPr id="0" name=""/>
        <dsp:cNvSpPr/>
      </dsp:nvSpPr>
      <dsp:spPr>
        <a:xfrm>
          <a:off x="1872209" y="1152131"/>
          <a:ext cx="1508431" cy="155490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i="1" kern="1200" dirty="0" smtClean="0">
              <a:solidFill>
                <a:schemeClr val="tx1"/>
              </a:solidFill>
              <a:latin typeface="Palatino Linotype" panose="02040502050505030304" pitchFamily="18" charset="0"/>
              <a:cs typeface="Times New Roman" panose="02020603050405020304" pitchFamily="18" charset="0"/>
            </a:rPr>
            <a:t>Всего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i="1" kern="1200" dirty="0" smtClean="0">
              <a:solidFill>
                <a:schemeClr val="tx1"/>
              </a:solidFill>
              <a:latin typeface="Palatino Linotype" panose="02040502050505030304" pitchFamily="18" charset="0"/>
              <a:cs typeface="Times New Roman" panose="02020603050405020304" pitchFamily="18" charset="0"/>
            </a:rPr>
            <a:t>6 740,8 тыс. руб.</a:t>
          </a:r>
          <a:endParaRPr lang="ru-RU" sz="1700" kern="1200" dirty="0">
            <a:solidFill>
              <a:schemeClr val="tx1"/>
            </a:solidFill>
            <a:latin typeface="Palatino Linotype" panose="02040502050505030304" pitchFamily="18" charset="0"/>
            <a:cs typeface="Times New Roman" panose="02020603050405020304" pitchFamily="18" charset="0"/>
          </a:endParaRPr>
        </a:p>
      </dsp:txBody>
      <dsp:txXfrm>
        <a:off x="2093114" y="1379842"/>
        <a:ext cx="1066621" cy="1099484"/>
      </dsp:txXfrm>
    </dsp:sp>
    <dsp:sp modelId="{4F680E9A-A602-478D-B102-B235BF0873A7}">
      <dsp:nvSpPr>
        <dsp:cNvPr id="0" name=""/>
        <dsp:cNvSpPr/>
      </dsp:nvSpPr>
      <dsp:spPr>
        <a:xfrm>
          <a:off x="1485590" y="-53728"/>
          <a:ext cx="2262190" cy="120698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Palatino Linotype" panose="02040502050505030304" pitchFamily="18" charset="0"/>
              <a:cs typeface="Times New Roman" panose="02020603050405020304" pitchFamily="18" charset="0"/>
            </a:rPr>
            <a:t>Федеральный бюджет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Palatino Linotype" panose="02040502050505030304" pitchFamily="18" charset="0"/>
              <a:cs typeface="Times New Roman" panose="02020603050405020304" pitchFamily="18" charset="0"/>
            </a:rPr>
            <a:t>4 109,8 тыс. руб.</a:t>
          </a:r>
          <a:endParaRPr lang="ru-RU" sz="1600" b="1" kern="1200" dirty="0">
            <a:solidFill>
              <a:schemeClr val="tx1"/>
            </a:solidFill>
            <a:latin typeface="Palatino Linotype" panose="02040502050505030304" pitchFamily="18" charset="0"/>
            <a:cs typeface="Times New Roman" panose="02020603050405020304" pitchFamily="18" charset="0"/>
          </a:endParaRPr>
        </a:p>
      </dsp:txBody>
      <dsp:txXfrm>
        <a:off x="1816880" y="123030"/>
        <a:ext cx="1599610" cy="853464"/>
      </dsp:txXfrm>
    </dsp:sp>
    <dsp:sp modelId="{B40500F1-631C-421E-9919-58B60C5804EC}">
      <dsp:nvSpPr>
        <dsp:cNvPr id="0" name=""/>
        <dsp:cNvSpPr/>
      </dsp:nvSpPr>
      <dsp:spPr>
        <a:xfrm>
          <a:off x="2854437" y="2192088"/>
          <a:ext cx="2119813" cy="1210565"/>
        </a:xfrm>
        <a:prstGeom prst="ellipse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Palatino Linotype" panose="02040502050505030304" pitchFamily="18" charset="0"/>
              <a:cs typeface="Times New Roman" panose="02020603050405020304" pitchFamily="18" charset="0"/>
            </a:rPr>
            <a:t>Местный бюджет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Palatino Linotype" panose="02040502050505030304" pitchFamily="18" charset="0"/>
              <a:cs typeface="Times New Roman" panose="02020603050405020304" pitchFamily="18" charset="0"/>
            </a:rPr>
            <a:t>606,8 тыс. руб.</a:t>
          </a:r>
          <a:endParaRPr lang="ru-RU" sz="1600" b="1" kern="1200" dirty="0">
            <a:solidFill>
              <a:schemeClr val="tx1"/>
            </a:solidFill>
            <a:latin typeface="Palatino Linotype" panose="02040502050505030304" pitchFamily="18" charset="0"/>
            <a:cs typeface="Times New Roman" panose="02020603050405020304" pitchFamily="18" charset="0"/>
          </a:endParaRPr>
        </a:p>
      </dsp:txBody>
      <dsp:txXfrm>
        <a:off x="3164876" y="2369371"/>
        <a:ext cx="1498935" cy="855999"/>
      </dsp:txXfrm>
    </dsp:sp>
    <dsp:sp modelId="{FC38DF94-D466-42B4-B818-93E7FFD129A4}">
      <dsp:nvSpPr>
        <dsp:cNvPr id="0" name=""/>
        <dsp:cNvSpPr/>
      </dsp:nvSpPr>
      <dsp:spPr>
        <a:xfrm>
          <a:off x="185645" y="2184854"/>
          <a:ext cx="2266763" cy="1225034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Palatino Linotype" panose="02040502050505030304" pitchFamily="18" charset="0"/>
              <a:cs typeface="Times New Roman" panose="02020603050405020304" pitchFamily="18" charset="0"/>
            </a:rPr>
            <a:t>Региональный бюджет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Palatino Linotype" panose="02040502050505030304" pitchFamily="18" charset="0"/>
              <a:cs typeface="Times New Roman" panose="02020603050405020304" pitchFamily="18" charset="0"/>
            </a:rPr>
            <a:t>2 024,2 тыс. руб.</a:t>
          </a:r>
          <a:endParaRPr lang="ru-RU" sz="1600" b="1" kern="1200" dirty="0">
            <a:solidFill>
              <a:schemeClr val="tx1"/>
            </a:solidFill>
            <a:latin typeface="Palatino Linotype" panose="02040502050505030304" pitchFamily="18" charset="0"/>
            <a:cs typeface="Times New Roman" panose="02020603050405020304" pitchFamily="18" charset="0"/>
          </a:endParaRPr>
        </a:p>
      </dsp:txBody>
      <dsp:txXfrm>
        <a:off x="517605" y="2364256"/>
        <a:ext cx="1602843" cy="8662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0.18333</cdr:x>
      <cdr:y>0.33333</cdr:y>
    </cdr:from>
    <cdr:to>
      <cdr:x>0.4</cdr:x>
      <cdr:y>0.55814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584176" y="2064228"/>
          <a:ext cx="1872208" cy="13921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fontAlgn="auto">
            <a:spcBef>
              <a:spcPts val="0"/>
            </a:spcBef>
            <a:spcAft>
              <a:spcPts val="0"/>
            </a:spcAft>
            <a:defRPr/>
          </a:pPr>
          <a:r>
            <a:rPr lang="ru-RU" b="1" i="1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rPr>
            <a:t>Налог, взимаемый в связи с применением упрощенной системы налогообложения</a:t>
          </a:r>
        </a:p>
        <a:p xmlns:a="http://schemas.openxmlformats.org/drawingml/2006/main">
          <a:pPr algn="ctr" fontAlgn="auto">
            <a:spcBef>
              <a:spcPts val="0"/>
            </a:spcBef>
            <a:spcAft>
              <a:spcPts val="0"/>
            </a:spcAft>
            <a:defRPr/>
          </a:pPr>
          <a:r>
            <a:rPr lang="ru-RU" b="1" i="1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rPr>
            <a:t>план – </a:t>
          </a:r>
          <a:r>
            <a: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113 200,0</a:t>
          </a:r>
          <a:r>
            <a:rPr lang="ru-RU" b="1" i="1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rPr>
            <a:t> тыс. руб. </a:t>
          </a:r>
        </a:p>
        <a:p xmlns:a="http://schemas.openxmlformats.org/drawingml/2006/main">
          <a:pPr algn="ctr" fontAlgn="auto">
            <a:spcBef>
              <a:spcPts val="0"/>
            </a:spcBef>
            <a:spcAft>
              <a:spcPts val="0"/>
            </a:spcAft>
            <a:defRPr/>
          </a:pPr>
          <a:r>
            <a:rPr lang="ru-RU" b="1" i="1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rPr>
            <a:t>   факт – </a:t>
          </a:r>
          <a:r>
            <a:rPr lang="en-US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</a:t>
          </a:r>
          <a:r>
            <a: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24 706,5</a:t>
          </a:r>
          <a:r>
            <a:rPr lang="ru-RU" b="1" i="1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rPr>
            <a:t> тыс. руб.  (</a:t>
          </a:r>
          <a:r>
            <a:rPr lang="en-US" b="1" i="1" dirty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rPr>
            <a:t>11</a:t>
          </a:r>
          <a:r>
            <a:rPr lang="ru-RU" b="1" i="1" dirty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rPr>
            <a:t>0</a:t>
          </a:r>
          <a:r>
            <a:rPr lang="en-US" b="1" i="1" dirty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rPr>
            <a:t>,</a:t>
          </a:r>
          <a:r>
            <a:rPr lang="ru-RU" b="1" i="1" dirty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rPr>
            <a:t>2</a:t>
          </a:r>
          <a:r>
            <a:rPr lang="ru-RU" b="1" i="1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rPr>
            <a:t>%)</a:t>
          </a:r>
          <a:endParaRPr lang="ru-RU" b="1" i="1" dirty="0">
            <a:solidFill>
              <a:schemeClr val="tx1"/>
            </a:solidFill>
            <a:latin typeface="Palatino Linotype" pitchFamily="18" charset="0"/>
          </a:endParaRPr>
        </a:p>
        <a:p xmlns:a="http://schemas.openxmlformats.org/drawingml/2006/main">
          <a:endParaRPr lang="ru-RU" sz="1100" i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0.45283</cdr:x>
      <cdr:y>0.46192</cdr:y>
    </cdr:from>
    <cdr:to>
      <cdr:x>0.66038</cdr:x>
      <cdr:y>0.68019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56384" y="2247123"/>
          <a:ext cx="1584176" cy="106182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ct val="90000"/>
            </a:lnSpc>
          </a:pPr>
          <a:r>
            <a: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Исполнение </a:t>
          </a:r>
        </a:p>
        <a:p xmlns:a="http://schemas.openxmlformats.org/drawingml/2006/main">
          <a:pPr algn="ctr">
            <a:lnSpc>
              <a:spcPct val="90000"/>
            </a:lnSpc>
          </a:pPr>
          <a:r>
            <a: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 2020 год составило </a:t>
          </a:r>
        </a:p>
        <a:p xmlns:a="http://schemas.openxmlformats.org/drawingml/2006/main">
          <a:pPr algn="ctr">
            <a:lnSpc>
              <a:spcPct val="90000"/>
            </a:lnSpc>
          </a:pPr>
          <a:r>
            <a: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1 493 891,6 </a:t>
          </a:r>
        </a:p>
        <a:p xmlns:a="http://schemas.openxmlformats.org/drawingml/2006/main">
          <a:pPr algn="ctr">
            <a:lnSpc>
              <a:spcPct val="90000"/>
            </a:lnSpc>
          </a:pPr>
          <a:r>
            <a: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sz="14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0.44928</cdr:x>
      <cdr:y>0.33333</cdr:y>
    </cdr:from>
    <cdr:to>
      <cdr:x>0.71014</cdr:x>
      <cdr:y>0.61538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32249" y="936104"/>
          <a:ext cx="1296144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100" b="1" i="1" dirty="0" smtClean="0"/>
            <a:t>Удельный вес программных и непрограммных расходов</a:t>
          </a:r>
          <a:endParaRPr lang="ru-RU" sz="1100" b="1" i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0.03749</cdr:x>
      <cdr:y>0.64286</cdr:y>
    </cdr:from>
    <cdr:to>
      <cdr:x>0.3625</cdr:x>
      <cdr:y>0.78595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14282" y="1285884"/>
          <a:ext cx="1857388" cy="2862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pPr>
            <a:lnSpc>
              <a:spcPct val="90000"/>
            </a:lnSpc>
          </a:pPr>
          <a:r>
            <a:rPr lang="ru-RU" sz="1400" dirty="0" smtClean="0">
              <a:latin typeface="Palatino Linotype" pitchFamily="18" charset="0"/>
            </a:rPr>
            <a:t>Бюджетный кредит</a:t>
          </a:r>
          <a:endParaRPr lang="ru-RU" sz="1400" dirty="0">
            <a:latin typeface="Palatino Linotype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4095144-3BD5-4C4C-A365-117C3C2CE556}" type="datetimeFigureOut">
              <a:rPr lang="ru-RU"/>
              <a:pPr>
                <a:defRPr/>
              </a:pPr>
              <a:t>24.05.2021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64677C3-DDAE-4AFD-8BB6-9D9F6BDC4D8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9592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43038" y="2971800"/>
            <a:ext cx="7313612" cy="990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4191000"/>
            <a:ext cx="7313612" cy="1447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23470-E516-480E-9607-2C26354B13B1}" type="datetimeFigureOut">
              <a:rPr lang="ru-RU"/>
              <a:pPr>
                <a:defRPr/>
              </a:pPr>
              <a:t>24.05.2021</a:t>
            </a:fld>
            <a:endParaRPr lang="ru-RU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799D3-04E8-449E-8901-6FA8FD2215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26A06-82EC-4077-9EA1-48A0FB5D957E}" type="datetimeFigureOut">
              <a:rPr lang="ru-RU"/>
              <a:pPr>
                <a:defRPr/>
              </a:pPr>
              <a:t>24.05.2021</a:t>
            </a:fld>
            <a:endParaRPr lang="ru-RU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C1A88-0607-41DB-9F4B-E1CD2D0595E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4200" y="274638"/>
            <a:ext cx="18272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47800" y="274638"/>
            <a:ext cx="53340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58213-0EB3-4275-90EC-DC1B3E36624F}" type="datetimeFigureOut">
              <a:rPr lang="ru-RU"/>
              <a:pPr>
                <a:defRPr/>
              </a:pPr>
              <a:t>24.05.2021</a:t>
            </a:fld>
            <a:endParaRPr lang="ru-RU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6593B-0D30-45E9-8652-72814BE872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43038" y="2971800"/>
            <a:ext cx="7313612" cy="990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4191000"/>
            <a:ext cx="7313612" cy="1447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29FEA-7C5F-4D45-AA95-EA56A8E93C96}" type="datetimeFigureOut">
              <a:rPr lang="ru-RU"/>
              <a:pPr>
                <a:defRPr/>
              </a:pPr>
              <a:t>24.05.2021</a:t>
            </a:fld>
            <a:endParaRPr lang="ru-RU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B60E9-B033-40CA-9D59-D201A08E60E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CC9AF-ACF3-407C-AB2B-2D4C2B1577AA}" type="datetimeFigureOut">
              <a:rPr lang="ru-RU"/>
              <a:pPr>
                <a:defRPr/>
              </a:pPr>
              <a:t>24.05.2021</a:t>
            </a:fld>
            <a:endParaRPr lang="ru-RU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692F5-D35C-407B-A701-6659F17C611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D0643-80EA-4C82-9BA2-32B5F6F98DF0}" type="datetimeFigureOut">
              <a:rPr lang="ru-RU"/>
              <a:pPr>
                <a:defRPr/>
              </a:pPr>
              <a:t>24.05.2021</a:t>
            </a:fld>
            <a:endParaRPr lang="ru-RU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2E902-561F-4E45-AE1C-FA27A4F5D1C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798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80013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8EA12-DE66-4248-91CF-20C5440B57CD}" type="datetimeFigureOut">
              <a:rPr lang="ru-RU"/>
              <a:pPr>
                <a:defRPr/>
              </a:pPr>
              <a:t>24.05.2021</a:t>
            </a:fld>
            <a:endParaRPr lang="ru-RU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1F9E3-8912-4758-95E5-030C6D02C56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490BE-05CE-4A5A-B525-81725E3248E8}" type="datetimeFigureOut">
              <a:rPr lang="ru-RU"/>
              <a:pPr>
                <a:defRPr/>
              </a:pPr>
              <a:t>24.05.2021</a:t>
            </a:fld>
            <a:endParaRPr lang="ru-RU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B49C6-D4D5-4970-B39E-78A9AAB6C03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5712C-5645-4C17-A2C0-3CF4C8109096}" type="datetimeFigureOut">
              <a:rPr lang="ru-RU"/>
              <a:pPr>
                <a:defRPr/>
              </a:pPr>
              <a:t>24.05.2021</a:t>
            </a:fld>
            <a:endParaRPr lang="ru-RU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B9106-3596-4C14-9676-F689DD062D6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3BD56-DFF4-4CA3-9A4B-5577C748BE7C}" type="datetimeFigureOut">
              <a:rPr lang="ru-RU"/>
              <a:pPr>
                <a:defRPr/>
              </a:pPr>
              <a:t>24.05.2021</a:t>
            </a:fld>
            <a:endParaRPr lang="ru-RU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815C6-90BF-4E0C-9B66-8F1060E8C83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FBEC6-138C-4F50-BB10-52ADBC58594F}" type="datetimeFigureOut">
              <a:rPr lang="ru-RU"/>
              <a:pPr>
                <a:defRPr/>
              </a:pPr>
              <a:t>24.05.2021</a:t>
            </a:fld>
            <a:endParaRPr lang="ru-RU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EEA0C-B1A2-4001-95AC-BA7D9AC3128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07321-0D11-41F2-B923-DF449F42145C}" type="datetimeFigureOut">
              <a:rPr lang="ru-RU"/>
              <a:pPr>
                <a:defRPr/>
              </a:pPr>
              <a:t>24.05.2021</a:t>
            </a:fld>
            <a:endParaRPr lang="ru-RU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9077E-56FC-48B5-9120-E84754311D7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D2F69-923F-44CE-9FA9-30810A995D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5CC40-5F34-46FF-8573-0B1F7B7DBC60}" type="datetimeFigureOut">
              <a:rPr lang="ru-RU"/>
              <a:pPr>
                <a:defRPr/>
              </a:pPr>
              <a:t>24.05.2021</a:t>
            </a:fld>
            <a:endParaRPr lang="ru-RU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B7EBF-A682-4B2D-9002-0B763BE885C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4200" y="274638"/>
            <a:ext cx="18272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47800" y="274638"/>
            <a:ext cx="53340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6A90C-35D1-49A5-81EB-952BC1E90C5C}" type="datetimeFigureOut">
              <a:rPr lang="ru-RU"/>
              <a:pPr>
                <a:defRPr/>
              </a:pPr>
              <a:t>24.05.2021</a:t>
            </a:fld>
            <a:endParaRPr lang="ru-RU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E2DFA-DF3C-4117-A5BE-4FFD019986A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43038" y="2971800"/>
            <a:ext cx="7313612" cy="990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4191000"/>
            <a:ext cx="7313612" cy="1447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43C1A-D3ED-4D86-8E65-5364846A6A1C}" type="datetimeFigureOut">
              <a:rPr lang="ru-RU"/>
              <a:pPr>
                <a:defRPr/>
              </a:pPr>
              <a:t>24.05.2021</a:t>
            </a:fld>
            <a:endParaRPr lang="ru-RU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DADCD-7069-43FD-882D-A2F2958EB9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6A706-7B69-4697-A101-C4F8C0C5E4CD}" type="datetimeFigureOut">
              <a:rPr lang="ru-RU"/>
              <a:pPr>
                <a:defRPr/>
              </a:pPr>
              <a:t>24.05.2021</a:t>
            </a:fld>
            <a:endParaRPr lang="ru-RU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BFAE0-C676-4735-961E-BF473FC5D1C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688F6-230F-4E50-9E09-90BFF78B2FB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798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80013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0AB73-134D-4519-AF3C-E6DD039AAA3D}" type="datetimeFigureOut">
              <a:rPr lang="ru-RU"/>
              <a:pPr>
                <a:defRPr/>
              </a:pPr>
              <a:t>24.05.2021</a:t>
            </a:fld>
            <a:endParaRPr lang="ru-RU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DF18B-60E6-445B-978F-D5EDD07C3FC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30F29-3842-4D61-98B7-D633B09ECFC3}" type="datetimeFigureOut">
              <a:rPr lang="ru-RU"/>
              <a:pPr>
                <a:defRPr/>
              </a:pPr>
              <a:t>24.05.2021</a:t>
            </a:fld>
            <a:endParaRPr lang="ru-RU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87422-08F6-4085-84C4-3CA8AEBC38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8A83D-B9C7-47D2-843B-3A28A3354A2A}" type="datetimeFigureOut">
              <a:rPr lang="ru-RU"/>
              <a:pPr>
                <a:defRPr/>
              </a:pPr>
              <a:t>24.05.2021</a:t>
            </a:fld>
            <a:endParaRPr lang="ru-RU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CE054-493B-477C-88B0-19509CBCEC5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3A732EA2-9C6D-4536-AAC9-0A0F8AFB17C9}" type="datetimeFigureOut">
              <a:rPr lang="en-US"/>
              <a:pPr>
                <a:defRPr/>
              </a:pPr>
              <a:t>5/24/2021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125C3EE5-5B71-479A-9A5B-D35B0940E6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7ADBD-1AC4-46B4-A251-1E97991596D0}" type="datetimeFigureOut">
              <a:rPr lang="ru-RU"/>
              <a:pPr>
                <a:defRPr/>
              </a:pPr>
              <a:t>24.05.2021</a:t>
            </a:fld>
            <a:endParaRPr lang="ru-RU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FA84C-5080-4727-8585-DE5848D4C48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4347F-53B7-4F09-BCF4-5BCBFBBDF8C1}" type="datetimeFigureOut">
              <a:rPr lang="ru-RU"/>
              <a:pPr>
                <a:defRPr/>
              </a:pPr>
              <a:t>24.05.2021</a:t>
            </a:fld>
            <a:endParaRPr lang="ru-RU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160C2-0ACD-41B9-B450-F0A6526A71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748C2-295A-4695-B311-216BE08D0642}" type="datetimeFigureOut">
              <a:rPr lang="ru-RU"/>
              <a:pPr>
                <a:defRPr/>
              </a:pPr>
              <a:t>24.05.2021</a:t>
            </a:fld>
            <a:endParaRPr lang="ru-RU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DB033-587C-43D5-AF7C-0E7D2A549D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E3D5D-0445-4B4D-AD68-BBD17F988EE8}" type="datetimeFigureOut">
              <a:rPr lang="ru-RU"/>
              <a:pPr>
                <a:defRPr/>
              </a:pPr>
              <a:t>24.05.2021</a:t>
            </a:fld>
            <a:endParaRPr lang="ru-RU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3ABB1-5357-4F1B-A13A-127A04D54F9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4200" y="274638"/>
            <a:ext cx="18272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47800" y="274638"/>
            <a:ext cx="53340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DE4CF-9CA2-4BA6-9CA6-8C2D6796CD9C}" type="datetimeFigureOut">
              <a:rPr lang="ru-RU"/>
              <a:pPr>
                <a:defRPr/>
              </a:pPr>
              <a:t>24.05.2021</a:t>
            </a:fld>
            <a:endParaRPr lang="ru-RU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D256B-68FF-4887-977C-9EAAB0611A7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43038" y="2971800"/>
            <a:ext cx="7313612" cy="990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4191000"/>
            <a:ext cx="7313612" cy="1447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FE970D-47FA-4065-95D6-3949EBC32B51}" type="datetimeFigureOut">
              <a:rPr lang="en-US"/>
              <a:pPr>
                <a:defRPr/>
              </a:pPr>
              <a:t>5/24/2021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21A192-3389-4BD1-BB6D-5C645BA1B88D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976C5-9CE6-4F92-ADDD-F3A06CD34A76}" type="datetimeFigureOut">
              <a:rPr lang="ru-RU"/>
              <a:pPr>
                <a:defRPr/>
              </a:pPr>
              <a:t>24.05.2021</a:t>
            </a:fld>
            <a:endParaRPr lang="ru-RU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93DF6-5D8B-4018-BC78-530936BEF63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3EA9025-B4C1-4DE1-AFEF-492822CBF0DA}" type="datetimeFigureOut">
              <a:rPr lang="en-US"/>
              <a:pPr>
                <a:defRPr/>
              </a:pPr>
              <a:t>5/24/2021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B94158B-28EB-4CB5-8E9E-25ED66BAF6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798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80013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82DCA-45E5-40D3-9374-309574DCCB03}" type="datetimeFigureOut">
              <a:rPr lang="ru-RU"/>
              <a:pPr>
                <a:defRPr/>
              </a:pPr>
              <a:t>24.05.2021</a:t>
            </a:fld>
            <a:endParaRPr lang="ru-RU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4E687-5DD1-4D6E-94EF-DAA498091A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740FD-CE1E-4328-A336-E4F267E24FBE}" type="datetimeFigureOut">
              <a:rPr lang="ru-RU"/>
              <a:pPr>
                <a:defRPr/>
              </a:pPr>
              <a:t>24.05.2021</a:t>
            </a:fld>
            <a:endParaRPr lang="ru-RU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BF13E-A354-4BF1-B0BA-09DCE278750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14D19-F93A-4E67-BAFC-C57C4CA1B57A}" type="datetimeFigureOut">
              <a:rPr lang="ru-RU"/>
              <a:pPr>
                <a:defRPr/>
              </a:pPr>
              <a:t>24.05.2021</a:t>
            </a:fld>
            <a:endParaRPr lang="ru-RU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7B377-ACB7-44C5-AA1D-913DA1CB85A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798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80013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FA0A4-55C8-4CFD-8DF6-8A44ADC3F916}" type="datetimeFigureOut">
              <a:rPr lang="ru-RU"/>
              <a:pPr>
                <a:defRPr/>
              </a:pPr>
              <a:t>24.05.2021</a:t>
            </a:fld>
            <a:endParaRPr lang="ru-RU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0AB58-4BDE-464F-88C8-6F8685FB581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33E0F5-198F-486E-AE13-9AF8D0429E50}" type="datetimeFigureOut">
              <a:rPr lang="en-US"/>
              <a:pPr>
                <a:defRPr/>
              </a:pPr>
              <a:t>5/24/2021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F14F78-55C6-49E9-A368-C6939CEE08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55B47-7F05-4571-BC28-162F1E78C89C}" type="datetimeFigureOut">
              <a:rPr lang="ru-RU"/>
              <a:pPr>
                <a:defRPr/>
              </a:pPr>
              <a:t>24.05.2021</a:t>
            </a:fld>
            <a:endParaRPr lang="ru-RU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60332-4CB2-4447-9A86-CF4A2615D6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8BF64-A7DF-4FAB-81B0-118F15388E03}" type="datetimeFigureOut">
              <a:rPr lang="ru-RU"/>
              <a:pPr>
                <a:defRPr/>
              </a:pPr>
              <a:t>24.05.2021</a:t>
            </a:fld>
            <a:endParaRPr lang="ru-RU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D5C18-70DB-49BA-A8B7-0A901B630E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E2E91-BB2E-4193-AD3A-0CFF12F04E30}" type="datetimeFigureOut">
              <a:rPr lang="ru-RU"/>
              <a:pPr>
                <a:defRPr/>
              </a:pPr>
              <a:t>24.05.2021</a:t>
            </a:fld>
            <a:endParaRPr lang="ru-RU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7A90A-681D-4B94-88C4-05C7F280FC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4200" y="274638"/>
            <a:ext cx="18272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47800" y="274638"/>
            <a:ext cx="53340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8F1FA-07F3-41A4-8689-8AD5D86F2E8C}" type="datetimeFigureOut">
              <a:rPr lang="ru-RU"/>
              <a:pPr>
                <a:defRPr/>
              </a:pPr>
              <a:t>24.05.2021</a:t>
            </a:fld>
            <a:endParaRPr lang="ru-RU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14D8A-9D3B-415F-A2A0-D6FF558612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5/24/2021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75712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22041F-EF4A-4131-ABFE-E3429E7BE567}" type="datetimeFigureOut">
              <a:rPr lang="ru-RU" smtClean="0"/>
              <a:pPr>
                <a:defRPr/>
              </a:pPr>
              <a:t>24.05.2021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AE16D-87AE-4D19-84EF-BE278205C12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12278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5/24/2021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486232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2BCBC6-15A7-4E64-9553-8C4223752106}" type="datetimeFigureOut">
              <a:rPr lang="ru-RU" smtClean="0"/>
              <a:pPr>
                <a:defRPr/>
              </a:pPr>
              <a:t>24.05.2021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B48301-CBE7-4C86-85A9-3B7CE4851F1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97852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BA1747-FB4C-4743-B6D0-C9EADACAE1A2}" type="datetimeFigureOut">
              <a:rPr lang="ru-RU" smtClean="0"/>
              <a:pPr>
                <a:defRPr/>
              </a:pPr>
              <a:t>24.05.2021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606F6E-7BEA-4938-9BC9-B9963006A80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12606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755FB-F93B-4F3E-84D5-35A2E2478118}" type="datetimeFigureOut">
              <a:rPr lang="ru-RU"/>
              <a:pPr>
                <a:defRPr/>
              </a:pPr>
              <a:t>24.05.2021</a:t>
            </a:fld>
            <a:endParaRPr lang="ru-RU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94AE0-D7CB-4F57-9FF8-62340E6D9D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774AB3-821A-49B3-96D5-C96A2EED0DB2}" type="datetimeFigureOut">
              <a:rPr lang="ru-RU" smtClean="0"/>
              <a:pPr>
                <a:defRPr/>
              </a:pPr>
              <a:t>24.05.2021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515F4C-5ACE-4252-9A4B-6CA11D47709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31223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5/24/2021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0376456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8E71F7-C586-435E-A5C0-7B5684FBB620}" type="datetimeFigureOut">
              <a:rPr lang="ru-RU" smtClean="0"/>
              <a:pPr>
                <a:defRPr/>
              </a:pPr>
              <a:t>24.05.2021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81CDC-5C3B-4E26-826C-3600018F31C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542836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450D4E-6CC5-4F0D-826E-F17772F97CDC}" type="datetimeFigureOut">
              <a:rPr lang="ru-RU" smtClean="0"/>
              <a:pPr>
                <a:defRPr/>
              </a:pPr>
              <a:t>24.05.2021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42452-8962-4BE0-B703-F8B1D40934D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476458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3C5B7B-A2C6-4554-86AC-A8381AF2CD93}" type="datetimeFigureOut">
              <a:rPr lang="ru-RU" smtClean="0"/>
              <a:pPr>
                <a:defRPr/>
              </a:pPr>
              <a:t>24.05.2021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989FA4-88C9-4F8F-B801-4158EE7449D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7647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3C5B7B-A2C6-4554-86AC-A8381AF2CD93}" type="datetimeFigureOut">
              <a:rPr lang="ru-RU" smtClean="0"/>
              <a:pPr>
                <a:defRPr/>
              </a:pPr>
              <a:t>24.05.2021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989FA4-88C9-4F8F-B801-4158EE7449D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707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2018B-E3CC-4DC3-A051-2C34BC8B75B9}" type="datetimeFigureOut">
              <a:rPr lang="ru-RU"/>
              <a:pPr>
                <a:defRPr/>
              </a:pPr>
              <a:t>24.05.2021</a:t>
            </a:fld>
            <a:endParaRPr lang="ru-RU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B635E-482B-43C1-B159-7CCED92B14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8CF8A-D29C-4067-B667-BB7AA3322E69}" type="datetimeFigureOut">
              <a:rPr lang="ru-RU"/>
              <a:pPr>
                <a:defRPr/>
              </a:pPr>
              <a:t>24.05.2021</a:t>
            </a:fld>
            <a:endParaRPr lang="ru-RU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4F701-AF15-432A-A793-6B2F596577E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E09D9-D01B-4A6D-AFB5-65DDFD9B8193}" type="datetimeFigureOut">
              <a:rPr lang="ru-RU"/>
              <a:pPr>
                <a:defRPr/>
              </a:pPr>
              <a:t>24.05.2021</a:t>
            </a:fld>
            <a:endParaRPr lang="ru-RU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6606C-BB81-45E3-99BB-895E1EE0140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8C226-5E63-47E4-A8E9-D3AEE7B67A2B}" type="datetimeFigureOut">
              <a:rPr lang="ru-RU"/>
              <a:pPr>
                <a:defRPr/>
              </a:pPr>
              <a:t>24.05.2021</a:t>
            </a:fld>
            <a:endParaRPr lang="ru-RU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11C19-71CC-4731-98B9-A9598E3F127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74638"/>
            <a:ext cx="7313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3136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3038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43C5B7B-A2C6-4554-86AC-A8381AF2CD93}" type="datetimeFigureOut">
              <a:rPr lang="ru-RU"/>
              <a:pPr>
                <a:defRPr/>
              </a:pPr>
              <a:t>24.05.2021</a:t>
            </a:fld>
            <a:endParaRPr lang="ru-RU" dirty="0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524625"/>
            <a:ext cx="2895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0989FA4-88C9-4F8F-B801-4158EE7449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32" r:id="rId2"/>
    <p:sldLayoutId id="2147484333" r:id="rId3"/>
    <p:sldLayoutId id="2147484334" r:id="rId4"/>
    <p:sldLayoutId id="2147484335" r:id="rId5"/>
    <p:sldLayoutId id="2147484336" r:id="rId6"/>
    <p:sldLayoutId id="2147484337" r:id="rId7"/>
    <p:sldLayoutId id="2147484338" r:id="rId8"/>
    <p:sldLayoutId id="2147484339" r:id="rId9"/>
    <p:sldLayoutId id="2147484340" r:id="rId10"/>
    <p:sldLayoutId id="2147484341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74638"/>
            <a:ext cx="7313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3136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3038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C036E03-3C10-4464-AED1-BBF2F9074278}" type="datetimeFigureOut">
              <a:rPr lang="ru-RU"/>
              <a:pPr>
                <a:defRPr/>
              </a:pPr>
              <a:t>24.05.2021</a:t>
            </a:fld>
            <a:endParaRPr lang="ru-RU" dirty="0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524625"/>
            <a:ext cx="2895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D992037-2B88-4388-9B86-80D3E37DFFB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75" r:id="rId9"/>
    <p:sldLayoutId id="2147484350" r:id="rId10"/>
    <p:sldLayoutId id="2147484351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74638"/>
            <a:ext cx="7313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3136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3038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23A7768-83EF-4837-B3F1-F74CE08DC86E}" type="datetimeFigureOut">
              <a:rPr lang="ru-RU"/>
              <a:pPr>
                <a:defRPr/>
              </a:pPr>
              <a:t>24.05.2021</a:t>
            </a:fld>
            <a:endParaRPr lang="ru-RU" dirty="0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524625"/>
            <a:ext cx="2895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BDAB042-E804-499D-881E-4F635B92E9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2" r:id="rId1"/>
    <p:sldLayoutId id="2147484353" r:id="rId2"/>
    <p:sldLayoutId id="2147484376" r:id="rId3"/>
    <p:sldLayoutId id="2147484354" r:id="rId4"/>
    <p:sldLayoutId id="2147484355" r:id="rId5"/>
    <p:sldLayoutId id="2147484356" r:id="rId6"/>
    <p:sldLayoutId id="2147484377" r:id="rId7"/>
    <p:sldLayoutId id="2147484357" r:id="rId8"/>
    <p:sldLayoutId id="2147484358" r:id="rId9"/>
    <p:sldLayoutId id="2147484359" r:id="rId10"/>
    <p:sldLayoutId id="2147484360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74638"/>
            <a:ext cx="7313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3136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3038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fld id="{559C6343-6676-41EC-AE79-52C087F51403}" type="datetimeFigureOut">
              <a:rPr lang="ru-RU"/>
              <a:pPr>
                <a:defRPr/>
              </a:pPr>
              <a:t>24.05.2021</a:t>
            </a:fld>
            <a:endParaRPr lang="ru-RU" dirty="0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524625"/>
            <a:ext cx="2895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732E31F-8E8A-46B2-AA84-9C19684089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8" r:id="rId1"/>
    <p:sldLayoutId id="2147484361" r:id="rId2"/>
    <p:sldLayoutId id="2147484379" r:id="rId3"/>
    <p:sldLayoutId id="2147484362" r:id="rId4"/>
    <p:sldLayoutId id="2147484363" r:id="rId5"/>
    <p:sldLayoutId id="2147484364" r:id="rId6"/>
    <p:sldLayoutId id="2147484380" r:id="rId7"/>
    <p:sldLayoutId id="2147484365" r:id="rId8"/>
    <p:sldLayoutId id="2147484366" r:id="rId9"/>
    <p:sldLayoutId id="2147484367" r:id="rId10"/>
    <p:sldLayoutId id="2147484368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43C5B7B-A2C6-4554-86AC-A8381AF2CD93}" type="datetimeFigureOut">
              <a:rPr lang="ru-RU" smtClean="0"/>
              <a:pPr>
                <a:defRPr/>
              </a:pPr>
              <a:t>24.05.2021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0989FA4-88C9-4F8F-B801-4158EE7449D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1069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66" r:id="rId1"/>
    <p:sldLayoutId id="2147484667" r:id="rId2"/>
    <p:sldLayoutId id="2147484668" r:id="rId3"/>
    <p:sldLayoutId id="2147484669" r:id="rId4"/>
    <p:sldLayoutId id="2147484670" r:id="rId5"/>
    <p:sldLayoutId id="2147484671" r:id="rId6"/>
    <p:sldLayoutId id="2147484672" r:id="rId7"/>
    <p:sldLayoutId id="2147484673" r:id="rId8"/>
    <p:sldLayoutId id="2147484674" r:id="rId9"/>
    <p:sldLayoutId id="2147484675" r:id="rId10"/>
    <p:sldLayoutId id="2147484676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4.xml"/><Relationship Id="rId3" Type="http://schemas.openxmlformats.org/officeDocument/2006/relationships/chart" Target="../charts/chart9.xml"/><Relationship Id="rId7" Type="http://schemas.openxmlformats.org/officeDocument/2006/relationships/chart" Target="../charts/chart13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0.xml"/><Relationship Id="rId6" Type="http://schemas.openxmlformats.org/officeDocument/2006/relationships/chart" Target="../charts/chart12.xml"/><Relationship Id="rId11" Type="http://schemas.openxmlformats.org/officeDocument/2006/relationships/chart" Target="../charts/chart17.xml"/><Relationship Id="rId5" Type="http://schemas.openxmlformats.org/officeDocument/2006/relationships/chart" Target="../charts/chart11.xml"/><Relationship Id="rId10" Type="http://schemas.openxmlformats.org/officeDocument/2006/relationships/chart" Target="../charts/chart16.xml"/><Relationship Id="rId4" Type="http://schemas.openxmlformats.org/officeDocument/2006/relationships/chart" Target="../charts/chart10.xml"/><Relationship Id="rId9" Type="http://schemas.openxmlformats.org/officeDocument/2006/relationships/chart" Target="../charts/char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5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5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0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5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5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Общие Документы БЮДЖЕТНОГО ОТДЕЛА\ПРЕЗЕНТАЦИИ\гер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857232"/>
            <a:ext cx="1075560" cy="1563656"/>
          </a:xfrm>
          <a:prstGeom prst="rect">
            <a:avLst/>
          </a:prstGeom>
          <a:noFill/>
          <a:effectLst/>
        </p:spPr>
      </p:pic>
      <p:sp>
        <p:nvSpPr>
          <p:cNvPr id="15363" name="Прямоугольник 5"/>
          <p:cNvSpPr>
            <a:spLocks noChangeArrowheads="1"/>
          </p:cNvSpPr>
          <p:nvPr/>
        </p:nvSpPr>
        <p:spPr bwMode="auto">
          <a:xfrm>
            <a:off x="611560" y="2571744"/>
            <a:ext cx="835292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70C0"/>
                </a:solidFill>
                <a:latin typeface="Palatino Linotype" panose="02040502050505030304" pitchFamily="18" charset="0"/>
                <a:cs typeface="BrowalliaUPC" pitchFamily="34" charset="-34"/>
              </a:rPr>
              <a:t>Отчет об исполнении бюджета </a:t>
            </a:r>
            <a:br>
              <a:rPr lang="ru-RU" sz="4000" b="1" dirty="0">
                <a:solidFill>
                  <a:srgbClr val="0070C0"/>
                </a:solidFill>
                <a:latin typeface="Palatino Linotype" panose="02040502050505030304" pitchFamily="18" charset="0"/>
                <a:cs typeface="BrowalliaUPC" pitchFamily="34" charset="-34"/>
              </a:rPr>
            </a:br>
            <a:r>
              <a:rPr lang="ru-RU" sz="4000" b="1" dirty="0">
                <a:solidFill>
                  <a:srgbClr val="0070C0"/>
                </a:solidFill>
                <a:latin typeface="Palatino Linotype" panose="02040502050505030304" pitchFamily="18" charset="0"/>
                <a:cs typeface="BrowalliaUPC" pitchFamily="34" charset="-34"/>
              </a:rPr>
              <a:t>Лужского </a:t>
            </a:r>
            <a:r>
              <a:rPr lang="ru-RU" sz="4000" b="1" dirty="0" smtClean="0">
                <a:solidFill>
                  <a:srgbClr val="0070C0"/>
                </a:solidFill>
                <a:latin typeface="Palatino Linotype" panose="02040502050505030304" pitchFamily="18" charset="0"/>
                <a:cs typeface="BrowalliaUPC" pitchFamily="34" charset="-34"/>
              </a:rPr>
              <a:t>муниципального района за 2020 </a:t>
            </a:r>
            <a:r>
              <a:rPr lang="ru-RU" sz="4000" b="1" dirty="0">
                <a:solidFill>
                  <a:srgbClr val="0070C0"/>
                </a:solidFill>
                <a:latin typeface="Palatino Linotype" panose="02040502050505030304" pitchFamily="18" charset="0"/>
                <a:cs typeface="BrowalliaUPC" pitchFamily="34" charset="-34"/>
              </a:rPr>
              <a:t>год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09722" y="198297"/>
            <a:ext cx="8244408" cy="792386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Структура исполнения расходной части бюджета по разделам</a:t>
            </a:r>
            <a:endParaRPr lang="ru-RU" sz="2400" b="1" dirty="0">
              <a:solidFill>
                <a:schemeClr val="tx2">
                  <a:satMod val="130000"/>
                </a:schemeClr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948805"/>
            <a:ext cx="8713046" cy="43338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 –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2 470 597,5 тыс.руб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  факт –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2 176 464,6 тыс.руб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(88,1%)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58305218"/>
              </p:ext>
            </p:extLst>
          </p:nvPr>
        </p:nvGraphicFramePr>
        <p:xfrm>
          <a:off x="420795" y="1268760"/>
          <a:ext cx="8712968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57187"/>
            <a:ext cx="7992888" cy="650005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000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сполнение расходной части бюджета</a:t>
            </a:r>
            <a:endParaRPr lang="ru-RU" sz="3000" b="1" dirty="0">
              <a:solidFill>
                <a:schemeClr val="tx2">
                  <a:satMod val="130000"/>
                </a:schemeClr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716899"/>
              </p:ext>
            </p:extLst>
          </p:nvPr>
        </p:nvGraphicFramePr>
        <p:xfrm>
          <a:off x="15770" y="1110256"/>
          <a:ext cx="3116069" cy="2022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8720022"/>
              </p:ext>
            </p:extLst>
          </p:nvPr>
        </p:nvGraphicFramePr>
        <p:xfrm>
          <a:off x="2707795" y="1404974"/>
          <a:ext cx="3321639" cy="1743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5808322"/>
              </p:ext>
            </p:extLst>
          </p:nvPr>
        </p:nvGraphicFramePr>
        <p:xfrm>
          <a:off x="6128979" y="4957323"/>
          <a:ext cx="3059832" cy="1627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6640319"/>
              </p:ext>
            </p:extLst>
          </p:nvPr>
        </p:nvGraphicFramePr>
        <p:xfrm>
          <a:off x="2250182" y="4957323"/>
          <a:ext cx="2751872" cy="16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7229818"/>
              </p:ext>
            </p:extLst>
          </p:nvPr>
        </p:nvGraphicFramePr>
        <p:xfrm>
          <a:off x="2926773" y="2984838"/>
          <a:ext cx="3143272" cy="1963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8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4299834"/>
              </p:ext>
            </p:extLst>
          </p:nvPr>
        </p:nvGraphicFramePr>
        <p:xfrm>
          <a:off x="-99827" y="5054700"/>
          <a:ext cx="2698751" cy="2022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9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1453880"/>
              </p:ext>
            </p:extLst>
          </p:nvPr>
        </p:nvGraphicFramePr>
        <p:xfrm>
          <a:off x="6111020" y="3056553"/>
          <a:ext cx="2737318" cy="1683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0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973288"/>
              </p:ext>
            </p:extLst>
          </p:nvPr>
        </p:nvGraphicFramePr>
        <p:xfrm>
          <a:off x="4110089" y="4583416"/>
          <a:ext cx="3024335" cy="2144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22" name="Диаграмма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4404395"/>
              </p:ext>
            </p:extLst>
          </p:nvPr>
        </p:nvGraphicFramePr>
        <p:xfrm>
          <a:off x="5860919" y="1294166"/>
          <a:ext cx="3024336" cy="1951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21" name="Скругленный прямоугольник 20"/>
          <p:cNvSpPr/>
          <p:nvPr/>
        </p:nvSpPr>
        <p:spPr>
          <a:xfrm>
            <a:off x="827585" y="764704"/>
            <a:ext cx="7560840" cy="50460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 –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2 470 597,5 тыс.руб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  факт –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2 176 464,6 тыс.руб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(88,1%)</a:t>
            </a:r>
            <a:endParaRPr lang="ru-RU" dirty="0"/>
          </a:p>
        </p:txBody>
      </p:sp>
      <p:graphicFrame>
        <p:nvGraphicFramePr>
          <p:cNvPr id="23" name="Диаграмма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2908653"/>
              </p:ext>
            </p:extLst>
          </p:nvPr>
        </p:nvGraphicFramePr>
        <p:xfrm>
          <a:off x="-96560" y="2966134"/>
          <a:ext cx="3110024" cy="2290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958235"/>
              </p:ext>
            </p:extLst>
          </p:nvPr>
        </p:nvGraphicFramePr>
        <p:xfrm>
          <a:off x="251519" y="795762"/>
          <a:ext cx="8761812" cy="312353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601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9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90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18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6075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Palatino Linotype" pitchFamily="18" charset="0"/>
                        </a:rPr>
                        <a:t>Муниципальная программа</a:t>
                      </a:r>
                      <a:endParaRPr lang="ru-RU" sz="1300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Palatino Linotype" pitchFamily="18" charset="0"/>
                        </a:rPr>
                        <a:t>План</a:t>
                      </a:r>
                      <a:endParaRPr lang="ru-RU" sz="1200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Исполнение</a:t>
                      </a:r>
                      <a:endParaRPr lang="ru-RU" sz="1200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%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17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Современное образование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1 591 865,5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1 493 703,</a:t>
                      </a:r>
                      <a:r>
                        <a:rPr lang="ru-RU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93,8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17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Развитие физической культуры и спорта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78E89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46 788,2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46 025,</a:t>
                      </a:r>
                      <a:r>
                        <a:rPr lang="ru-RU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98,4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17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Развитие культуры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12 507,1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11 940,2</a:t>
                      </a:r>
                      <a:endParaRPr lang="ru-RU" sz="1400" b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95,5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17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Развитие молодежного потенциала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4 301,8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4 273,1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99,3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Развитие сельского хозяйства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53 087,6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27 088,7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51,0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4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Стимулирование экономической активности</a:t>
                      </a:r>
                    </a:p>
                  </a:txBody>
                  <a:tcPr marL="68580" marR="68580" marT="0" marB="0" anchor="ctr">
                    <a:solidFill>
                      <a:srgbClr val="CC54B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9 909,3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9 909,3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4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Развитие жилищно-коммунального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дорожного хозяйства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FE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153 364,2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111 697,9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72,8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42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Управление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муниципальными финансами и муниципальным долгом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159 691,7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158 668,2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99,4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066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Развитие системы защиты прав потребителей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22,0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22,2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Обеспечение безопасности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AC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8 006,6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4 734,8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59,1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040747"/>
                  </a:ext>
                </a:extLst>
              </a:tr>
              <a:tr h="30607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2 039 544,0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1 868 063,5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91,6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607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Непрограммные расходы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431 053,5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308 401,1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71,5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19" y="338281"/>
            <a:ext cx="8761811" cy="454848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700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Исполнение муниципальных программ</a:t>
            </a:r>
            <a:endParaRPr lang="ru-RU" sz="2700" b="1" dirty="0">
              <a:solidFill>
                <a:schemeClr val="tx2">
                  <a:satMod val="130000"/>
                </a:schemeClr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777973864"/>
              </p:ext>
            </p:extLst>
          </p:nvPr>
        </p:nvGraphicFramePr>
        <p:xfrm>
          <a:off x="251519" y="4005064"/>
          <a:ext cx="4968554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652120" y="4624390"/>
            <a:ext cx="3143272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Расходы бюджета на реализацию муниципальных программ от общего объема расходов в 20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году составили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85,8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%;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непрограммные направления деятельности –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14,2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%.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12360" y="79007"/>
            <a:ext cx="1200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Palatino Linotype" pitchFamily="18" charset="0"/>
              </a:rPr>
              <a:t>тыс. руб.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411627122"/>
              </p:ext>
            </p:extLst>
          </p:nvPr>
        </p:nvGraphicFramePr>
        <p:xfrm>
          <a:off x="179512" y="836712"/>
          <a:ext cx="8964488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5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84976" cy="864096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chemeClr val="tx1"/>
                </a:solidFill>
                <a:latin typeface="Palatino Linotype" panose="02040502050505030304" pitchFamily="18" charset="0"/>
                <a:cs typeface="Times New Roman" pitchFamily="18" charset="0"/>
              </a:rPr>
              <a:t>Муниципальная программа </a:t>
            </a:r>
            <a:br>
              <a:rPr lang="ru-RU" sz="2200" b="1" dirty="0" smtClean="0">
                <a:solidFill>
                  <a:schemeClr val="tx1"/>
                </a:solidFill>
                <a:latin typeface="Palatino Linotype" panose="02040502050505030304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Palatino Linotype" panose="02040502050505030304" pitchFamily="18" charset="0"/>
                <a:cs typeface="Times New Roman" pitchFamily="18" charset="0"/>
              </a:rPr>
              <a:t>«Современное образование в Лужском муниципальном районе» </a:t>
            </a:r>
            <a:endParaRPr lang="ru-RU" sz="2200" b="1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19672" y="3108692"/>
            <a:ext cx="25922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Palatino Linotype" pitchFamily="18" charset="0"/>
              </a:rPr>
              <a:t>Исполнение </a:t>
            </a:r>
          </a:p>
          <a:p>
            <a:pPr algn="ctr"/>
            <a:r>
              <a:rPr lang="ru-RU" dirty="0">
                <a:latin typeface="Palatino Linotype" pitchFamily="18" charset="0"/>
              </a:rPr>
              <a:t>за </a:t>
            </a:r>
            <a:r>
              <a:rPr lang="ru-RU" dirty="0" smtClean="0">
                <a:latin typeface="Palatino Linotype" pitchFamily="18" charset="0"/>
              </a:rPr>
              <a:t>2020 год </a:t>
            </a:r>
            <a:endParaRPr lang="ru-RU" dirty="0">
              <a:latin typeface="Palatino Linotype" pitchFamily="18" charset="0"/>
            </a:endParaRPr>
          </a:p>
          <a:p>
            <a:pPr algn="ctr"/>
            <a:r>
              <a:rPr lang="ru-RU" dirty="0">
                <a:latin typeface="Palatino Linotype" pitchFamily="18" charset="0"/>
              </a:rPr>
              <a:t>1 </a:t>
            </a:r>
            <a:r>
              <a:rPr lang="ru-RU" dirty="0" smtClean="0">
                <a:latin typeface="Palatino Linotype" pitchFamily="18" charset="0"/>
              </a:rPr>
              <a:t>493 703,7 </a:t>
            </a:r>
            <a:endParaRPr lang="en-US" dirty="0" smtClean="0">
              <a:latin typeface="Palatino Linotype" pitchFamily="18" charset="0"/>
            </a:endParaRPr>
          </a:p>
          <a:p>
            <a:pPr algn="ctr"/>
            <a:r>
              <a:rPr lang="ru-RU" dirty="0" smtClean="0">
                <a:latin typeface="Palatino Linotype" pitchFamily="18" charset="0"/>
              </a:rPr>
              <a:t>тыс</a:t>
            </a:r>
            <a:r>
              <a:rPr lang="ru-RU" dirty="0">
                <a:latin typeface="Palatino Linotype" pitchFamily="18" charset="0"/>
              </a:rPr>
              <a:t>. руб. </a:t>
            </a:r>
            <a:endParaRPr lang="en-US" dirty="0" smtClean="0">
              <a:latin typeface="Palatino Linotype" pitchFamily="18" charset="0"/>
            </a:endParaRPr>
          </a:p>
          <a:p>
            <a:pPr algn="ctr"/>
            <a:r>
              <a:rPr lang="ru-RU" dirty="0" smtClean="0">
                <a:latin typeface="Palatino Linotype" pitchFamily="18" charset="0"/>
              </a:rPr>
              <a:t>(93,8%)</a:t>
            </a:r>
            <a:endParaRPr lang="ru-RU" dirty="0">
              <a:latin typeface="Palatino Linotype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437112"/>
            <a:ext cx="2266950" cy="2019300"/>
          </a:xfrm>
          <a:prstGeom prst="rect">
            <a:avLst/>
          </a:prstGeom>
          <a:effectLst>
            <a:softEdge rad="215900"/>
          </a:effectLst>
        </p:spPr>
      </p:pic>
      <p:sp>
        <p:nvSpPr>
          <p:cNvPr id="4" name="Заголовок 5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864096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700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Реализация Указа Президента РФ № 204 Национальный проект «Образование» </a:t>
            </a:r>
            <a:endParaRPr lang="ru-RU" sz="2700" b="1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78084664"/>
              </p:ext>
            </p:extLst>
          </p:nvPr>
        </p:nvGraphicFramePr>
        <p:xfrm>
          <a:off x="107504" y="1556792"/>
          <a:ext cx="5688632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007526499"/>
              </p:ext>
            </p:extLst>
          </p:nvPr>
        </p:nvGraphicFramePr>
        <p:xfrm>
          <a:off x="4139952" y="2924944"/>
          <a:ext cx="5159896" cy="37249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66373" y="1268760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Palatino Linotype" panose="02040502050505030304" pitchFamily="18" charset="0"/>
              </a:rPr>
              <a:t>2020 год</a:t>
            </a:r>
            <a:endParaRPr lang="ru-RU" sz="2000" b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3504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79512" y="169111"/>
            <a:ext cx="88569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Palatino Linotype" pitchFamily="18" charset="0"/>
                <a:cs typeface="Times New Roman" pitchFamily="18" charset="0"/>
              </a:rPr>
              <a:t>Исполнение Указов Президента РФ </a:t>
            </a:r>
          </a:p>
          <a:p>
            <a:pPr algn="ctr"/>
            <a:r>
              <a:rPr lang="ru-RU" sz="2400" b="1" dirty="0" smtClean="0">
                <a:latin typeface="Palatino Linotype" pitchFamily="18" charset="0"/>
                <a:cs typeface="Times New Roman" pitchFamily="18" charset="0"/>
              </a:rPr>
              <a:t>(заработная плата отдельных категорий работников бюджетной сферы), тыс. руб.</a:t>
            </a:r>
            <a:endParaRPr lang="ru-RU" sz="2400" dirty="0"/>
          </a:p>
        </p:txBody>
      </p:sp>
      <p:graphicFrame>
        <p:nvGraphicFramePr>
          <p:cNvPr id="9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9215249"/>
              </p:ext>
            </p:extLst>
          </p:nvPr>
        </p:nvGraphicFramePr>
        <p:xfrm>
          <a:off x="176037" y="1268760"/>
          <a:ext cx="885698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2069149"/>
              </p:ext>
            </p:extLst>
          </p:nvPr>
        </p:nvGraphicFramePr>
        <p:xfrm>
          <a:off x="251520" y="947629"/>
          <a:ext cx="6147087" cy="30052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79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3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6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4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29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1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Palatino Linotype" panose="02040502050505030304" pitchFamily="18" charset="0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Palatino Linotype" panose="02040502050505030304" pitchFamily="18" charset="0"/>
                          <a:cs typeface="Times New Roman" pitchFamily="18" charset="0"/>
                        </a:rPr>
                        <a:t>первоначальный бюджет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1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Palatino Linotype" panose="02040502050505030304" pitchFamily="18" charset="0"/>
                          <a:cs typeface="Times New Roman" pitchFamily="18" charset="0"/>
                        </a:rPr>
                        <a:t>с учетом изменений и дополнений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1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Темп роста</a:t>
                      </a:r>
                      <a:r>
                        <a:rPr lang="ru-RU" sz="1200" b="1" u="none" strike="noStrike" dirty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, </a:t>
                      </a:r>
                      <a:endParaRPr lang="ru-RU" sz="1200" b="1" u="none" strike="noStrike" dirty="0" smtClean="0"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126">
                <a:tc>
                  <a:txBody>
                    <a:bodyPr/>
                    <a:lstStyle/>
                    <a:p>
                      <a:pPr marL="342900" indent="-342900" algn="ctr" fontAlgn="ctr">
                        <a:buNone/>
                      </a:pPr>
                      <a:r>
                        <a:rPr lang="ru-RU" sz="1400" b="1" u="none" strike="noStrike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   ДОХОДЫ, </a:t>
                      </a:r>
                    </a:p>
                    <a:p>
                      <a:pPr marL="342900" indent="-342900" algn="ctr" fontAlgn="ctr">
                        <a:buNone/>
                      </a:pPr>
                      <a:r>
                        <a:rPr lang="ru-RU" sz="1400" b="1" u="none" strike="noStrike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     в </a:t>
                      </a:r>
                      <a:r>
                        <a:rPr lang="ru-RU" sz="1400" b="1" u="none" strike="noStrike" dirty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том числе: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1 911 390,2</a:t>
                      </a:r>
                      <a:endParaRPr lang="ru-RU" sz="1600" b="1" dirty="0"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2 315 964,4</a:t>
                      </a:r>
                      <a:endParaRPr lang="ru-RU" sz="1600" b="1" dirty="0"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  <a:r>
                        <a:rPr lang="ru-RU" sz="1600" b="1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21,2</a:t>
                      </a:r>
                      <a:endParaRPr lang="ru-RU" sz="1600" b="1" dirty="0"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5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налоговые</a:t>
                      </a:r>
                      <a:r>
                        <a:rPr lang="ru-RU" sz="1400" u="none" strike="noStrike" baseline="0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 и неналоговые</a:t>
                      </a:r>
                      <a:r>
                        <a:rPr lang="ru-RU" sz="1400" u="none" strike="noStrike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761 327,1</a:t>
                      </a:r>
                      <a:endParaRPr lang="ru-RU" sz="1600" dirty="0"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761 327,1</a:t>
                      </a:r>
                      <a:endParaRPr lang="ru-RU" sz="1600" dirty="0"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dirty="0"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4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1 150 063,1</a:t>
                      </a:r>
                      <a:endParaRPr lang="ru-RU" sz="1600" dirty="0"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1 554 637,3</a:t>
                      </a:r>
                      <a:endParaRPr lang="ru-RU" sz="1600" dirty="0"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  <a:r>
                        <a:rPr lang="ru-RU" sz="1600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35,2</a:t>
                      </a:r>
                      <a:endParaRPr lang="ru-RU" sz="1600" dirty="0"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9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600" b="1" baseline="0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 917 534,3</a:t>
                      </a:r>
                      <a:endParaRPr lang="ru-RU" sz="1600" b="1" dirty="0"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2 470 597,5</a:t>
                      </a:r>
                      <a:endParaRPr lang="ru-RU" sz="1600" b="1" dirty="0"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↑</a:t>
                      </a:r>
                      <a:r>
                        <a:rPr lang="ru-RU" sz="1600" b="1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28,8</a:t>
                      </a:r>
                      <a:endParaRPr lang="ru-RU" sz="1600" b="1" dirty="0"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946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Дефицит (-), профицит (+):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-6 144,1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-153 253,2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612326"/>
              </p:ext>
            </p:extLst>
          </p:nvPr>
        </p:nvGraphicFramePr>
        <p:xfrm>
          <a:off x="6596761" y="947608"/>
          <a:ext cx="2286016" cy="300527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09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6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29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Исполнение</a:t>
                      </a:r>
                    </a:p>
                    <a:p>
                      <a:pPr algn="ctr" fontAlgn="ctr"/>
                      <a:r>
                        <a:rPr lang="ru-RU" sz="1200" u="none" strike="noStrike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 2020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1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%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Palatino Linotype" panose="02040502050505030304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E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0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cs typeface="Times New Roman" pitchFamily="18" charset="0"/>
                        </a:rPr>
                        <a:t>2 202 571,6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cs typeface="Times New Roman" pitchFamily="18" charset="0"/>
                        </a:rPr>
                        <a:t>95,1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102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779 533,2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cs typeface="Times New Roman" pitchFamily="18" charset="0"/>
                        </a:rPr>
                        <a:t>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51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1 423 038,4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cs typeface="Times New Roman" pitchFamily="18" charset="0"/>
                        </a:rPr>
                        <a:t>91,5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571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2 176 464,6</a:t>
                      </a:r>
                      <a:endParaRPr lang="ru-RU" sz="1600" b="1" dirty="0"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cs typeface="Times New Roman" pitchFamily="18" charset="0"/>
                        </a:rPr>
                        <a:t>88,1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479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Palatino Linotype" panose="02040502050505030304" pitchFamily="18" charset="0"/>
                          <a:cs typeface="Times New Roman" pitchFamily="18" charset="0"/>
                        </a:rPr>
                        <a:t>26 107,0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Palatino Linotype" panose="02040502050505030304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79512" y="116632"/>
            <a:ext cx="8712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Palatino Linotype" pitchFamily="18" charset="0"/>
                <a:cs typeface="Times New Roman" pitchFamily="18" charset="0"/>
              </a:rPr>
              <a:t>Бюджет Лужского муниципального района </a:t>
            </a:r>
          </a:p>
          <a:p>
            <a:pPr algn="ctr"/>
            <a:r>
              <a:rPr lang="ru-RU" sz="2400" b="1" dirty="0" smtClean="0">
                <a:latin typeface="Palatino Linotype" pitchFamily="18" charset="0"/>
                <a:cs typeface="Times New Roman" pitchFamily="18" charset="0"/>
              </a:rPr>
              <a:t>за 2020 год 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475655" y="3987163"/>
            <a:ext cx="7663265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200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*</a:t>
            </a:r>
            <a:r>
              <a:rPr lang="ru-RU" sz="1200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В ходе исполнения бюджета в 2020 году на рассмотрение </a:t>
            </a:r>
            <a:r>
              <a:rPr lang="ru-RU" sz="1200" dirty="0">
                <a:solidFill>
                  <a:schemeClr val="tx2"/>
                </a:solidFill>
                <a:latin typeface="Palatino Linotype" panose="02040502050505030304" pitchFamily="18" charset="0"/>
              </a:rPr>
              <a:t>Совета депутатов Лужского </a:t>
            </a:r>
            <a:r>
              <a:rPr lang="ru-RU" sz="1200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муниципального района было представлено 4 проекта решений о внесении изменений в решение о бюджете.</a:t>
            </a:r>
            <a:endParaRPr lang="ru-RU" sz="1200" dirty="0">
              <a:solidFill>
                <a:schemeClr val="tx2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9" name="Заголовок 5"/>
          <p:cNvSpPr txBox="1">
            <a:spLocks/>
          </p:cNvSpPr>
          <p:nvPr/>
        </p:nvSpPr>
        <p:spPr>
          <a:xfrm>
            <a:off x="251520" y="4427722"/>
            <a:ext cx="8901514" cy="436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300" b="1" dirty="0" smtClean="0">
                <a:latin typeface="Palatino Linotype" pitchFamily="18" charset="0"/>
                <a:ea typeface="+mj-ea"/>
                <a:cs typeface="Times New Roman" pitchFamily="18" charset="0"/>
              </a:rPr>
              <a:t>Муниципальный долг </a:t>
            </a:r>
            <a:r>
              <a:rPr lang="ru-RU" sz="2300" b="1" dirty="0" err="1" smtClean="0">
                <a:latin typeface="Palatino Linotype" pitchFamily="18" charset="0"/>
                <a:ea typeface="+mj-ea"/>
                <a:cs typeface="Times New Roman" pitchFamily="18" charset="0"/>
              </a:rPr>
              <a:t>Лужского</a:t>
            </a:r>
            <a:r>
              <a:rPr lang="ru-RU" sz="2300" b="1" dirty="0" smtClean="0">
                <a:latin typeface="Palatino Linotype" pitchFamily="18" charset="0"/>
                <a:ea typeface="+mj-ea"/>
                <a:cs typeface="Times New Roman" pitchFamily="18" charset="0"/>
              </a:rPr>
              <a:t> муниципального района</a:t>
            </a:r>
            <a:endParaRPr kumimoji="0" lang="ru-RU" sz="23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Palatino Linotype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0" name="Содержимое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00865"/>
              </p:ext>
            </p:extLst>
          </p:nvPr>
        </p:nvGraphicFramePr>
        <p:xfrm>
          <a:off x="323528" y="4898013"/>
          <a:ext cx="8568952" cy="2000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14810" y="2857496"/>
            <a:ext cx="3930853" cy="2609809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Прямоугольник 7"/>
          <p:cNvSpPr/>
          <p:nvPr/>
        </p:nvSpPr>
        <p:spPr>
          <a:xfrm>
            <a:off x="323528" y="4421152"/>
            <a:ext cx="8676456" cy="88175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9078" tIns="0" rIns="0" bIns="0" numCol="1" spcCol="1270" anchor="t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4800" b="1" kern="1200" baseline="0" dirty="0" smtClean="0">
                <a:solidFill>
                  <a:schemeClr val="tx1"/>
                </a:solidFill>
                <a:latin typeface="Palatino Linotype" panose="02040502050505030304" pitchFamily="18" charset="0"/>
                <a:cs typeface="Times New Roman" pitchFamily="18" charset="0"/>
              </a:rPr>
              <a:t>СПАСИБО</a:t>
            </a:r>
            <a:r>
              <a:rPr lang="ru-RU" sz="4800" b="1" kern="1200" dirty="0" smtClean="0">
                <a:solidFill>
                  <a:schemeClr val="tx1"/>
                </a:solidFill>
                <a:latin typeface="Palatino Linotype" panose="02040502050505030304" pitchFamily="18" charset="0"/>
                <a:cs typeface="Times New Roman" pitchFamily="18" charset="0"/>
              </a:rPr>
              <a:t> ЗА ВНИМАНИЕ!</a:t>
            </a:r>
            <a:endParaRPr lang="ru-RU" sz="4800" b="1" kern="1200" baseline="0" dirty="0">
              <a:solidFill>
                <a:schemeClr val="tx1"/>
              </a:solidFill>
              <a:latin typeface="Palatino Linotype" panose="02040502050505030304" pitchFamily="18" charset="0"/>
              <a:cs typeface="Times New Roman" pitchFamily="18" charset="0"/>
            </a:endParaRPr>
          </a:p>
        </p:txBody>
      </p:sp>
      <p:pic>
        <p:nvPicPr>
          <p:cNvPr id="5" name="Picture 2" descr="Z:\Общие Документы БЮДЖЕТНОГО ОТДЕЛА\ПРЕЗЕНТАЦИИ\гер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1484784"/>
            <a:ext cx="1075560" cy="1563656"/>
          </a:xfrm>
          <a:prstGeom prst="rect">
            <a:avLst/>
          </a:prstGeom>
          <a:noFill/>
          <a:effectLst/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3168589"/>
              </p:ext>
            </p:extLst>
          </p:nvPr>
        </p:nvGraphicFramePr>
        <p:xfrm>
          <a:off x="107503" y="869229"/>
          <a:ext cx="8936539" cy="4505705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528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76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7014"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 2019 г., тыс. руб.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2020 г.*, тыс. руб.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 2020 г., тыс. руб.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 исполнения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Темп к 2019 г.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887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Доходы: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2 143 356,8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2 315 964,4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2 202 571,6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95,1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↑2,8%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7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751 183,4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761 327,1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779 533,2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102,4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↑3,8%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01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в т.ч.: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1 392 173,4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1 554 637,3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1 423 038,4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91,5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↑2,2%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94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поступления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 других бюджетов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1 392 046,5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1 554 637,3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1 493 891,6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96,1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↑7,3%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418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бюджетов бюджетной системы российской федерации от возврата остатков субсидий, субвенций и иных межбюджетных трансфертов, имеющих целевое назначение, прошлых лет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456,1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03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126,9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-71 309,3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9776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Расходы: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2 092 219,4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2 470 597,5**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2 176 464,6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88,1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↑4,0%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9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Дефицит (-), профицит (+):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51 137,4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-153 253,2*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26 107,0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6444" name="TextBox 46"/>
          <p:cNvSpPr txBox="1">
            <a:spLocks noChangeArrowheads="1"/>
          </p:cNvSpPr>
          <p:nvPr/>
        </p:nvSpPr>
        <p:spPr bwMode="auto">
          <a:xfrm>
            <a:off x="467544" y="-9758"/>
            <a:ext cx="802790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700" b="1" dirty="0">
                <a:latin typeface="Palatino Linotype" pitchFamily="18" charset="0"/>
                <a:cs typeface="Times New Roman" pitchFamily="18" charset="0"/>
              </a:rPr>
              <a:t>Основные параметры </a:t>
            </a:r>
            <a:r>
              <a:rPr lang="ru-RU" altLang="ru-RU" sz="2700" b="1" dirty="0" smtClean="0">
                <a:latin typeface="Palatino Linotype" pitchFamily="18" charset="0"/>
                <a:cs typeface="Times New Roman" pitchFamily="18" charset="0"/>
              </a:rPr>
              <a:t>исполнения бюджета</a:t>
            </a:r>
            <a:endParaRPr lang="ru-RU" altLang="ru-RU" sz="2700" b="1" dirty="0">
              <a:latin typeface="Palatino Linotype" pitchFamily="18" charset="0"/>
              <a:cs typeface="Times New Roman" pitchFamily="18" charset="0"/>
            </a:endParaRPr>
          </a:p>
          <a:p>
            <a:pPr algn="ctr"/>
            <a:r>
              <a:rPr lang="ru-RU" altLang="ru-RU" sz="2700" b="1" dirty="0">
                <a:latin typeface="Palatino Linotype" pitchFamily="18" charset="0"/>
                <a:cs typeface="Times New Roman" pitchFamily="18" charset="0"/>
              </a:rPr>
              <a:t> Лужского </a:t>
            </a:r>
            <a:r>
              <a:rPr lang="ru-RU" altLang="ru-RU" sz="2700" b="1" dirty="0" smtClean="0">
                <a:latin typeface="Palatino Linotype" pitchFamily="18" charset="0"/>
                <a:cs typeface="Times New Roman" pitchFamily="18" charset="0"/>
              </a:rPr>
              <a:t>муниципального района</a:t>
            </a:r>
            <a:endParaRPr lang="ru-RU" altLang="ru-RU" sz="2700" b="1" dirty="0"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16445" name="Прямоугольник 4"/>
          <p:cNvSpPr>
            <a:spLocks noChangeArrowheads="1"/>
          </p:cNvSpPr>
          <p:nvPr/>
        </p:nvSpPr>
        <p:spPr bwMode="auto">
          <a:xfrm>
            <a:off x="107504" y="5688449"/>
            <a:ext cx="894245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solidFill>
                  <a:schemeClr val="accent4">
                    <a:lumMod val="75000"/>
                  </a:schemeClr>
                </a:solidFill>
                <a:latin typeface="Palatino Linotype" panose="02040502050505030304" pitchFamily="18" charset="0"/>
              </a:rPr>
              <a:t>Доходы</a:t>
            </a:r>
            <a:r>
              <a:rPr lang="ru-RU" sz="1400" i="1" dirty="0" smtClean="0">
                <a:latin typeface="Palatino Linotype" panose="02040502050505030304" pitchFamily="18" charset="0"/>
              </a:rPr>
              <a:t> </a:t>
            </a:r>
            <a:r>
              <a:rPr lang="ru-RU" sz="1400" i="1" dirty="0">
                <a:latin typeface="Palatino Linotype" panose="02040502050505030304" pitchFamily="18" charset="0"/>
              </a:rPr>
              <a:t>– поступающие в бюджет денежные средства</a:t>
            </a:r>
            <a:r>
              <a:rPr lang="ru-RU" sz="1400" i="1" dirty="0" smtClean="0">
                <a:latin typeface="Palatino Linotype" panose="02040502050505030304" pitchFamily="18" charset="0"/>
              </a:rPr>
              <a:t>.</a:t>
            </a:r>
          </a:p>
          <a:p>
            <a:pPr algn="ctr"/>
            <a:r>
              <a:rPr lang="ru-RU" sz="1400" b="1" i="1" dirty="0" smtClean="0">
                <a:solidFill>
                  <a:schemeClr val="accent4">
                    <a:lumMod val="75000"/>
                  </a:schemeClr>
                </a:solidFill>
                <a:latin typeface="Palatino Linotype" panose="02040502050505030304" pitchFamily="18" charset="0"/>
              </a:rPr>
              <a:t>  Расходы</a:t>
            </a:r>
            <a:r>
              <a:rPr lang="ru-RU" sz="1400" i="1" dirty="0" smtClean="0">
                <a:latin typeface="Palatino Linotype" panose="02040502050505030304" pitchFamily="18" charset="0"/>
              </a:rPr>
              <a:t> </a:t>
            </a:r>
            <a:r>
              <a:rPr lang="ru-RU" sz="1400" i="1" dirty="0">
                <a:latin typeface="Palatino Linotype" panose="02040502050505030304" pitchFamily="18" charset="0"/>
              </a:rPr>
              <a:t>– выплачиваемые из бюджета денежные средства, которые направляются на </a:t>
            </a:r>
            <a:r>
              <a:rPr lang="ru-RU" sz="1400" i="1" dirty="0" smtClean="0">
                <a:latin typeface="Palatino Linotype" panose="02040502050505030304" pitchFamily="18" charset="0"/>
              </a:rPr>
              <a:t>финансовое обеспечение </a:t>
            </a:r>
            <a:r>
              <a:rPr lang="ru-RU" sz="1400" i="1" dirty="0">
                <a:latin typeface="Palatino Linotype" panose="02040502050505030304" pitchFamily="18" charset="0"/>
              </a:rPr>
              <a:t>задач и функций органов местного самоуправления</a:t>
            </a:r>
            <a:r>
              <a:rPr lang="ru-RU" sz="1400" i="1" dirty="0" smtClean="0">
                <a:latin typeface="Palatino Linotype" panose="02040502050505030304" pitchFamily="18" charset="0"/>
              </a:rPr>
              <a:t>.</a:t>
            </a:r>
          </a:p>
          <a:p>
            <a:pPr algn="r"/>
            <a:r>
              <a:rPr lang="ru-RU" sz="1400" b="1" i="1" dirty="0" smtClean="0">
                <a:solidFill>
                  <a:schemeClr val="accent4">
                    <a:lumMod val="75000"/>
                  </a:schemeClr>
                </a:solidFill>
                <a:latin typeface="Palatino Linotype" panose="02040502050505030304" pitchFamily="18" charset="0"/>
              </a:rPr>
              <a:t>Дефицит </a:t>
            </a:r>
            <a:r>
              <a:rPr lang="ru-RU" sz="1400" b="1" i="1" dirty="0">
                <a:solidFill>
                  <a:schemeClr val="accent4">
                    <a:lumMod val="75000"/>
                  </a:schemeClr>
                </a:solidFill>
                <a:latin typeface="Palatino Linotype" panose="02040502050505030304" pitchFamily="18" charset="0"/>
              </a:rPr>
              <a:t>бюджета</a:t>
            </a:r>
            <a:r>
              <a:rPr lang="ru-RU" sz="1400" i="1" dirty="0">
                <a:latin typeface="Palatino Linotype" panose="02040502050505030304" pitchFamily="18" charset="0"/>
              </a:rPr>
              <a:t> –ситуация, при которой расходы бюджета превышают его доходы.</a:t>
            </a:r>
          </a:p>
          <a:p>
            <a:pPr algn="r"/>
            <a:r>
              <a:rPr lang="ru-RU" sz="1400" b="1" i="1" dirty="0" smtClean="0">
                <a:solidFill>
                  <a:schemeClr val="accent4">
                    <a:lumMod val="75000"/>
                  </a:schemeClr>
                </a:solidFill>
                <a:latin typeface="Palatino Linotype" panose="02040502050505030304" pitchFamily="18" charset="0"/>
              </a:rPr>
              <a:t>Профицит </a:t>
            </a:r>
            <a:r>
              <a:rPr lang="ru-RU" sz="1400" b="1" i="1" dirty="0">
                <a:solidFill>
                  <a:schemeClr val="accent4">
                    <a:lumMod val="75000"/>
                  </a:schemeClr>
                </a:solidFill>
                <a:latin typeface="Palatino Linotype" panose="02040502050505030304" pitchFamily="18" charset="0"/>
              </a:rPr>
              <a:t>бюджета</a:t>
            </a:r>
            <a:r>
              <a:rPr lang="ru-RU" sz="1400" i="1" dirty="0">
                <a:solidFill>
                  <a:schemeClr val="accent2"/>
                </a:solidFill>
                <a:latin typeface="Palatino Linotype" panose="02040502050505030304" pitchFamily="18" charset="0"/>
              </a:rPr>
              <a:t> </a:t>
            </a:r>
            <a:r>
              <a:rPr lang="ru-RU" sz="1400" i="1" dirty="0">
                <a:latin typeface="Palatino Linotype" panose="02040502050505030304" pitchFamily="18" charset="0"/>
              </a:rPr>
              <a:t>– превышение доходов бюджета над его расходами. </a:t>
            </a:r>
            <a:endParaRPr lang="ru-RU" sz="1400" dirty="0">
              <a:latin typeface="Palatino Linotype" panose="02040502050505030304" pitchFamily="18" charset="0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3509831" y="5328409"/>
            <a:ext cx="5534212" cy="36004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*Решение Совета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депутатов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ЛМР от 23.12.2019 г. № 24 (в редакции решения от 17.11.2020 г. № 80)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**Уточненный план по сводной бюджетной росписи на 31.12.2020 г.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8030126" cy="582594"/>
          </a:xfrm>
        </p:spPr>
        <p:txBody>
          <a:bodyPr>
            <a:normAutofit/>
          </a:bodyPr>
          <a:lstStyle/>
          <a:p>
            <a:pPr algn="ctr"/>
            <a:r>
              <a:rPr lang="ru-RU" sz="2700" b="1" dirty="0" smtClean="0">
                <a:solidFill>
                  <a:schemeClr val="tx1"/>
                </a:solidFill>
                <a:latin typeface="Palatino Linotype" pitchFamily="18" charset="0"/>
              </a:rPr>
              <a:t>Исполнение доходной части бюджета</a:t>
            </a:r>
            <a:endParaRPr lang="ru-RU" sz="2700" dirty="0"/>
          </a:p>
        </p:txBody>
      </p:sp>
      <p:graphicFrame>
        <p:nvGraphicFramePr>
          <p:cNvPr id="4" name="Диаграмма 4" descr="Водяные капли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8760955"/>
              </p:ext>
            </p:extLst>
          </p:nvPr>
        </p:nvGraphicFramePr>
        <p:xfrm>
          <a:off x="357158" y="857232"/>
          <a:ext cx="8572560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5955820"/>
              </p:ext>
            </p:extLst>
          </p:nvPr>
        </p:nvGraphicFramePr>
        <p:xfrm>
          <a:off x="573288" y="4077072"/>
          <a:ext cx="8247183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829167" y="31901"/>
            <a:ext cx="1200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Palatino Linotype" pitchFamily="18" charset="0"/>
              </a:rPr>
              <a:t>тыс. руб.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10187"/>
              </p:ext>
            </p:extLst>
          </p:nvPr>
        </p:nvGraphicFramePr>
        <p:xfrm>
          <a:off x="323528" y="1669424"/>
          <a:ext cx="8463314" cy="377086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713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0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80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38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45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План,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тыс. руб.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Исполнение,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2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лиц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564 275,3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535 358,5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94,9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3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 за счет доп. норматива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362 617,1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343 145,6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94,6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5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Налоги на товары (работы, услуги),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реализуемые на территории РФ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13 221,2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11 836,9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89,5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3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Налог, взимаемый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связи с применением упрощенной системы налогообложения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113 200,0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124 706,5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110,2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Единый налог на вмененный доход для отдельных видов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деятельности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20 830,0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22 765,4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109,3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34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Налог, взимаемый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связи с применением патентной системы налогообложения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1 886,6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460,1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1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504,3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17,9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20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9 480,0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9 875,6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104,2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203321"/>
            <a:ext cx="8208912" cy="451520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700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Исполнение налоговых доходов</a:t>
            </a:r>
            <a:endParaRPr lang="ru-RU" sz="2700" b="1" dirty="0">
              <a:solidFill>
                <a:schemeClr val="tx2">
                  <a:satMod val="130000"/>
                </a:schemeClr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836712"/>
            <a:ext cx="8463314" cy="65084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–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721 920,8 тыс. руб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факт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706 519,6 тыс. руб.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9%)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5517232"/>
            <a:ext cx="846331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b="1" i="1" dirty="0" smtClean="0">
                <a:solidFill>
                  <a:srgbClr val="002060"/>
                </a:solidFill>
                <a:latin typeface="Palatino Linotype" panose="02040502050505030304" pitchFamily="18" charset="0"/>
                <a:cs typeface="Times New Roman" pitchFamily="18" charset="0"/>
              </a:rPr>
              <a:t>Налоговые доходы </a:t>
            </a:r>
          </a:p>
          <a:p>
            <a:pPr algn="ctr"/>
            <a:r>
              <a:rPr lang="ru-RU" sz="1500" i="1" dirty="0" smtClean="0">
                <a:latin typeface="Palatino Linotype" panose="02040502050505030304" pitchFamily="18" charset="0"/>
                <a:cs typeface="Times New Roman" pitchFamily="18" charset="0"/>
              </a:rPr>
              <a:t>доходы от предусмотренных законодательством Российской Федерации о налогах и сборах федеральных налогов и сборов, в т.ч. от налогов,  предусмотренных специальными налоговыми режимами, региональных и местных налогов, а также пеней и штрафов по ним.</a:t>
            </a:r>
            <a:endParaRPr lang="ru-RU" sz="1500" i="1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5" y="44624"/>
            <a:ext cx="8568953" cy="451520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700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Поступление НДФЛ</a:t>
            </a:r>
            <a:endParaRPr lang="ru-RU" sz="2700" b="1" dirty="0">
              <a:solidFill>
                <a:schemeClr val="tx2">
                  <a:satMod val="130000"/>
                </a:schemeClr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1313232"/>
              </p:ext>
            </p:extLst>
          </p:nvPr>
        </p:nvGraphicFramePr>
        <p:xfrm>
          <a:off x="395535" y="548680"/>
          <a:ext cx="8731063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Скругленный прямоугольник 1"/>
          <p:cNvSpPr/>
          <p:nvPr/>
        </p:nvSpPr>
        <p:spPr>
          <a:xfrm>
            <a:off x="5580112" y="4221088"/>
            <a:ext cx="3312368" cy="19442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641804" y="4335085"/>
            <a:ext cx="3250676" cy="1580186"/>
          </a:xfrm>
          <a:prstGeom prst="rect">
            <a:avLst/>
          </a:prstGeom>
        </p:spPr>
        <p:txBody>
          <a:bodyPr vert="horz" rtlCol="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Доля НДФЛ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в общем объеме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налоговых и неналоговых доходов составляет 75,8%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535 358,5 </a:t>
            </a:r>
            <a:r>
              <a:rPr lang="ru-RU" sz="1800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тыс. руб.)</a:t>
            </a:r>
            <a:endParaRPr lang="ru-RU" sz="1800" b="1" dirty="0">
              <a:solidFill>
                <a:schemeClr val="tx2">
                  <a:satMod val="130000"/>
                </a:schemeClr>
              </a:solidFill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757094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45884" y="63066"/>
            <a:ext cx="7890100" cy="34159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sz="2700" b="1" dirty="0" smtClean="0">
                <a:latin typeface="Palatino Linotype" pitchFamily="18" charset="0"/>
                <a:cs typeface="Times New Roman" pitchFamily="18" charset="0"/>
              </a:rPr>
              <a:t>Поступление налога по УСН</a:t>
            </a:r>
            <a:endParaRPr lang="ru-RU" sz="2700" b="1" dirty="0">
              <a:solidFill>
                <a:schemeClr val="tx2">
                  <a:satMod val="130000"/>
                </a:schemeClr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161085533"/>
              </p:ext>
            </p:extLst>
          </p:nvPr>
        </p:nvGraphicFramePr>
        <p:xfrm>
          <a:off x="251520" y="476672"/>
          <a:ext cx="8640960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0859772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45884" y="63066"/>
            <a:ext cx="7890100" cy="70163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sz="2700" b="1" dirty="0" smtClean="0">
                <a:latin typeface="Palatino Linotype" pitchFamily="18" charset="0"/>
                <a:cs typeface="Times New Roman" pitchFamily="18" charset="0"/>
              </a:rPr>
              <a:t>Поступление Единого налога на вмененный доход для отдельных видов деятельности</a:t>
            </a:r>
            <a:endParaRPr lang="ru-RU" sz="2700" b="1" dirty="0">
              <a:solidFill>
                <a:schemeClr val="tx2">
                  <a:satMod val="130000"/>
                </a:schemeClr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877485970"/>
              </p:ext>
            </p:extLst>
          </p:nvPr>
        </p:nvGraphicFramePr>
        <p:xfrm>
          <a:off x="251520" y="881427"/>
          <a:ext cx="8640959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644008" y="3212976"/>
            <a:ext cx="230425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ЕНВД</a:t>
            </a:r>
            <a:endParaRPr lang="ru-RU" sz="1400" b="1" i="1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план – </a:t>
            </a:r>
            <a:r>
              <a:rPr lang="en-US" sz="1400" b="1" i="1" dirty="0">
                <a:solidFill>
                  <a:srgbClr val="000000"/>
                </a:solidFill>
                <a:latin typeface="Palatino Linotype" panose="02040502050505030304" pitchFamily="18" charset="0"/>
                <a:cs typeface="Times New Roman" pitchFamily="18" charset="0"/>
              </a:rPr>
              <a:t>2</a:t>
            </a:r>
            <a:r>
              <a:rPr lang="ru-RU" sz="1400" b="1" i="1" dirty="0">
                <a:solidFill>
                  <a:srgbClr val="000000"/>
                </a:solidFill>
                <a:latin typeface="Palatino Linotype" panose="02040502050505030304" pitchFamily="18" charset="0"/>
                <a:cs typeface="Times New Roman" pitchFamily="18" charset="0"/>
              </a:rPr>
              <a:t>0 830,0</a:t>
            </a:r>
            <a:r>
              <a:rPr lang="ru-RU" sz="1400" b="1" i="1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тыс. руб.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факт – 22 765,4 тыс. руб.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(109,3%)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714921270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251520" y="79036"/>
            <a:ext cx="8640959" cy="293107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700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Исполнение неналоговых доходов</a:t>
            </a:r>
            <a:endParaRPr lang="ru-RU" sz="2700" b="1" dirty="0">
              <a:solidFill>
                <a:schemeClr val="tx2">
                  <a:satMod val="130000"/>
                </a:schemeClr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503" y="372143"/>
            <a:ext cx="8927225" cy="54735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– </a:t>
            </a:r>
            <a:r>
              <a:rPr lang="ru-RU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39 406,3 тыс. руб</a:t>
            </a:r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факт </a:t>
            </a:r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73 013,6 тыс. руб.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(185,3%)</a:t>
            </a:r>
            <a:endParaRPr lang="ru-RU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730955"/>
              </p:ext>
            </p:extLst>
          </p:nvPr>
        </p:nvGraphicFramePr>
        <p:xfrm>
          <a:off x="107503" y="951522"/>
          <a:ext cx="8927225" cy="42624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876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8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58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67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4465"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</a:t>
                      </a:r>
                      <a:endParaRPr lang="ru-RU" sz="135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План,</a:t>
                      </a:r>
                    </a:p>
                    <a:p>
                      <a:pPr algn="ctr"/>
                      <a:r>
                        <a:rPr lang="ru-RU" sz="13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тыс. руб.</a:t>
                      </a:r>
                      <a:endParaRPr lang="ru-RU" sz="135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Исполнение, тыс. руб.</a:t>
                      </a:r>
                      <a:endParaRPr lang="ru-RU" sz="135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35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5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в виде прибыли, приходящейся на доли в уставных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(складочных) капиталах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134,0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614511"/>
                  </a:ext>
                </a:extLst>
              </a:tr>
              <a:tr h="2505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Доходы, получаемые в виде арендной платы за земельные участки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17 865,3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24 236,9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135,7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8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от сдачи в аренду имущества, составляющего муниципальную казну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4 647,4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5 742,4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123,6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78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от перечисления части прибыли государственных и муниципальных унитарных предприятий, остающейся после уплаты налогов и обязательных платежей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914,4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854,4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93,4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8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Прочие поступления от использования имущества, находящегося в собственности муниципальных районов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1 703,0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1 599,7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93,9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8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Плата за негативное воздействие на окружающую среду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3 183,4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8 028,4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252,2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28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доходы от компенсации затрат бюджетов муниципальных районов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663,5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18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от реализации иного имущества, находящегося в собственности муниципальных районов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1 100,0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167,7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15,2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18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от продажи земельных участков, находящихся в государственной и муниципальной собственности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792,8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25 904,2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264,5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58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Штрафы, санкции, возмещение ущерба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3 828,1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1914,1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8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неналоговые доходы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1 854,3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664966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5131" y="5206309"/>
            <a:ext cx="9016790" cy="1715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050" b="1" i="1" dirty="0" smtClean="0">
                <a:solidFill>
                  <a:srgbClr val="002060"/>
                </a:solidFill>
                <a:latin typeface="Palatino Linotype" panose="02040502050505030304" pitchFamily="18" charset="0"/>
                <a:cs typeface="Times New Roman" pitchFamily="18" charset="0"/>
              </a:rPr>
              <a:t>Неналоговые доходы</a:t>
            </a:r>
          </a:p>
          <a:p>
            <a:pPr algn="ctr">
              <a:defRPr/>
            </a:pPr>
            <a:r>
              <a:rPr lang="ru-RU" sz="1100" b="1" i="1" dirty="0" smtClean="0">
                <a:solidFill>
                  <a:srgbClr val="002060"/>
                </a:solidFill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ru-RU" sz="1050" i="1" dirty="0" smtClean="0">
                <a:latin typeface="Palatino Linotype" panose="02040502050505030304" pitchFamily="18" charset="0"/>
                <a:cs typeface="Times New Roman" pitchFamily="18" charset="0"/>
              </a:rPr>
              <a:t> - доходы от использования имущества, находящегося в государственной или муниципальной собственности, за исключением имущества бюджетных и автономных учреждений, а также имущества государственных и муниципальных унитарных предприятий, в т.ч. казенных; </a:t>
            </a:r>
            <a:endParaRPr lang="en-US" sz="1050" i="1" dirty="0" smtClean="0">
              <a:latin typeface="Palatino Linotype" panose="02040502050505030304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050" i="1" dirty="0" smtClean="0">
                <a:latin typeface="Palatino Linotype" panose="02040502050505030304" pitchFamily="18" charset="0"/>
                <a:cs typeface="Times New Roman" pitchFamily="18" charset="0"/>
              </a:rPr>
              <a:t>     </a:t>
            </a:r>
            <a:r>
              <a:rPr lang="ru-RU" sz="1050" i="1" dirty="0" smtClean="0">
                <a:latin typeface="Palatino Linotype" panose="02040502050505030304" pitchFamily="18" charset="0"/>
                <a:cs typeface="Times New Roman" pitchFamily="18" charset="0"/>
              </a:rPr>
              <a:t>-доходы от продажи имущества, находящегося в государственной или муниципальной собственности, за исключением движимого имущества; </a:t>
            </a:r>
            <a:endParaRPr lang="en-US" sz="1050" i="1" dirty="0" smtClean="0">
              <a:latin typeface="Palatino Linotype" panose="02040502050505030304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050" i="1" dirty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1050" i="1" dirty="0" smtClean="0">
                <a:latin typeface="Palatino Linotype" panose="02040502050505030304" pitchFamily="18" charset="0"/>
                <a:cs typeface="Times New Roman" pitchFamily="18" charset="0"/>
              </a:rPr>
              <a:t>         </a:t>
            </a:r>
            <a:r>
              <a:rPr lang="ru-RU" sz="1050" i="1" dirty="0" smtClean="0">
                <a:latin typeface="Palatino Linotype" panose="02040502050505030304" pitchFamily="18" charset="0"/>
                <a:cs typeface="Times New Roman" pitchFamily="18" charset="0"/>
              </a:rPr>
              <a:t>бюджетных и автономных учреждений, а также имущества государственных и муниципальных унитарных предприятий, в т.ч. казенных; </a:t>
            </a:r>
          </a:p>
          <a:p>
            <a:pPr>
              <a:defRPr/>
            </a:pPr>
            <a:r>
              <a:rPr lang="en-US" sz="1050" i="1" dirty="0" smtClean="0">
                <a:latin typeface="Palatino Linotype" panose="02040502050505030304" pitchFamily="18" charset="0"/>
                <a:cs typeface="Times New Roman" pitchFamily="18" charset="0"/>
              </a:rPr>
              <a:t>               </a:t>
            </a:r>
            <a:r>
              <a:rPr lang="ru-RU" sz="1050" i="1" dirty="0" smtClean="0">
                <a:latin typeface="Palatino Linotype" panose="02040502050505030304" pitchFamily="18" charset="0"/>
                <a:cs typeface="Times New Roman" pitchFamily="18" charset="0"/>
              </a:rPr>
              <a:t>-доходы от платных услуг, оказываемых казенными учреждениями;</a:t>
            </a:r>
          </a:p>
          <a:p>
            <a:pPr>
              <a:defRPr/>
            </a:pPr>
            <a:r>
              <a:rPr lang="en-US" sz="1050" i="1" dirty="0" smtClean="0">
                <a:latin typeface="Palatino Linotype" panose="02040502050505030304" pitchFamily="18" charset="0"/>
                <a:cs typeface="Times New Roman" pitchFamily="18" charset="0"/>
              </a:rPr>
              <a:t>                     </a:t>
            </a:r>
            <a:r>
              <a:rPr lang="ru-RU" sz="1050" i="1" dirty="0" smtClean="0">
                <a:latin typeface="Palatino Linotype" panose="02040502050505030304" pitchFamily="18" charset="0"/>
                <a:cs typeface="Times New Roman" pitchFamily="18" charset="0"/>
              </a:rPr>
              <a:t>-средства, полученные в результате применения мер гражданско-правовой, административной и уголовной ответственности, в т.ч. </a:t>
            </a:r>
            <a:r>
              <a:rPr lang="en-US" sz="1050" i="1" dirty="0" smtClean="0">
                <a:latin typeface="Palatino Linotype" panose="02040502050505030304" pitchFamily="18" charset="0"/>
                <a:cs typeface="Times New Roman" pitchFamily="18" charset="0"/>
              </a:rPr>
              <a:t>   </a:t>
            </a:r>
          </a:p>
          <a:p>
            <a:pPr>
              <a:defRPr/>
            </a:pPr>
            <a:r>
              <a:rPr lang="en-US" sz="1050" i="1" dirty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1050" i="1" dirty="0" smtClean="0">
                <a:latin typeface="Palatino Linotype" panose="02040502050505030304" pitchFamily="18" charset="0"/>
                <a:cs typeface="Times New Roman" pitchFamily="18" charset="0"/>
              </a:rPr>
              <a:t>                          </a:t>
            </a:r>
            <a:r>
              <a:rPr lang="ru-RU" sz="1050" i="1" dirty="0" smtClean="0">
                <a:latin typeface="Palatino Linotype" panose="02040502050505030304" pitchFamily="18" charset="0"/>
                <a:cs typeface="Times New Roman" pitchFamily="18" charset="0"/>
              </a:rPr>
              <a:t>штрафы, конфискации, компенсации, а также средства, полученные в возмещение вреда, причиненного РФ, субъектам РФ, </a:t>
            </a:r>
            <a:endParaRPr lang="en-US" sz="1050" i="1" dirty="0" smtClean="0">
              <a:latin typeface="Palatino Linotype" panose="02040502050505030304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050" i="1" dirty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1050" i="1" dirty="0" smtClean="0">
                <a:latin typeface="Palatino Linotype" panose="02040502050505030304" pitchFamily="18" charset="0"/>
                <a:cs typeface="Times New Roman" pitchFamily="18" charset="0"/>
              </a:rPr>
              <a:t>                                </a:t>
            </a:r>
            <a:r>
              <a:rPr lang="ru-RU" sz="1050" i="1" dirty="0" smtClean="0">
                <a:latin typeface="Palatino Linotype" panose="02040502050505030304" pitchFamily="18" charset="0"/>
                <a:cs typeface="Times New Roman" pitchFamily="18" charset="0"/>
              </a:rPr>
              <a:t>муниципальным образованиям, и иные суммы принудительного изъятия;</a:t>
            </a:r>
          </a:p>
          <a:p>
            <a:pPr>
              <a:defRPr/>
            </a:pPr>
            <a:r>
              <a:rPr lang="en-US" sz="1050" i="1" dirty="0" smtClean="0">
                <a:latin typeface="Palatino Linotype" panose="02040502050505030304" pitchFamily="18" charset="0"/>
                <a:cs typeface="Times New Roman" pitchFamily="18" charset="0"/>
              </a:rPr>
              <a:t>                                       </a:t>
            </a:r>
            <a:r>
              <a:rPr lang="ru-RU" sz="1050" i="1" dirty="0" smtClean="0">
                <a:latin typeface="Palatino Linotype" panose="02040502050505030304" pitchFamily="18" charset="0"/>
                <a:cs typeface="Times New Roman" pitchFamily="18" charset="0"/>
              </a:rPr>
              <a:t>-средства самообложения граждан; -иные неналоговые доходы.</a:t>
            </a:r>
            <a:endParaRPr lang="ru-RU" sz="1050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4624"/>
            <a:ext cx="8856984" cy="928670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Межбюджетные трансферты от других бюджетов бюджетной системы РФ </a:t>
            </a:r>
            <a:endParaRPr lang="ru-RU" sz="2400" b="1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395433360"/>
              </p:ext>
            </p:extLst>
          </p:nvPr>
        </p:nvGraphicFramePr>
        <p:xfrm>
          <a:off x="323528" y="789806"/>
          <a:ext cx="7632849" cy="4864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Скругленный прямоугольник 10"/>
          <p:cNvSpPr/>
          <p:nvPr/>
        </p:nvSpPr>
        <p:spPr>
          <a:xfrm>
            <a:off x="323528" y="4616510"/>
            <a:ext cx="2231006" cy="1753915"/>
          </a:xfrm>
          <a:prstGeom prst="round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i="1" kern="0" dirty="0" smtClean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  <a:cs typeface="Times New Roman" pitchFamily="18" charset="0"/>
              </a:rPr>
              <a:t>Межбюджетные трансферты</a:t>
            </a:r>
          </a:p>
          <a:p>
            <a:pPr algn="ctr"/>
            <a:r>
              <a:rPr lang="ru-RU" sz="1100" kern="0" dirty="0" smtClean="0">
                <a:solidFill>
                  <a:schemeClr val="tx1"/>
                </a:solidFill>
                <a:latin typeface="Palatino Linotype" panose="02040502050505030304" pitchFamily="18" charset="0"/>
                <a:cs typeface="Times New Roman" pitchFamily="18" charset="0"/>
              </a:rPr>
              <a:t>средства, предоставляемые одним бюджетом бюджетной системы Российской Федерации другому бюджету бюджетной системы Российской Федерации.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236296" y="1019117"/>
            <a:ext cx="1835697" cy="3273980"/>
          </a:xfrm>
          <a:prstGeom prst="roundRect">
            <a:avLst/>
          </a:prstGeom>
          <a:noFill/>
          <a:ln>
            <a:solidFill>
              <a:srgbClr val="AFE4F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100" b="1" i="1" kern="0" dirty="0" smtClean="0">
                <a:solidFill>
                  <a:srgbClr val="5A9EDC"/>
                </a:solidFill>
                <a:latin typeface="Palatino Linotype" panose="02040502050505030304" pitchFamily="18" charset="0"/>
                <a:cs typeface="Times New Roman" pitchFamily="18" charset="0"/>
              </a:rPr>
              <a:t>Субсидии</a:t>
            </a:r>
            <a:r>
              <a:rPr lang="ru-RU" sz="1100" i="1" kern="0" dirty="0" smtClean="0">
                <a:solidFill>
                  <a:schemeClr val="accent1"/>
                </a:solidFill>
                <a:latin typeface="Palatino Linotype" panose="02040502050505030304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ru-RU" sz="1100" kern="0" dirty="0" smtClean="0">
                <a:solidFill>
                  <a:schemeClr val="tx1"/>
                </a:solidFill>
                <a:latin typeface="Palatino Linotype" panose="02040502050505030304" pitchFamily="18" charset="0"/>
                <a:cs typeface="Times New Roman" pitchFamily="18" charset="0"/>
              </a:rPr>
              <a:t> средства, передаваемые бюджету другого уровня бюджетной системы на условиях софинансирования расходных обязательств муниципальных образований. </a:t>
            </a:r>
            <a:endParaRPr lang="ru-RU" sz="1100" i="1" kern="0" dirty="0" smtClean="0">
              <a:solidFill>
                <a:schemeClr val="tx1"/>
              </a:solidFill>
              <a:latin typeface="Palatino Linotype" panose="02040502050505030304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100" b="1" i="1" kern="0" dirty="0" smtClean="0">
                <a:solidFill>
                  <a:schemeClr val="tx1"/>
                </a:solidFill>
                <a:latin typeface="Palatino Linotype" panose="02040502050505030304" pitchFamily="18" charset="0"/>
                <a:cs typeface="Times New Roman" pitchFamily="18" charset="0"/>
              </a:rPr>
              <a:t>Аналогия в семейном бюджете: Вы «добавляете» деньги для того, чтобы ваш ребенок купил себе книгу.</a:t>
            </a:r>
            <a:endParaRPr lang="ru-RU" sz="1100" b="1" i="1" kern="0" dirty="0">
              <a:solidFill>
                <a:schemeClr val="tx1"/>
              </a:solidFill>
              <a:latin typeface="Palatino Linotype" panose="02040502050505030304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9512" y="1035978"/>
            <a:ext cx="2375022" cy="2465030"/>
          </a:xfrm>
          <a:prstGeom prst="roundRect">
            <a:avLst/>
          </a:prstGeom>
          <a:noFill/>
          <a:ln>
            <a:solidFill>
              <a:srgbClr val="FF5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100" b="1" i="1" kern="0" dirty="0" smtClean="0">
                <a:solidFill>
                  <a:schemeClr val="accent2"/>
                </a:solidFill>
                <a:latin typeface="Palatino Linotype" panose="02040502050505030304" pitchFamily="18" charset="0"/>
                <a:cs typeface="Times New Roman" pitchFamily="18" charset="0"/>
              </a:rPr>
              <a:t>Дотации</a:t>
            </a:r>
            <a:r>
              <a:rPr lang="ru-RU" sz="1100" i="1" kern="0" dirty="0" smtClean="0">
                <a:solidFill>
                  <a:schemeClr val="accent2"/>
                </a:solidFill>
                <a:latin typeface="Palatino Linotype" panose="02040502050505030304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ru-RU" sz="1100" kern="0" dirty="0" smtClean="0">
                <a:solidFill>
                  <a:schemeClr val="tx1"/>
                </a:solidFill>
                <a:latin typeface="Palatino Linotype" panose="02040502050505030304" pitchFamily="18" charset="0"/>
                <a:cs typeface="Times New Roman" pitchFamily="18" charset="0"/>
              </a:rPr>
              <a:t> средства, предоставляемые бюджету другого уровня бюджетной системы на безвозмездной  и безвозвратной основе без установления направлений и (или) условий их использования.</a:t>
            </a:r>
            <a:endParaRPr lang="ru-RU" sz="1100" i="1" kern="0" dirty="0" smtClean="0">
              <a:solidFill>
                <a:schemeClr val="tx1"/>
              </a:solidFill>
              <a:latin typeface="Palatino Linotype" panose="02040502050505030304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100" b="1" i="1" kern="0" dirty="0" smtClean="0">
                <a:solidFill>
                  <a:schemeClr val="tx1"/>
                </a:solidFill>
                <a:latin typeface="Palatino Linotype" panose="02040502050505030304" pitchFamily="18" charset="0"/>
                <a:cs typeface="Times New Roman" pitchFamily="18" charset="0"/>
              </a:rPr>
              <a:t>Аналогия в семейном бюджете: Вы даете своему ребенку карманные деньги.</a:t>
            </a:r>
            <a:endParaRPr lang="ru-RU" sz="1100" b="1" i="1" kern="0" dirty="0">
              <a:solidFill>
                <a:schemeClr val="tx1"/>
              </a:solidFill>
              <a:latin typeface="Palatino Linotype" panose="02040502050505030304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670150" y="5371142"/>
            <a:ext cx="4502251" cy="1296144"/>
          </a:xfrm>
          <a:prstGeom prst="roundRect">
            <a:avLst/>
          </a:prstGeom>
          <a:noFill/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i="1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Palatino Linotype" panose="02040502050505030304" pitchFamily="18" charset="0"/>
                <a:cs typeface="Times New Roman" pitchFamily="18" charset="0"/>
              </a:rPr>
              <a:t>Субвенции</a:t>
            </a:r>
          </a:p>
          <a:p>
            <a:pPr algn="ctr"/>
            <a:r>
              <a:rPr lang="ru-RU" sz="1100" kern="0" dirty="0" smtClean="0">
                <a:solidFill>
                  <a:schemeClr val="tx1"/>
                </a:solidFill>
                <a:latin typeface="Palatino Linotype" panose="02040502050505030304" pitchFamily="18" charset="0"/>
                <a:cs typeface="Times New Roman" pitchFamily="18" charset="0"/>
              </a:rPr>
              <a:t>средства, предоставляемые бюджету другого уровня бюджетной системы для исполнения переданных государственных полномочий.</a:t>
            </a:r>
          </a:p>
          <a:p>
            <a:pPr algn="ctr"/>
            <a:r>
              <a:rPr lang="ru-RU" sz="1100" b="1" i="1" kern="0" dirty="0" smtClean="0">
                <a:solidFill>
                  <a:schemeClr val="tx1"/>
                </a:solidFill>
                <a:latin typeface="Palatino Linotype" panose="02040502050505030304" pitchFamily="18" charset="0"/>
                <a:cs typeface="Times New Roman" pitchFamily="18" charset="0"/>
              </a:rPr>
              <a:t>Аналогия в семейном бюджете: Вы даете своему ребенку деньги и отправляете его в магазин купить продукты по списку, который Вы ему дали.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ritingDesignTemplate">
  <a:themeElements>
    <a:clrScheme name="WritingDesignTemplate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WritingDesign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ritingDesign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WritingDesignTemplate">
  <a:themeElements>
    <a:clrScheme name="WritingDesignTemplate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WritingDesign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ritingDesign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WritingDesignTemplate">
  <a:themeElements>
    <a:clrScheme name="Другая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WritingDesign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ritingDesign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WritingDesignTemplate">
  <a:themeElements>
    <a:clrScheme name="Другая 22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D1E8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C1E0FF"/>
      </a:hlink>
      <a:folHlink>
        <a:srgbClr val="C1E0FF"/>
      </a:folHlink>
    </a:clrScheme>
    <a:fontScheme name="WritingDesign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ritingDesign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ooks_16x9">
    <a:dk1>
      <a:srgbClr val="374C81"/>
    </a:dk1>
    <a:lt1>
      <a:srgbClr val="FFFFFF"/>
    </a:lt1>
    <a:dk2>
      <a:srgbClr val="000000"/>
    </a:dk2>
    <a:lt2>
      <a:srgbClr val="EDE5DF"/>
    </a:lt2>
    <a:accent1>
      <a:srgbClr val="414E77"/>
    </a:accent1>
    <a:accent2>
      <a:srgbClr val="70AAC4"/>
    </a:accent2>
    <a:accent3>
      <a:srgbClr val="8B6A94"/>
    </a:accent3>
    <a:accent4>
      <a:srgbClr val="61A796"/>
    </a:accent4>
    <a:accent5>
      <a:srgbClr val="4E5798"/>
    </a:accent5>
    <a:accent6>
      <a:srgbClr val="7E5C5C"/>
    </a:accent6>
    <a:hlink>
      <a:srgbClr val="0070C0"/>
    </a:hlink>
    <a:folHlink>
      <a:srgbClr val="7030A0"/>
    </a:folHlink>
  </a:clrScheme>
  <a:fontScheme name="Century Gothic">
    <a:majorFont>
      <a:latin typeface="Century Gothic"/>
      <a:ea typeface=""/>
      <a:cs typeface=""/>
      <a:font script="Jpan" typeface="ＭＳ ゴシック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entury Gothic"/>
      <a:ea typeface=""/>
      <a:cs typeface=""/>
      <a:font script="Jpan" typeface="ＭＳ ゴシック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100000" t="-80000" r="-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30000" t="30000" r="70000" b="10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6</Template>
  <TotalTime>13939</TotalTime>
  <Words>1653</Words>
  <Application>Microsoft Office PowerPoint</Application>
  <PresentationFormat>Экран (4:3)</PresentationFormat>
  <Paragraphs>447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17</vt:i4>
      </vt:variant>
    </vt:vector>
  </HeadingPairs>
  <TitlesOfParts>
    <vt:vector size="28" baseType="lpstr">
      <vt:lpstr>Arial</vt:lpstr>
      <vt:lpstr>BrowalliaUPC</vt:lpstr>
      <vt:lpstr>Calibri</vt:lpstr>
      <vt:lpstr>Calibri Light</vt:lpstr>
      <vt:lpstr>Palatino Linotype</vt:lpstr>
      <vt:lpstr>Times New Roman</vt:lpstr>
      <vt:lpstr>WritingDesignTemplate</vt:lpstr>
      <vt:lpstr>1_WritingDesignTemplate</vt:lpstr>
      <vt:lpstr>2_WritingDesignTemplate</vt:lpstr>
      <vt:lpstr>3_WritingDesignTemplate</vt:lpstr>
      <vt:lpstr>Тема Office</vt:lpstr>
      <vt:lpstr>Презентация PowerPoint</vt:lpstr>
      <vt:lpstr>Презентация PowerPoint</vt:lpstr>
      <vt:lpstr>Исполнение доходной части бюджета</vt:lpstr>
      <vt:lpstr>Исполнение налоговых доходов</vt:lpstr>
      <vt:lpstr>Поступление НДФЛ</vt:lpstr>
      <vt:lpstr>Презентация PowerPoint</vt:lpstr>
      <vt:lpstr>Презентация PowerPoint</vt:lpstr>
      <vt:lpstr>Исполнение неналоговых доходов</vt:lpstr>
      <vt:lpstr>Межбюджетные трансферты от других бюджетов бюджетной системы РФ </vt:lpstr>
      <vt:lpstr>Структура исполнения расходной части бюджета по разделам</vt:lpstr>
      <vt:lpstr> Исполнение расходной части бюджета</vt:lpstr>
      <vt:lpstr>Исполнение муниципальных программ</vt:lpstr>
      <vt:lpstr>Муниципальная программа  «Современное образование в Лужском муниципальном районе» </vt:lpstr>
      <vt:lpstr>Реализация Указа Президента РФ № 204 Национальный проект «Образование»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Masic</dc:creator>
  <cp:lastModifiedBy>guseva</cp:lastModifiedBy>
  <cp:revision>1367</cp:revision>
  <cp:lastPrinted>2020-06-15T10:14:54Z</cp:lastPrinted>
  <dcterms:created xsi:type="dcterms:W3CDTF">2016-02-25T17:24:11Z</dcterms:created>
  <dcterms:modified xsi:type="dcterms:W3CDTF">2021-05-24T07:59:31Z</dcterms:modified>
</cp:coreProperties>
</file>