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452" r:id="rId5"/>
  </p:sldMasterIdLst>
  <p:notesMasterIdLst>
    <p:notesMasterId r:id="rId26"/>
  </p:notesMasterIdLst>
  <p:handoutMasterIdLst>
    <p:handoutMasterId r:id="rId27"/>
  </p:handoutMasterIdLst>
  <p:sldIdLst>
    <p:sldId id="263" r:id="rId6"/>
    <p:sldId id="306" r:id="rId7"/>
    <p:sldId id="333" r:id="rId8"/>
    <p:sldId id="295" r:id="rId9"/>
    <p:sldId id="301" r:id="rId10"/>
    <p:sldId id="307" r:id="rId11"/>
    <p:sldId id="308" r:id="rId12"/>
    <p:sldId id="309" r:id="rId13"/>
    <p:sldId id="326" r:id="rId14"/>
    <p:sldId id="331" r:id="rId15"/>
    <p:sldId id="311" r:id="rId16"/>
    <p:sldId id="312" r:id="rId17"/>
    <p:sldId id="330" r:id="rId18"/>
    <p:sldId id="315" r:id="rId19"/>
    <p:sldId id="334" r:id="rId20"/>
    <p:sldId id="332" r:id="rId21"/>
    <p:sldId id="329" r:id="rId22"/>
    <p:sldId id="328" r:id="rId23"/>
    <p:sldId id="325" r:id="rId24"/>
    <p:sldId id="317" r:id="rId2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4E0"/>
    <a:srgbClr val="FFCC00"/>
    <a:srgbClr val="FF2525"/>
    <a:srgbClr val="FF6161"/>
    <a:srgbClr val="FF0909"/>
    <a:srgbClr val="EE0000"/>
    <a:srgbClr val="A0D565"/>
    <a:srgbClr val="FFFF99"/>
    <a:srgbClr val="D6BBEB"/>
    <a:srgbClr val="A7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469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960171962896532"/>
          <c:y val="1.9617792395059189E-2"/>
          <c:w val="0.57039826543421202"/>
          <c:h val="0.9502548149920664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2525"/>
            </a:solidFill>
          </c:spPr>
          <c:invertIfNegative val="0"/>
          <c:dLbls>
            <c:dLbl>
              <c:idx val="0"/>
              <c:layout>
                <c:manualLayout>
                  <c:x val="-1.4635335831405694E-3"/>
                  <c:y val="6.936897416881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D4D-8F20-F1B87BF21DAD}"/>
                </c:ext>
              </c:extLst>
            </c:dLbl>
            <c:dLbl>
              <c:idx val="1"/>
              <c:layout>
                <c:manualLayout>
                  <c:x val="1.1801381667893582E-2"/>
                  <c:y val="-1.130576112855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5-4D4D-8F20-F1B87BF21DAD}"/>
                </c:ext>
              </c:extLst>
            </c:dLbl>
            <c:dLbl>
              <c:idx val="2"/>
              <c:layout>
                <c:manualLayout>
                  <c:x val="2.4985649742621251E-2"/>
                  <c:y val="-1.3566868638527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D4D-8F20-F1B87BF21DAD}"/>
                </c:ext>
              </c:extLst>
            </c:dLbl>
            <c:dLbl>
              <c:idx val="3"/>
              <c:layout>
                <c:manualLayout>
                  <c:x val="2.0576417435100056E-2"/>
                  <c:y val="2.07269209808137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- 94,6%</c:v>
                </c:pt>
                <c:pt idx="1">
                  <c:v>Безвозмездные поступления - 86,8%</c:v>
                </c:pt>
                <c:pt idx="2">
                  <c:v>Неналоговые доходы - 131,4%</c:v>
                </c:pt>
                <c:pt idx="3">
                  <c:v>Налоговые доходы - 100,9%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595816.6</c:v>
                </c:pt>
                <c:pt idx="1">
                  <c:v>358001.2</c:v>
                </c:pt>
                <c:pt idx="2">
                  <c:v>42642.5</c:v>
                </c:pt>
                <c:pt idx="3">
                  <c:v>195172.9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5-4D4D-8F20-F1B87BF21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6098869414545084E-2"/>
                  <c:y val="-7.8209332049926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5-4D4D-8F20-F1B87BF21DAD}"/>
                </c:ext>
              </c:extLst>
            </c:dLbl>
            <c:dLbl>
              <c:idx val="1"/>
              <c:layout>
                <c:manualLayout>
                  <c:x val="2.0576417435100056E-2"/>
                  <c:y val="-2.03503029577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D4D-8F20-F1B87BF21DAD}"/>
                </c:ext>
              </c:extLst>
            </c:dLbl>
            <c:dLbl>
              <c:idx val="2"/>
              <c:layout>
                <c:manualLayout>
                  <c:x val="2.3515905640114413E-2"/>
                  <c:y val="-2.2611447730879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5-4D4D-8F20-F1B87BF21DAD}"/>
                </c:ext>
              </c:extLst>
            </c:dLbl>
            <c:dLbl>
              <c:idx val="3"/>
              <c:layout>
                <c:manualLayout>
                  <c:x val="1.4697441025071275E-2"/>
                  <c:y val="-4.522289546175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- 94,6%</c:v>
                </c:pt>
                <c:pt idx="1">
                  <c:v>Безвозмездные поступления - 86,8%</c:v>
                </c:pt>
                <c:pt idx="2">
                  <c:v>Неналоговые доходы - 131,4%</c:v>
                </c:pt>
                <c:pt idx="3">
                  <c:v>Налоговые доходы - 100,9%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563712.1</c:v>
                </c:pt>
                <c:pt idx="1">
                  <c:v>310801</c:v>
                </c:pt>
                <c:pt idx="2">
                  <c:v>56032.1</c:v>
                </c:pt>
                <c:pt idx="3">
                  <c:v>196879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65-4D4D-8F20-F1B87BF2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025920"/>
        <c:axId val="169027456"/>
        <c:axId val="0"/>
      </c:bar3DChart>
      <c:catAx>
        <c:axId val="16902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9027456"/>
        <c:crosses val="autoZero"/>
        <c:auto val="1"/>
        <c:lblAlgn val="ctr"/>
        <c:lblOffset val="100"/>
        <c:noMultiLvlLbl val="0"/>
      </c:catAx>
      <c:valAx>
        <c:axId val="16902745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69025920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439489437370757"/>
          <c:y val="1.405972902035894E-2"/>
          <c:w val="0.21825638964503169"/>
          <c:h val="0.2385784209406257"/>
        </c:manualLayout>
      </c:layout>
      <c:overlay val="0"/>
      <c:txPr>
        <a:bodyPr/>
        <a:lstStyle/>
        <a:p>
          <a:pPr>
            <a:defRPr sz="1871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8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Культура, кинематография</a:t>
            </a:r>
          </a:p>
          <a:p>
            <a:pPr>
              <a:defRPr sz="1088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(80,6%)</a:t>
            </a:r>
          </a:p>
        </c:rich>
      </c:tx>
      <c:layout>
        <c:manualLayout>
          <c:xMode val="edge"/>
          <c:yMode val="edge"/>
          <c:x val="0.20541552293647591"/>
          <c:y val="2.715096074754468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75234730016442E-2"/>
          <c:y val="9.6151647856076911E-2"/>
          <c:w val="0.93721125666466665"/>
          <c:h val="0.68931115534881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984-421D-86A3-448369DC0F8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984-421D-86A3-448369DC0F83}"/>
              </c:ext>
            </c:extLst>
          </c:dPt>
          <c:dLbls>
            <c:dLbl>
              <c:idx val="0"/>
              <c:layout>
                <c:manualLayout>
                  <c:x val="2.2500759621144343E-2"/>
                  <c:y val="-2.7428172584667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4-421D-86A3-448369DC0F83}"/>
                </c:ext>
              </c:extLst>
            </c:dLbl>
            <c:dLbl>
              <c:idx val="1"/>
              <c:layout>
                <c:manualLayout>
                  <c:x val="4.2420422121119267E-2"/>
                  <c:y val="-2.27963640288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4-421D-86A3-448369DC0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141296.4</c:v>
                </c:pt>
                <c:pt idx="1">
                  <c:v>113953.1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4-421D-86A3-448369DC0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190720"/>
        <c:axId val="172204800"/>
        <c:axId val="0"/>
      </c:bar3DChart>
      <c:catAx>
        <c:axId val="17219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2204800"/>
        <c:crosses val="autoZero"/>
        <c:auto val="1"/>
        <c:lblAlgn val="ctr"/>
        <c:lblOffset val="100"/>
        <c:noMultiLvlLbl val="0"/>
      </c:catAx>
      <c:valAx>
        <c:axId val="1722048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2190720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2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latin typeface="Palatino Linotype" panose="02040502050505030304" pitchFamily="18" charset="0"/>
              </a:rPr>
              <a:t>Образование</a:t>
            </a:r>
          </a:p>
          <a:p>
            <a:pPr>
              <a:defRPr sz="1102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latin typeface="Palatino Linotype" panose="0204050205050503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</a:rPr>
              <a:t>(Молодежная </a:t>
            </a:r>
            <a:r>
              <a:rPr lang="ru-RU" dirty="0" smtClean="0">
                <a:latin typeface="Palatino Linotype" panose="02040502050505030304" pitchFamily="18" charset="0"/>
              </a:rPr>
              <a:t>политика)</a:t>
            </a:r>
          </a:p>
          <a:p>
            <a:pPr>
              <a:defRPr sz="1102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latin typeface="Palatino Linotype" panose="02040502050505030304" pitchFamily="18" charset="0"/>
              </a:rPr>
              <a:t>(99,9%)</a:t>
            </a:r>
            <a:endParaRPr lang="ru-RU" dirty="0"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2752331565352837"/>
          <c:y val="0.10105797069269611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495408568401848E-2"/>
          <c:y val="0.24467949541005421"/>
          <c:w val="0.88467126855438483"/>
          <c:h val="0.644492306325909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62B-4C74-BB5B-AF91E501D36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62B-4C74-BB5B-AF91E501D36A}"/>
              </c:ext>
            </c:extLst>
          </c:dPt>
          <c:dLbls>
            <c:dLbl>
              <c:idx val="0"/>
              <c:layout>
                <c:manualLayout>
                  <c:x val="9.2705230487220638E-3"/>
                  <c:y val="-3.3558397877687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2B-4C74-BB5B-AF91E501D36A}"/>
                </c:ext>
              </c:extLst>
            </c:dLbl>
            <c:dLbl>
              <c:idx val="1"/>
              <c:layout>
                <c:manualLayout>
                  <c:x val="3.5951007144791394E-2"/>
                  <c:y val="-3.104452281264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2B-4C74-BB5B-AF91E501D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1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14882.6</c:v>
                </c:pt>
                <c:pt idx="1">
                  <c:v>14871.5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B-4C74-BB5B-AF91E501D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291968"/>
        <c:axId val="172293504"/>
        <c:axId val="0"/>
      </c:bar3DChart>
      <c:catAx>
        <c:axId val="17229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2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2293504"/>
        <c:crosses val="autoZero"/>
        <c:auto val="1"/>
        <c:lblAlgn val="ctr"/>
        <c:lblOffset val="100"/>
        <c:noMultiLvlLbl val="0"/>
      </c:catAx>
      <c:valAx>
        <c:axId val="172293504"/>
        <c:scaling>
          <c:orientation val="minMax"/>
          <c:max val="25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72291968"/>
        <c:crosses val="autoZero"/>
        <c:crossBetween val="between"/>
        <c:majorUnit val="100"/>
        <c:minorUnit val="50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Физическая культура и спорт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(99,7%)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5029060253662532"/>
          <c:y val="6.131575712881022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20662738259675E-2"/>
          <c:y val="0.17881514257620451"/>
          <c:w val="0.90937497377612109"/>
          <c:h val="0.567256022615535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5E0-4ACD-A048-BF52512C0BB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5E0-4ACD-A048-BF52512C0BB1}"/>
              </c:ext>
            </c:extLst>
          </c:dPt>
          <c:dLbls>
            <c:dLbl>
              <c:idx val="0"/>
              <c:layout>
                <c:manualLayout>
                  <c:x val="3.5324656951376744E-2"/>
                  <c:y val="-2.296394878794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E0-4ACD-A048-BF52512C0BB1}"/>
                </c:ext>
              </c:extLst>
            </c:dLbl>
            <c:dLbl>
              <c:idx val="1"/>
              <c:layout>
                <c:manualLayout>
                  <c:x val="3.1536197080610798E-2"/>
                  <c:y val="-1.844150094182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0-4ACD-A048-BF52512C0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1185.9000000000001</c:v>
                </c:pt>
                <c:pt idx="1">
                  <c:v>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0-4ACD-A048-BF52512C0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331392"/>
        <c:axId val="172332928"/>
        <c:axId val="0"/>
      </c:bar3DChart>
      <c:catAx>
        <c:axId val="17233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2332928"/>
        <c:crosses val="autoZero"/>
        <c:auto val="1"/>
        <c:lblAlgn val="ctr"/>
        <c:lblOffset val="100"/>
        <c:noMultiLvlLbl val="0"/>
      </c:catAx>
      <c:valAx>
        <c:axId val="172332928"/>
        <c:scaling>
          <c:orientation val="minMax"/>
          <c:max val="3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72331392"/>
        <c:crosses val="autoZero"/>
        <c:crossBetween val="between"/>
        <c:majorUnit val="100"/>
        <c:minorUnit val="50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Социальная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политика</a:t>
            </a:r>
          </a:p>
          <a:p>
            <a:pPr>
              <a:defRPr sz="107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(94,0%)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471365443751975"/>
          <c:y val="0.2095494299494993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236676871253736E-2"/>
          <c:y val="0.31648976977831739"/>
          <c:w val="0.91176332312874608"/>
          <c:h val="0.54772268883270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6C6-459F-B889-D76E91D42ED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6C6-459F-B889-D76E91D42EDB}"/>
              </c:ext>
            </c:extLst>
          </c:dPt>
          <c:dLbls>
            <c:dLbl>
              <c:idx val="0"/>
              <c:layout>
                <c:manualLayout>
                  <c:x val="-2.9265122171933684E-3"/>
                  <c:y val="-1.843018743731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C6-459F-B889-D76E91D42EDB}"/>
                </c:ext>
              </c:extLst>
            </c:dLbl>
            <c:dLbl>
              <c:idx val="1"/>
              <c:layout>
                <c:manualLayout>
                  <c:x val="2.0613929278471218E-2"/>
                  <c:y val="-2.48817537141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C6-459F-B889-D76E91D42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8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5032.4000000000005</c:v>
                </c:pt>
                <c:pt idx="1">
                  <c:v>4729.1000000000004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6-459F-B889-D76E91D42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399232"/>
        <c:axId val="172409216"/>
        <c:axId val="0"/>
      </c:bar3DChart>
      <c:catAx>
        <c:axId val="1723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88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409216"/>
        <c:crosses val="autoZero"/>
        <c:auto val="1"/>
        <c:lblAlgn val="ctr"/>
        <c:lblOffset val="100"/>
        <c:noMultiLvlLbl val="0"/>
      </c:catAx>
      <c:valAx>
        <c:axId val="172409216"/>
        <c:scaling>
          <c:orientation val="minMax"/>
          <c:max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2399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tx1"/>
                </a:solidFill>
                <a:latin typeface="Palatino Linotype" panose="02040502050505030304" pitchFamily="18" charset="0"/>
              </a:rPr>
              <a:t>Обслуживание государственного и муниципального </a:t>
            </a:r>
            <a:r>
              <a:rPr lang="ru-RU" sz="108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долга</a:t>
            </a:r>
          </a:p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(98,8%)</a:t>
            </a:r>
            <a:endParaRPr lang="ru-RU" sz="108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2063381865851672"/>
          <c:y val="6.422891959044671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54419145305967687"/>
          <c:w val="1"/>
          <c:h val="0.26180474684311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7D3-4806-8341-691755D215B0}"/>
              </c:ext>
            </c:extLst>
          </c:dPt>
          <c:dLbls>
            <c:dLbl>
              <c:idx val="0"/>
              <c:layout>
                <c:manualLayout>
                  <c:x val="-2.4450102422719555E-2"/>
                  <c:y val="-4.4138927078559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02612950647954"/>
                      <c:h val="0.14853091890797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7D3-4806-8341-691755D215B0}"/>
                </c:ext>
              </c:extLst>
            </c:dLbl>
            <c:dLbl>
              <c:idx val="1"/>
              <c:layout>
                <c:manualLayout>
                  <c:x val="4.4193914257664627E-2"/>
                  <c:y val="-3.839384106312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356560902941064E-2"/>
                      <c:h val="0.11232594172138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D3-4806-8341-691755D21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</c:v>
                </c:pt>
                <c:pt idx="1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3-4806-8341-691755D21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442368"/>
        <c:axId val="172443904"/>
        <c:axId val="0"/>
      </c:bar3DChart>
      <c:catAx>
        <c:axId val="17244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2443904"/>
        <c:crosses val="autoZero"/>
        <c:auto val="1"/>
        <c:lblAlgn val="ctr"/>
        <c:lblOffset val="100"/>
        <c:noMultiLvlLbl val="0"/>
      </c:catAx>
      <c:valAx>
        <c:axId val="1724439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2442368"/>
        <c:crosses val="autoZero"/>
        <c:crossBetween val="between"/>
      </c:valAx>
      <c:spPr>
        <a:noFill/>
        <a:ln w="25214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96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Национальная экономика</a:t>
            </a:r>
          </a:p>
          <a:p>
            <a:pPr algn="ctr">
              <a:defRPr sz="1096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(92,0%)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0020725210426357"/>
          <c:y val="0.2298589258714959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1948619465562032E-2"/>
          <c:y val="0.35848456485555896"/>
          <c:w val="0.94025796075568313"/>
          <c:h val="0.5000643748650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F4E-4390-9756-95760983250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F4E-4390-9756-957609832508}"/>
              </c:ext>
            </c:extLst>
          </c:dPt>
          <c:dLbls>
            <c:dLbl>
              <c:idx val="0"/>
              <c:layout>
                <c:manualLayout>
                  <c:x val="2.7834870199607589E-2"/>
                  <c:y val="-3.381446065941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E-4390-9756-957609832508}"/>
                </c:ext>
              </c:extLst>
            </c:dLbl>
            <c:dLbl>
              <c:idx val="1"/>
              <c:layout>
                <c:manualLayout>
                  <c:x val="3.8267242793128882E-2"/>
                  <c:y val="-1.91486863332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4E-4390-9756-957609832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61137.7</c:v>
                </c:pt>
                <c:pt idx="1">
                  <c:v>56272.800000000003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E-4390-9756-957609832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516864"/>
        <c:axId val="172518400"/>
        <c:axId val="0"/>
      </c:bar3DChart>
      <c:catAx>
        <c:axId val="1725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2518400"/>
        <c:crosses val="autoZero"/>
        <c:auto val="1"/>
        <c:lblAlgn val="ctr"/>
        <c:lblOffset val="100"/>
        <c:noMultiLvlLbl val="0"/>
      </c:catAx>
      <c:valAx>
        <c:axId val="172518400"/>
        <c:scaling>
          <c:orientation val="minMax"/>
          <c:max val="100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72516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400819762711E-2"/>
          <c:y val="0.16085676797049542"/>
          <c:w val="0.73365908803486224"/>
          <c:h val="0.69692094344517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484-4358-8ECD-7EE04413561E}"/>
              </c:ext>
            </c:extLst>
          </c:dPt>
          <c:dPt>
            <c:idx val="1"/>
            <c:bubble3D val="0"/>
            <c:explosion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484-4358-8ECD-7EE04413561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484-4358-8ECD-7EE04413561E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484-4358-8ECD-7EE04413561E}"/>
              </c:ext>
            </c:extLst>
          </c:dPt>
          <c:dPt>
            <c:idx val="4"/>
            <c:bubble3D val="0"/>
            <c:spPr>
              <a:solidFill>
                <a:srgbClr val="FF616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484-4358-8ECD-7EE04413561E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484-4358-8ECD-7EE04413561E}"/>
              </c:ext>
            </c:extLst>
          </c:dPt>
          <c:dPt>
            <c:idx val="6"/>
            <c:bubble3D val="0"/>
            <c:spPr>
              <a:solidFill>
                <a:srgbClr val="BF94E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484-4358-8ECD-7EE04413561E}"/>
              </c:ext>
            </c:extLst>
          </c:dPt>
          <c:dPt>
            <c:idx val="7"/>
            <c:bubble3D val="0"/>
            <c:spPr>
              <a:solidFill>
                <a:srgbClr val="A7D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3484-4358-8ECD-7EE04413561E}"/>
              </c:ext>
            </c:extLst>
          </c:dPt>
          <c:dPt>
            <c:idx val="8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3484-4358-8ECD-7EE04413561E}"/>
              </c:ext>
            </c:extLst>
          </c:dPt>
          <c:dPt>
            <c:idx val="9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3484-4358-8ECD-7EE04413561E}"/>
              </c:ext>
            </c:extLst>
          </c:dPt>
          <c:dLbls>
            <c:dLbl>
              <c:idx val="0"/>
              <c:layout>
                <c:manualLayout>
                  <c:x val="5.9008348318783224E-2"/>
                  <c:y val="3.950619127342453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84-4358-8ECD-7EE04413561E}"/>
                </c:ext>
              </c:extLst>
            </c:dLbl>
            <c:dLbl>
              <c:idx val="1"/>
              <c:layout>
                <c:manualLayout>
                  <c:x val="4.7844606744959373E-3"/>
                  <c:y val="-5.92592869101368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84-4358-8ECD-7EE04413561E}"/>
                </c:ext>
              </c:extLst>
            </c:dLbl>
            <c:dLbl>
              <c:idx val="2"/>
              <c:layout>
                <c:manualLayout>
                  <c:x val="3.5086044946303532E-2"/>
                  <c:y val="4.34568104007668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84-4358-8ECD-7EE04413561E}"/>
                </c:ext>
              </c:extLst>
            </c:dLbl>
            <c:dLbl>
              <c:idx val="3"/>
              <c:layout>
                <c:manualLayout>
                  <c:x val="1.4353382023487809E-2"/>
                  <c:y val="0.1145679546929311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84-4358-8ECD-7EE04413561E}"/>
                </c:ext>
              </c:extLst>
            </c:dLbl>
            <c:dLbl>
              <c:idx val="4"/>
              <c:layout>
                <c:manualLayout>
                  <c:x val="-2.7111943822143662E-2"/>
                  <c:y val="4.34568104007668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84-4358-8ECD-7EE04413561E}"/>
                </c:ext>
              </c:extLst>
            </c:dLbl>
            <c:dLbl>
              <c:idx val="5"/>
              <c:layout>
                <c:manualLayout>
                  <c:x val="-2.3922303372479695E-2"/>
                  <c:y val="-0.173827241603067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84-4358-8ECD-7EE04413561E}"/>
                </c:ext>
              </c:extLst>
            </c:dLbl>
            <c:dLbl>
              <c:idx val="6"/>
              <c:layout>
                <c:manualLayout>
                  <c:x val="-9.5689213489918712E-3"/>
                  <c:y val="-6.32099060374792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84-4358-8ECD-7EE04413561E}"/>
                </c:ext>
              </c:extLst>
            </c:dLbl>
            <c:dLbl>
              <c:idx val="7"/>
              <c:layout>
                <c:manualLayout>
                  <c:x val="-5.4223887644287316E-2"/>
                  <c:y val="-1.185185738202736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84-4358-8ECD-7EE04413561E}"/>
                </c:ext>
              </c:extLst>
            </c:dLbl>
            <c:dLbl>
              <c:idx val="8"/>
              <c:layout>
                <c:manualLayout>
                  <c:x val="1.5948202248319793E-3"/>
                  <c:y val="-2.76543338913971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84-4358-8ECD-7EE04413561E}"/>
                </c:ext>
              </c:extLst>
            </c:dLbl>
            <c:dLbl>
              <c:idx val="9"/>
              <c:layout>
                <c:manualLayout>
                  <c:x val="2.3922303372479681E-2"/>
                  <c:y val="-3.555557214608207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84-4358-8ECD-7EE0441356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51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64</c:v>
                </c:pt>
                <c:pt idx="6">
                  <c:v>65</c:v>
                </c:pt>
                <c:pt idx="7">
                  <c:v>66</c:v>
                </c:pt>
                <c:pt idx="8">
                  <c:v>67</c:v>
                </c:pt>
                <c:pt idx="9">
                  <c:v>9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486.7</c:v>
                </c:pt>
                <c:pt idx="1">
                  <c:v>254176.3</c:v>
                </c:pt>
                <c:pt idx="2">
                  <c:v>111456.7</c:v>
                </c:pt>
                <c:pt idx="3">
                  <c:v>14871.6</c:v>
                </c:pt>
                <c:pt idx="4">
                  <c:v>1182</c:v>
                </c:pt>
                <c:pt idx="5">
                  <c:v>2496.4</c:v>
                </c:pt>
                <c:pt idx="6">
                  <c:v>138078.6</c:v>
                </c:pt>
                <c:pt idx="7">
                  <c:v>5263.9</c:v>
                </c:pt>
                <c:pt idx="8">
                  <c:v>8622</c:v>
                </c:pt>
                <c:pt idx="9">
                  <c:v>14446.7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484-4358-8ECD-7EE0441356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46939063060075E-2"/>
          <c:y val="4.7241143480450214E-2"/>
          <c:w val="0.56137535746920764"/>
          <c:h val="0.882411153450482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BF94E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422-4BB3-839C-B6C01BD595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422-4BB3-839C-B6C01BD5952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422-4BB3-839C-B6C01BD5952A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422-4BB3-839C-B6C01BD5952A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422-4BB3-839C-B6C01BD5952A}"/>
              </c:ext>
            </c:extLst>
          </c:dPt>
          <c:dPt>
            <c:idx val="5"/>
            <c:bubble3D val="0"/>
            <c:spPr>
              <a:solidFill>
                <a:srgbClr val="FF252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422-4BB3-839C-B6C01BD5952A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A422-4BB3-839C-B6C01BD5952A}"/>
              </c:ext>
            </c:extLst>
          </c:dPt>
          <c:dLbls>
            <c:dLbl>
              <c:idx val="0"/>
              <c:layout>
                <c:manualLayout>
                  <c:x val="4.4347752654026939E-3"/>
                  <c:y val="-1.3810153850149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2-4BB3-839C-B6C01BD5952A}"/>
                </c:ext>
              </c:extLst>
            </c:dLbl>
            <c:dLbl>
              <c:idx val="1"/>
              <c:layout>
                <c:manualLayout>
                  <c:x val="6.3221163003204884E-5"/>
                  <c:y val="-9.6008452163324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2-4BB3-839C-B6C01BD5952A}"/>
                </c:ext>
              </c:extLst>
            </c:dLbl>
            <c:dLbl>
              <c:idx val="2"/>
              <c:layout>
                <c:manualLayout>
                  <c:x val="7.1566127041721257E-3"/>
                  <c:y val="3.048001881464830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22-4BB3-839C-B6C01BD5952A}"/>
                </c:ext>
              </c:extLst>
            </c:dLbl>
            <c:dLbl>
              <c:idx val="3"/>
              <c:layout>
                <c:manualLayout>
                  <c:x val="9.6889013928849396E-3"/>
                  <c:y val="-2.2905102896215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22-4BB3-839C-B6C01BD5952A}"/>
                </c:ext>
              </c:extLst>
            </c:dLbl>
            <c:dLbl>
              <c:idx val="4"/>
              <c:layout>
                <c:manualLayout>
                  <c:x val="-1.7735199937214845E-3"/>
                  <c:y val="-1.65914104782008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22-4BB3-839C-B6C01BD5952A}"/>
                </c:ext>
              </c:extLst>
            </c:dLbl>
            <c:dLbl>
              <c:idx val="5"/>
              <c:layout>
                <c:manualLayout>
                  <c:x val="-9.2542702396070757E-3"/>
                  <c:y val="4.141675455973783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2-4BB3-839C-B6C01BD5952A}"/>
                </c:ext>
              </c:extLst>
            </c:dLbl>
            <c:dLbl>
              <c:idx val="6"/>
              <c:layout>
                <c:manualLayout>
                  <c:x val="-5.4031720271940642E-3"/>
                  <c:y val="1.27465094066027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52416471189734E-2"/>
                      <c:h val="4.11032973248282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422-4BB3-839C-B6C01BD5952A}"/>
                </c:ext>
              </c:extLst>
            </c:dLbl>
            <c:dLbl>
              <c:idx val="7"/>
              <c:layout>
                <c:manualLayout>
                  <c:x val="-3.0409695857548402E-3"/>
                  <c:y val="-3.4796638757309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22-4BB3-839C-B6C01BD595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Подпрограмма "Модернизация объектов коммунальной инфраструктуры"
(18 790,6 тыс. руб.)</c:v>
                </c:pt>
                <c:pt idx="1">
                  <c:v>Подпрограмма "Энергосбережение и повышение энергетической эффективности" (32 011,2 тыс. руб.)</c:v>
                </c:pt>
                <c:pt idx="2">
                  <c:v>Подпрограмма "Содержание и ремонт объектов жилищного фонда"
(8 374,2 тыс. руб.)</c:v>
                </c:pt>
                <c:pt idx="3">
                  <c:v>Подпрограмма "Благоустройство"
(65 433,0 тыс. руб.)</c:v>
                </c:pt>
                <c:pt idx="4">
                  <c:v>Подпрограмма "Содержание и ремонт автомобильных дорог и искусственных сооружений" (47 136,1 тыс. руб.)</c:v>
                </c:pt>
                <c:pt idx="5">
                  <c:v>Подпрограмма "Повышение безопасности дорожного движения"
(7 669,2 тыс. руб.)</c:v>
                </c:pt>
                <c:pt idx="6">
                  <c:v>Подпрограмма "Газификация жилищного фонда Лужского городского поселения"
(74 762,0 тыс. руб.)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18790.599999999995</c:v>
                </c:pt>
                <c:pt idx="1">
                  <c:v>32011.200000000001</c:v>
                </c:pt>
                <c:pt idx="2">
                  <c:v>8374.2000000000007</c:v>
                </c:pt>
                <c:pt idx="3">
                  <c:v>65433</c:v>
                </c:pt>
                <c:pt idx="4">
                  <c:v>47136.1</c:v>
                </c:pt>
                <c:pt idx="5">
                  <c:v>7669.2</c:v>
                </c:pt>
                <c:pt idx="6">
                  <c:v>74762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22-4BB3-839C-B6C01BD595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298000892621122"/>
          <c:y val="1.2903688911910243E-2"/>
          <c:w val="0.33701994750656361"/>
          <c:h val="0.98709631108808982"/>
        </c:manualLayout>
      </c:layout>
      <c:overlay val="0"/>
      <c:spPr>
        <a:ln>
          <a:noFill/>
        </a:ln>
      </c:spPr>
      <c:txPr>
        <a:bodyPr/>
        <a:lstStyle/>
        <a:p>
          <a:pPr>
            <a:defRPr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5773861013008"/>
          <c:y val="3.3856522555694872E-2"/>
          <c:w val="0.77228639459905202"/>
          <c:h val="0.55616522106009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0DF-49D0-AF6B-10C03EA6211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0DF-49D0-AF6B-10C03EA6211D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0DF-49D0-AF6B-10C03EA6211D}"/>
              </c:ext>
            </c:extLst>
          </c:dPt>
          <c:dLbls>
            <c:dLbl>
              <c:idx val="0"/>
              <c:layout>
                <c:manualLayout>
                  <c:x val="-0.12075169835646489"/>
                  <c:y val="4.611516379132476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0DF-49D0-AF6B-10C03EA6211D}"/>
                </c:ext>
              </c:extLst>
            </c:dLbl>
            <c:dLbl>
              <c:idx val="1"/>
              <c:layout>
                <c:manualLayout>
                  <c:x val="1.453290835394869E-2"/>
                  <c:y val="-1.245232011258047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DF-49D0-AF6B-10C03EA6211D}"/>
                </c:ext>
              </c:extLst>
            </c:dLbl>
            <c:dLbl>
              <c:idx val="2"/>
              <c:layout>
                <c:manualLayout>
                  <c:x val="5.8310697763256742E-3"/>
                  <c:y val="-8.39853772861218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79771238409027"/>
                      <c:h val="3.7552044481830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DF-49D0-AF6B-10C03EA6211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средств местного бюджета - 44 387,9 тыс. руб.</c:v>
                </c:pt>
                <c:pt idx="1">
                  <c:v>субсидии из областного бюджета - 7 947,5 тыс. руб.</c:v>
                </c:pt>
                <c:pt idx="2">
                  <c:v>доходы от уплаты акцизов - 6 209,0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44387.9</c:v>
                </c:pt>
                <c:pt idx="1">
                  <c:v>7947.5</c:v>
                </c:pt>
                <c:pt idx="2">
                  <c:v>6209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DF-49D0-AF6B-10C03EA621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3880636624260554E-2"/>
          <c:y val="0.66186577814105318"/>
          <c:w val="0.90231190438147491"/>
          <c:h val="0.13202815427915418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19858622111657E-2"/>
          <c:y val="0.31593368527092502"/>
          <c:w val="0.77736301427901622"/>
          <c:h val="0.515330537555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DB-4C87-819E-147F92BF68AB}"/>
              </c:ext>
            </c:extLst>
          </c:dPt>
          <c:dPt>
            <c:idx val="1"/>
            <c:bubble3D val="0"/>
            <c:spPr>
              <a:solidFill>
                <a:srgbClr val="FF090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DB-4C87-819E-147F92BF68A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ADB-4C87-819E-147F92BF68AB}"/>
              </c:ext>
            </c:extLst>
          </c:dPt>
          <c:dLbls>
            <c:dLbl>
              <c:idx val="0"/>
              <c:layout>
                <c:manualLayout>
                  <c:x val="-3.1402937338412602E-2"/>
                  <c:y val="-1.267460030896042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B-4C87-819E-147F92BF68AB}"/>
                </c:ext>
              </c:extLst>
            </c:dLbl>
            <c:dLbl>
              <c:idx val="1"/>
              <c:layout>
                <c:manualLayout>
                  <c:x val="7.1879960607013531E-3"/>
                  <c:y val="-3.5808287219023117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4316940302302"/>
                      <c:h val="3.802839010397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DB-4C87-819E-147F92BF68AB}"/>
                </c:ext>
              </c:extLst>
            </c:dLbl>
            <c:dLbl>
              <c:idx val="2"/>
              <c:layout>
                <c:manualLayout>
                  <c:x val="-2.989192349625937E-3"/>
                  <c:y val="-2.25062383830011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2293605795212"/>
                      <c:h val="3.7552007330022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DB-4C87-819E-147F92BF6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содержание проезжих частей улиц и Привокзальной площади - 18 974,3 тыс. руб.</c:v>
                </c:pt>
                <c:pt idx="1">
                  <c:v>мероприятия, направленные на повышение безопасности дорожного движения - 7 669,2 тыс. руб.</c:v>
                </c:pt>
                <c:pt idx="2">
                  <c:v>капитальный ремонт и ремонт автомобильных дорог, искусственных сооружений, содержание и ремонт дворовых территорий - 28 161,8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18974.3</c:v>
                </c:pt>
                <c:pt idx="1">
                  <c:v>7669.2</c:v>
                </c:pt>
                <c:pt idx="2">
                  <c:v>28161.8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DB-4C87-819E-147F92BF68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4946550194987755E-2"/>
          <c:y val="1.9816774415826459E-2"/>
          <c:w val="0.9611389694930319"/>
          <c:h val="0.26038086904201668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88697977091787"/>
          <c:y val="0.10231995219807256"/>
          <c:w val="0.7746015470048051"/>
          <c:h val="0.6916143932725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4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1F30-4108-8E06-A2B98B197501}"/>
              </c:ext>
            </c:extLst>
          </c:dPt>
          <c:dPt>
            <c:idx val="1"/>
            <c:bubble3D val="0"/>
            <c:explosion val="7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F30-4108-8E06-A2B98B197501}"/>
              </c:ext>
            </c:extLst>
          </c:dPt>
          <c:dPt>
            <c:idx val="2"/>
            <c:bubble3D val="0"/>
            <c:explosion val="4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1F30-4108-8E06-A2B98B197501}"/>
              </c:ext>
            </c:extLst>
          </c:dPt>
          <c:dLbls>
            <c:dLbl>
              <c:idx val="0"/>
              <c:layout>
                <c:manualLayout>
                  <c:x val="7.0198858569356398E-2"/>
                  <c:y val="-0.16479463138356099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Налоговые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доходы – 34,9%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30-4108-8E06-A2B98B197501}"/>
                </c:ext>
              </c:extLst>
            </c:dLbl>
            <c:dLbl>
              <c:idx val="1"/>
              <c:layout>
                <c:manualLayout>
                  <c:x val="0.10054524013840155"/>
                  <c:y val="0.1031560499122314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Неналоговые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доходы</a:t>
                    </a:r>
                    <a:r>
                      <a:rPr lang="ru-RU" sz="1300" baseline="0" dirty="0" smtClean="0">
                        <a:latin typeface="Palatino Linotype" pitchFamily="18" charset="0"/>
                      </a:rPr>
                      <a:t> – 10,0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30-4108-8E06-A2B98B197501}"/>
                </c:ext>
              </c:extLst>
            </c:dLbl>
            <c:dLbl>
              <c:idx val="2"/>
              <c:layout>
                <c:manualLayout>
                  <c:x val="-0.12622065561728388"/>
                  <c:y val="0.14246224034002336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Безвозмездные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поступления</a:t>
                    </a:r>
                    <a:r>
                      <a:rPr lang="ru-RU" sz="1300" baseline="0" dirty="0" smtClean="0">
                        <a:latin typeface="Palatino Linotype" pitchFamily="18" charset="0"/>
                      </a:rPr>
                      <a:t> -55,1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30-4108-8E06-A2B98B197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34.9</c:v>
                </c:pt>
                <c:pt idx="1">
                  <c:v>10</c:v>
                </c:pt>
                <c:pt idx="2" formatCode="General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30-4108-8E06-A2B98B197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4482331616448"/>
          <c:y val="0.18714311529059985"/>
          <c:w val="0.66827977903418589"/>
          <c:h val="0.746896527305454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C00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66F-4C0B-AFB3-177D4CC1251A}"/>
              </c:ext>
            </c:extLst>
          </c:dPt>
          <c:dPt>
            <c:idx val="1"/>
            <c:bubble3D val="0"/>
            <c:spPr>
              <a:solidFill>
                <a:srgbClr val="A0D565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66F-4C0B-AFB3-177D4CC1251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766F-4C0B-AFB3-177D4CC1251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66F-4C0B-AFB3-177D4CC1251A}"/>
              </c:ext>
            </c:extLst>
          </c:dPt>
          <c:dLbls>
            <c:dLbl>
              <c:idx val="0"/>
              <c:layout>
                <c:manualLayout>
                  <c:x val="0.19061618771647296"/>
                  <c:y val="0.125777824616901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</a:t>
                    </a:r>
                    <a:r>
                      <a:rPr lang="ru-RU" dirty="0" smtClean="0"/>
                      <a:t>учреждений </a:t>
                    </a:r>
                    <a:r>
                      <a:rPr lang="ru-RU" b="1" dirty="0" smtClean="0"/>
                      <a:t>91 557,3 </a:t>
                    </a:r>
                    <a:r>
                      <a:rPr lang="ru-RU" b="1" dirty="0" err="1" smtClean="0"/>
                      <a:t>т.р</a:t>
                    </a:r>
                    <a:r>
                      <a:rPr lang="ru-RU" b="1" dirty="0" smtClean="0"/>
                      <a:t>.</a:t>
                    </a:r>
                  </a:p>
                  <a:p>
                    <a:r>
                      <a:rPr lang="ru-RU" b="1" dirty="0" smtClean="0"/>
                      <a:t>82,1%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606828135221"/>
                      <c:h val="0.197072825740459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6F-4C0B-AFB3-177D4CC1251A}"/>
                </c:ext>
              </c:extLst>
            </c:dLbl>
            <c:dLbl>
              <c:idx val="1"/>
              <c:layout>
                <c:manualLayout>
                  <c:x val="-0.16277097607225272"/>
                  <c:y val="-0.195817401740905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укрепление МТБ учреждений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b="1" dirty="0" smtClean="0"/>
                      <a:t>18 393,0 </a:t>
                    </a:r>
                    <a:r>
                      <a:rPr lang="ru-RU" b="1" dirty="0" err="1" smtClean="0"/>
                      <a:t>т.р</a:t>
                    </a:r>
                    <a:r>
                      <a:rPr lang="ru-RU" b="1" dirty="0" smtClean="0"/>
                      <a:t>.</a:t>
                    </a:r>
                  </a:p>
                  <a:p>
                    <a:r>
                      <a:rPr lang="ru-RU" b="1" dirty="0" smtClean="0"/>
                      <a:t>16,5%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F-4C0B-AFB3-177D4CC1251A}"/>
                </c:ext>
              </c:extLst>
            </c:dLbl>
            <c:dLbl>
              <c:idx val="2"/>
              <c:layout>
                <c:manualLayout>
                  <c:x val="-8.1650750507472489E-2"/>
                  <c:y val="-0.190159196890966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мероприятий в сфере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1 430,1 </a:t>
                    </a:r>
                    <a:r>
                      <a:rPr lang="ru-RU" b="1" dirty="0" err="1" smtClean="0"/>
                      <a:t>т.р</a:t>
                    </a:r>
                    <a:r>
                      <a:rPr lang="ru-RU" b="1" dirty="0" smtClean="0"/>
                      <a:t>.</a:t>
                    </a:r>
                  </a:p>
                  <a:p>
                    <a:r>
                      <a:rPr lang="ru-RU" b="1" dirty="0" smtClean="0"/>
                      <a:t>1,3%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8881136137719"/>
                      <c:h val="0.22153748068611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66F-4C0B-AFB3-177D4CC1251A}"/>
                </c:ext>
              </c:extLst>
            </c:dLbl>
            <c:dLbl>
              <c:idx val="3"/>
              <c:layout>
                <c:manualLayout>
                  <c:x val="0.1098533063632172"/>
                  <c:y val="-0.192462230150034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кадрового </a:t>
                    </a:r>
                    <a:r>
                      <a:rPr lang="ru-RU" dirty="0" smtClean="0"/>
                      <a:t>потенциала</a:t>
                    </a:r>
                  </a:p>
                  <a:p>
                    <a:r>
                      <a:rPr lang="ru-RU" b="1" dirty="0" smtClean="0"/>
                      <a:t>76,3 т.р.</a:t>
                    </a:r>
                  </a:p>
                  <a:p>
                    <a:r>
                      <a:rPr lang="ru-RU" b="1" dirty="0" smtClean="0"/>
                      <a:t>0,1%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F-4C0B-AFB3-177D4CC12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укрепление МТБ учреждений культуры</c:v>
                </c:pt>
                <c:pt idx="2">
                  <c:v>проведение мероприятий в сфере культуры</c:v>
                </c:pt>
                <c:pt idx="3">
                  <c:v>развитие кадрового потенциала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91557.3</c:v>
                </c:pt>
                <c:pt idx="1">
                  <c:v>18393</c:v>
                </c:pt>
                <c:pt idx="2">
                  <c:v>1430.1</c:v>
                </c:pt>
                <c:pt idx="3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6F-4C0B-AFB3-177D4CC1251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21582733812947E-2"/>
          <c:y val="6.0686926995362885E-2"/>
          <c:w val="0.87913669064748212"/>
          <c:h val="0.673957590098533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90000">
                  <a:schemeClr val="accent1">
                    <a:shade val="100000"/>
                    <a:satMod val="105000"/>
                  </a:schemeClr>
                </a:gs>
                <a:gs pos="100000">
                  <a:schemeClr val="accent1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37357830271202E-2"/>
                  <c:y val="-3.039424750133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9-44ED-8697-E268735F7E13}"/>
                </c:ext>
              </c:extLst>
            </c:dLbl>
            <c:dLbl>
              <c:idx val="1"/>
              <c:layout>
                <c:manualLayout>
                  <c:x val="1.8245057497309185E-2"/>
                  <c:y val="-1.772720714035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9-44ED-8697-E268735F7E13}"/>
                </c:ext>
              </c:extLst>
            </c:dLbl>
            <c:dLbl>
              <c:idx val="2"/>
              <c:layout>
                <c:manualLayout>
                  <c:x val="2.1111681928250393E-2"/>
                  <c:y val="-2.287477540144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9-44ED-8697-E268735F7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
план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74420.800000000003</c:v>
                </c:pt>
                <c:pt idx="1">
                  <c:v>74812.7</c:v>
                </c:pt>
                <c:pt idx="2">
                  <c:v>91063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59-44ED-8697-E268735F7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7460736"/>
        <c:axId val="177462272"/>
        <c:axId val="177463296"/>
      </c:bar3DChart>
      <c:catAx>
        <c:axId val="17746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77462272"/>
        <c:crosses val="autoZero"/>
        <c:auto val="1"/>
        <c:lblAlgn val="ctr"/>
        <c:lblOffset val="100"/>
        <c:noMultiLvlLbl val="0"/>
      </c:catAx>
      <c:valAx>
        <c:axId val="17746227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60736"/>
        <c:crosses val="autoZero"/>
        <c:crossBetween val="between"/>
      </c:valAx>
      <c:serAx>
        <c:axId val="177463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46227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54716003897112E-2"/>
          <c:y val="1.4994174615104632E-3"/>
          <c:w val="0.96051445956533688"/>
          <c:h val="0.796466079273866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Сумма,тыс.руб.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EE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9999874015924394E-2"/>
                  <c:y val="-8.8921262393364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5E-45C1-9D12-8A117F045DF3}"/>
                </c:ext>
              </c:extLst>
            </c:dLbl>
            <c:dLbl>
              <c:idx val="1"/>
              <c:layout>
                <c:manualLayout>
                  <c:x val="-7.5785195751257042E-2"/>
                  <c:y val="8.407236398641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5E-45C1-9D12-8A117F045DF3}"/>
                </c:ext>
              </c:extLst>
            </c:dLbl>
            <c:dLbl>
              <c:idx val="2"/>
              <c:layout>
                <c:manualLayout>
                  <c:x val="-8.8888764460172236E-3"/>
                  <c:y val="0.1857531472512297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5E-45C1-9D12-8A117F045DF3}"/>
                </c:ext>
              </c:extLst>
            </c:dLbl>
            <c:dLbl>
              <c:idx val="3"/>
              <c:layout>
                <c:manualLayout>
                  <c:x val="-6.6666573345129194E-3"/>
                  <c:y val="0.1863235719551685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E-45C1-9D12-8A117F045DF3}"/>
                </c:ext>
              </c:extLst>
            </c:dLbl>
            <c:dLbl>
              <c:idx val="4"/>
              <c:layout>
                <c:manualLayout>
                  <c:x val="-2.2222191115043059E-3"/>
                  <c:y val="0.1863235719551685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5E-45C1-9D12-8A117F045DF3}"/>
                </c:ext>
              </c:extLst>
            </c:dLbl>
            <c:dLbl>
              <c:idx val="5"/>
              <c:layout>
                <c:manualLayout>
                  <c:x val="0"/>
                  <c:y val="0.1999980169284322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5E-45C1-9D12-8A117F045D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  <c:pt idx="4">
                  <c:v>на 01.01.2021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21752.400000000001</c:v>
                </c:pt>
                <c:pt idx="1">
                  <c:v>21752.400000000001</c:v>
                </c:pt>
                <c:pt idx="2">
                  <c:v>19033.3</c:v>
                </c:pt>
                <c:pt idx="3">
                  <c:v>16314.2</c:v>
                </c:pt>
                <c:pt idx="4">
                  <c:v>13595.2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5E-45C1-9D12-8A117F045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02624"/>
        <c:axId val="177808512"/>
      </c:lineChart>
      <c:catAx>
        <c:axId val="17780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7808512"/>
        <c:crosses val="autoZero"/>
        <c:auto val="1"/>
        <c:lblAlgn val="ctr"/>
        <c:lblOffset val="100"/>
        <c:noMultiLvlLbl val="0"/>
      </c:catAx>
      <c:valAx>
        <c:axId val="177808512"/>
        <c:scaling>
          <c:orientation val="minMax"/>
          <c:max val="40000"/>
          <c:min val="5000"/>
        </c:scaling>
        <c:delete val="1"/>
        <c:axPos val="l"/>
        <c:numFmt formatCode="General" sourceLinked="1"/>
        <c:majorTickMark val="out"/>
        <c:minorTickMark val="none"/>
        <c:tickLblPos val="none"/>
        <c:crossAx val="177802624"/>
        <c:crosses val="autoZero"/>
        <c:crossBetween val="between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82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340743956535294"/>
          <c:y val="0.15822661242236685"/>
          <c:w val="0.99059484803743558"/>
          <c:h val="0.700122070907805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252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1058617672790897E-4"/>
                  <c:y val="-1.1481799013210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B-4A11-AA26-AD15C48343B2}"/>
                </c:ext>
              </c:extLst>
            </c:dLbl>
            <c:dLbl>
              <c:idx val="1"/>
              <c:layout>
                <c:manualLayout>
                  <c:x val="-1.1952427821522312E-2"/>
                  <c:y val="-1.30812617670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B-4A11-AA26-AD15C48343B2}"/>
                </c:ext>
              </c:extLst>
            </c:dLbl>
            <c:dLbl>
              <c:idx val="2"/>
              <c:layout>
                <c:manualLayout>
                  <c:x val="-4.3650528452824876E-3"/>
                  <c:y val="-8.5962855801584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0B-4A11-AA26-AD15C48343B2}"/>
                </c:ext>
              </c:extLst>
            </c:dLbl>
            <c:dLbl>
              <c:idx val="3"/>
              <c:layout>
                <c:manualLayout>
                  <c:x val="5.3056649168853904E-3"/>
                  <c:y val="-1.2317143299783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133493.9</c:v>
                </c:pt>
                <c:pt idx="1">
                  <c:v>51850</c:v>
                </c:pt>
                <c:pt idx="2">
                  <c:v>6209</c:v>
                </c:pt>
                <c:pt idx="3">
                  <c:v>3620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B-4A11-AA26-AD15C48343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843165180432059E-2"/>
                  <c:y val="-1.85412836360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3.1659876690710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0B-4A11-AA26-AD15C48343B2}"/>
                </c:ext>
              </c:extLst>
            </c:dLbl>
            <c:dLbl>
              <c:idx val="1"/>
              <c:layout>
                <c:manualLayout>
                  <c:x val="2.7476905306564152E-2"/>
                  <c:y val="-1.134580670134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0B-4A11-AA26-AD15C48343B2}"/>
                </c:ext>
              </c:extLst>
            </c:dLbl>
            <c:dLbl>
              <c:idx val="2"/>
              <c:layout>
                <c:manualLayout>
                  <c:x val="1.1618219597550307E-2"/>
                  <c:y val="-5.4770029225562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B-4A11-AA26-AD15C48343B2}"/>
                </c:ext>
              </c:extLst>
            </c:dLbl>
            <c:dLbl>
              <c:idx val="3"/>
              <c:layout>
                <c:manualLayout>
                  <c:x val="1.9415888715592813E-2"/>
                  <c:y val="-1.4152943405673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0B-4A11-AA26-AD15C48343B2}"/>
                </c:ext>
              </c:extLst>
            </c:dLbl>
            <c:dLbl>
              <c:idx val="4"/>
              <c:layout>
                <c:manualLayout>
                  <c:x val="1.2638954608811415E-2"/>
                  <c:y val="-1.4587494740549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129707.4</c:v>
                </c:pt>
                <c:pt idx="1">
                  <c:v>54580.6</c:v>
                </c:pt>
                <c:pt idx="2">
                  <c:v>5558.8</c:v>
                </c:pt>
                <c:pt idx="3">
                  <c:v>7032.2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0B-4A11-AA26-AD15C4834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514688"/>
        <c:axId val="169484288"/>
        <c:axId val="0"/>
      </c:bar3DChart>
      <c:catAx>
        <c:axId val="170514688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484288"/>
        <c:crosses val="autoZero"/>
        <c:auto val="1"/>
        <c:lblAlgn val="ctr"/>
        <c:lblOffset val="100"/>
        <c:noMultiLvlLbl val="0"/>
      </c:catAx>
      <c:valAx>
        <c:axId val="169484288"/>
        <c:scaling>
          <c:orientation val="minMax"/>
          <c:max val="135000"/>
          <c:min val="500"/>
        </c:scaling>
        <c:delete val="1"/>
        <c:axPos val="l"/>
        <c:numFmt formatCode="#,##0.0" sourceLinked="1"/>
        <c:majorTickMark val="out"/>
        <c:minorTickMark val="none"/>
        <c:tickLblPos val="nextTo"/>
        <c:crossAx val="170514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340068677853629"/>
          <c:y val="0.88204613676088528"/>
          <c:w val="0.44211329833770779"/>
          <c:h val="8.5680974889500383E-2"/>
        </c:manualLayout>
      </c:layout>
      <c:overlay val="0"/>
      <c:txPr>
        <a:bodyPr/>
        <a:lstStyle/>
        <a:p>
          <a:pPr>
            <a:defRPr sz="180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6418222284391E-2"/>
          <c:y val="5.380238848713615E-2"/>
          <c:w val="0.89341433233888423"/>
          <c:h val="0.727097494010296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694386422845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F-489A-9300-E75FCB756E72}"/>
                </c:ext>
              </c:extLst>
            </c:dLbl>
            <c:dLbl>
              <c:idx val="1"/>
              <c:layout>
                <c:manualLayout>
                  <c:x val="1.8374873383379803E-2"/>
                  <c:y val="9.4612746287214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8.3333333333333329E-2"/>
                      <c:h val="9.2203558859960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392-4F09-AD20-17F94D9C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 
349 058,3</c:v>
                </c:pt>
                <c:pt idx="1">
                  <c:v>2020 год 
310 938,8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22079.1</c:v>
                </c:pt>
                <c:pt idx="1">
                  <c:v>27978.7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7-416F-8402-108D8B54A7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423270227917557E-2"/>
                  <c:y val="-7.1547582746104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851418514433027"/>
                      <c:h val="7.7789245333129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F7-416F-8402-108D8B54A789}"/>
                </c:ext>
              </c:extLst>
            </c:dLbl>
            <c:dLbl>
              <c:idx val="1"/>
              <c:layout>
                <c:manualLayout>
                  <c:x val="-3.5712957765930572E-2"/>
                  <c:y val="5.5879110443907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 
349 058,3</c:v>
                </c:pt>
                <c:pt idx="1">
                  <c:v>2020 год 
310 938,8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219229.3</c:v>
                </c:pt>
                <c:pt idx="1">
                  <c:v>185705.1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7-416F-8402-108D8B54A7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3888888888888894E-3"/>
                  <c:y val="4.8047711756102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 
349 058,3</c:v>
                </c:pt>
                <c:pt idx="1">
                  <c:v>2020 год 
310 938,8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107749.9</c:v>
                </c:pt>
                <c:pt idx="1">
                  <c:v>97255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F7-416F-8402-108D8B54A7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0964864"/>
        <c:axId val="170966400"/>
      </c:barChart>
      <c:catAx>
        <c:axId val="17096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0966400"/>
        <c:crosses val="autoZero"/>
        <c:auto val="1"/>
        <c:lblAlgn val="ctr"/>
        <c:lblOffset val="100"/>
        <c:noMultiLvlLbl val="0"/>
      </c:catAx>
      <c:valAx>
        <c:axId val="1709664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70964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144004281999558E-2"/>
          <c:y val="0"/>
          <c:w val="0.90927118153947784"/>
          <c:h val="0.14108472855597393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39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1913577721661"/>
          <c:y val="6.25E-2"/>
          <c:w val="0.84252842250891902"/>
          <c:h val="0.782616084985262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6C2-462A-A21C-A30D86A01E03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6C2-462A-A21C-A30D86A01E03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46C2-462A-A21C-A30D86A01E03}"/>
              </c:ext>
            </c:extLst>
          </c:dPt>
          <c:dLbls>
            <c:dLbl>
              <c:idx val="0"/>
              <c:layout>
                <c:manualLayout>
                  <c:x val="-1.8318083856163694E-2"/>
                  <c:y val="-6.02876135455849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дотация на выравнивание бюджетной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обеспеченности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9,0%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2-462A-A21C-A30D86A01E03}"/>
                </c:ext>
              </c:extLst>
            </c:dLbl>
            <c:dLbl>
              <c:idx val="1"/>
              <c:layout>
                <c:manualLayout>
                  <c:x val="5.2293883349634985E-3"/>
                  <c:y val="-7.4664323011728881E-3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b="1" dirty="0" smtClean="0"/>
                      <a:t>субсидии</a:t>
                    </a:r>
                  </a:p>
                  <a:p>
                    <a:r>
                      <a:rPr lang="ru-RU" b="1" dirty="0" smtClean="0"/>
                      <a:t>59,7%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2-462A-A21C-A30D86A01E03}"/>
                </c:ext>
              </c:extLst>
            </c:dLbl>
            <c:dLbl>
              <c:idx val="2"/>
              <c:layout>
                <c:manualLayout>
                  <c:x val="-3.9899247458988658E-2"/>
                  <c:y val="-8.237576777183487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иные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межбюджетные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трансферты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31,3%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C2-462A-A21C-A30D86A01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</c:v>
                </c:pt>
                <c:pt idx="1">
                  <c:v>59.7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C2-462A-A21C-A30D86A01E0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3353018372705"/>
          <c:y val="0.21781251578218841"/>
          <c:w val="0.75581146106736652"/>
          <c:h val="0.73818034124381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rgbClr val="FF616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38A-4D2E-BBB7-E93E45BD2E0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38A-4D2E-BBB7-E93E45BD2E08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38A-4D2E-BBB7-E93E45BD2E08}"/>
              </c:ext>
            </c:extLst>
          </c:dPt>
          <c:dPt>
            <c:idx val="3"/>
            <c:bubble3D val="0"/>
            <c:spPr>
              <a:solidFill>
                <a:srgbClr val="A0D56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38A-4D2E-BBB7-E93E45BD2E08}"/>
              </c:ext>
            </c:extLst>
          </c:dPt>
          <c:dPt>
            <c:idx val="4"/>
            <c:bubble3D val="0"/>
            <c:spPr>
              <a:solidFill>
                <a:srgbClr val="FF090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38A-4D2E-BBB7-E93E45BD2E08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38A-4D2E-BBB7-E93E45BD2E08}"/>
              </c:ext>
            </c:extLst>
          </c:dPt>
          <c:dPt>
            <c:idx val="6"/>
            <c:bubble3D val="0"/>
            <c:spPr>
              <a:solidFill>
                <a:srgbClr val="B3CDE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38A-4D2E-BBB7-E93E45BD2E08}"/>
              </c:ext>
            </c:extLst>
          </c:dPt>
          <c:dPt>
            <c:idx val="7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38A-4D2E-BBB7-E93E45BD2E08}"/>
              </c:ext>
            </c:extLst>
          </c:dPt>
          <c:dLbls>
            <c:dLbl>
              <c:idx val="0"/>
              <c:layout>
                <c:manualLayout>
                  <c:x val="0.17102788713910763"/>
                  <c:y val="-2.9998428005124287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Общегосударственные </a:t>
                    </a:r>
                    <a:r>
                      <a:rPr lang="ru-RU" sz="1100" b="1" dirty="0" smtClean="0"/>
                      <a:t>вопросы</a:t>
                    </a:r>
                  </a:p>
                  <a:p>
                    <a:r>
                      <a:rPr lang="ru-RU" sz="1100" b="1" dirty="0" smtClean="0"/>
                      <a:t>9 004,1 т.р. (1,63%)</a:t>
                    </a:r>
                    <a:endParaRPr lang="ru-RU" sz="11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8A-4D2E-BBB7-E93E45BD2E08}"/>
                </c:ext>
              </c:extLst>
            </c:dLbl>
            <c:dLbl>
              <c:idx val="1"/>
              <c:layout>
                <c:manualLayout>
                  <c:x val="0.2663755468066491"/>
                  <c:y val="4.786653265588178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Национальная безопасность и правоохранительная </a:t>
                    </a:r>
                    <a:r>
                      <a:rPr lang="ru-RU" sz="1100" b="1" dirty="0" smtClean="0"/>
                      <a:t>деятельность</a:t>
                    </a:r>
                  </a:p>
                  <a:p>
                    <a:r>
                      <a:rPr lang="ru-RU" sz="1100" b="1" dirty="0" smtClean="0"/>
                      <a:t>8 674,0 </a:t>
                    </a:r>
                    <a:r>
                      <a:rPr lang="ru-RU" sz="1100" b="1" dirty="0" err="1" smtClean="0"/>
                      <a:t>т.р</a:t>
                    </a:r>
                    <a:r>
                      <a:rPr lang="ru-RU" sz="1100" b="1" dirty="0" smtClean="0"/>
                      <a:t>. (1,57%)</a:t>
                    </a:r>
                    <a:endParaRPr lang="ru-RU" sz="11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81944444444444"/>
                      <c:h val="0.17434916922560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38A-4D2E-BBB7-E93E45BD2E08}"/>
                </c:ext>
              </c:extLst>
            </c:dLbl>
            <c:dLbl>
              <c:idx val="2"/>
              <c:layout>
                <c:manualLayout>
                  <c:x val="0.15760115923009624"/>
                  <c:y val="0.28464826081173261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Национальная экономика</a:t>
                    </a:r>
                  </a:p>
                  <a:p>
                    <a:r>
                      <a:rPr lang="ru-RU" sz="1100" b="1" dirty="0" smtClean="0"/>
                      <a:t> 56 272,8 </a:t>
                    </a:r>
                    <a:r>
                      <a:rPr lang="ru-RU" sz="1100" b="1" baseline="0" dirty="0" err="1" smtClean="0"/>
                      <a:t>т.р</a:t>
                    </a:r>
                    <a:r>
                      <a:rPr lang="ru-RU" sz="1100" b="1" baseline="0" dirty="0" smtClean="0"/>
                      <a:t>. (10,21%),</a:t>
                    </a:r>
                  </a:p>
                  <a:p>
                    <a:r>
                      <a:rPr lang="ru-RU" sz="1100" b="1" baseline="0" dirty="0" smtClean="0"/>
                      <a:t> в т.ч.:</a:t>
                    </a:r>
                  </a:p>
                  <a:p>
                    <a:r>
                      <a:rPr lang="ru-RU" sz="1100" dirty="0" smtClean="0"/>
                      <a:t>-</a:t>
                    </a:r>
                    <a:r>
                      <a:rPr lang="ru-RU" sz="1100" baseline="0" dirty="0" smtClean="0"/>
                      <a:t> средства местного бюджета 48 361,9 т.р.</a:t>
                    </a:r>
                  </a:p>
                  <a:p>
                    <a:r>
                      <a:rPr lang="ru-RU" sz="1100" baseline="0" dirty="0" smtClean="0"/>
                      <a:t>- межбюджетные трансферты 7 910,9 т.р.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A-4D2E-BBB7-E93E45BD2E08}"/>
                </c:ext>
              </c:extLst>
            </c:dLbl>
            <c:dLbl>
              <c:idx val="3"/>
              <c:layout>
                <c:manualLayout>
                  <c:x val="0.15582031933508311"/>
                  <c:y val="-7.9584196685722572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Жилищно-коммунальное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хозяйство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342</a:t>
                    </a:r>
                    <a:r>
                      <a:rPr lang="ru-RU" sz="1100" b="1" baseline="0" dirty="0" smtClean="0">
                        <a:solidFill>
                          <a:schemeClr val="tx1"/>
                        </a:solidFill>
                      </a:rPr>
                      <a:t> 377,5 </a:t>
                    </a:r>
                    <a:r>
                      <a:rPr lang="ru-RU" sz="1100" b="1" dirty="0" err="1" smtClean="0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. (62,13%), 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в т.ч.: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tx1"/>
                        </a:solidFill>
                      </a:rPr>
                      <a:t> - средства местного бюджета 81 213,9 </a:t>
                    </a:r>
                    <a:r>
                      <a:rPr lang="ru-RU" sz="1100" baseline="0" dirty="0" err="1" smtClean="0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sz="1100" baseline="0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tx1"/>
                        </a:solidFill>
                      </a:rPr>
                      <a:t> - межбюджетные трансферты  261 163,6 т.р.</a:t>
                    </a:r>
                    <a:endParaRPr lang="ru-RU" sz="1100" dirty="0" smtClean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A-4D2E-BBB7-E93E45BD2E08}"/>
                </c:ext>
              </c:extLst>
            </c:dLbl>
            <c:dLbl>
              <c:idx val="4"/>
              <c:layout>
                <c:manualLayout>
                  <c:x val="-2.3871391076115494E-3"/>
                  <c:y val="0.2592772593514133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Образование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14</a:t>
                    </a:r>
                    <a:r>
                      <a:rPr lang="ru-RU" sz="1100" b="1" baseline="0" dirty="0" smtClean="0">
                        <a:solidFill>
                          <a:schemeClr val="tx1"/>
                        </a:solidFill>
                      </a:rPr>
                      <a:t> 871,5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 т.р. (2,70%)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8A-4D2E-BBB7-E93E45BD2E08}"/>
                </c:ext>
              </c:extLst>
            </c:dLbl>
            <c:dLbl>
              <c:idx val="5"/>
              <c:layout>
                <c:manualLayout>
                  <c:x val="-0.11143799212598424"/>
                  <c:y val="0.24660438437195251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Культура, </a:t>
                    </a:r>
                    <a:endParaRPr lang="ru-RU" sz="1100" b="1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кинематография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 113  953,1 </a:t>
                    </a:r>
                    <a:r>
                      <a:rPr lang="ru-RU" sz="1100" b="1" dirty="0" err="1" smtClean="0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. (20,68%),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 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tx1"/>
                        </a:solidFill>
                      </a:rPr>
                      <a:t>- средства местного бюджета</a:t>
                    </a:r>
                    <a:r>
                      <a:rPr lang="ru-RU" sz="1100" b="0" baseline="0" dirty="0" smtClean="0">
                        <a:solidFill>
                          <a:schemeClr val="tx1"/>
                        </a:solidFill>
                      </a:rPr>
                      <a:t> 77 269,8 </a:t>
                    </a:r>
                    <a:r>
                      <a:rPr lang="ru-RU" sz="1100" b="0" baseline="0" dirty="0" err="1" smtClean="0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sz="1100" b="0" baseline="0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tx1"/>
                        </a:solidFill>
                      </a:rPr>
                      <a:t>- межбюджетные трансферты 36 683,3 т.р</a:t>
                    </a:r>
                    <a:r>
                      <a:rPr lang="ru-RU" sz="1100" b="1" baseline="0" dirty="0" smtClean="0">
                        <a:solidFill>
                          <a:schemeClr val="tx1"/>
                        </a:solidFill>
                      </a:rPr>
                      <a:t>.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96533245844269"/>
                      <c:h val="0.28618557932990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8A-4D2E-BBB7-E93E45BD2E08}"/>
                </c:ext>
              </c:extLst>
            </c:dLbl>
            <c:dLbl>
              <c:idx val="6"/>
              <c:layout>
                <c:manualLayout>
                  <c:x val="-0.30257031933508322"/>
                  <c:y val="2.5040686926195196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Социальная политика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4 729,1 </a:t>
                    </a:r>
                    <a:r>
                      <a:rPr lang="ru-RU" sz="1100" b="1" dirty="0" err="1" smtClean="0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. (0,86%), 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ru-RU" sz="1100" b="0" baseline="0" dirty="0" smtClean="0">
                        <a:solidFill>
                          <a:schemeClr val="tx1"/>
                        </a:solidFill>
                      </a:rPr>
                      <a:t> с</a:t>
                    </a:r>
                    <a:r>
                      <a:rPr lang="ru-RU" sz="1100" b="0" dirty="0" smtClean="0">
                        <a:solidFill>
                          <a:schemeClr val="tx1"/>
                        </a:solidFill>
                      </a:rPr>
                      <a:t>редства местного бюджета 2 499,7</a:t>
                    </a:r>
                    <a:r>
                      <a:rPr lang="ru-RU" sz="11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100" b="0" dirty="0" err="1" smtClean="0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sz="1100" b="0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tx1"/>
                        </a:solidFill>
                      </a:rPr>
                      <a:t> - межбюджетные трансферты 2 229,4 </a:t>
                    </a:r>
                    <a:r>
                      <a:rPr lang="ru-RU" sz="1100" b="0" baseline="0" dirty="0" err="1" smtClean="0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sz="1100" b="0" baseline="0" dirty="0" smtClean="0">
                        <a:solidFill>
                          <a:schemeClr val="tx1"/>
                        </a:solidFill>
                      </a:rPr>
                      <a:t>.</a:t>
                    </a:r>
                    <a:endParaRPr lang="ru-RU" sz="1100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0422134733157"/>
                      <c:h val="0.258056118083133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38A-4D2E-BBB7-E93E45BD2E08}"/>
                </c:ext>
              </c:extLst>
            </c:dLbl>
            <c:dLbl>
              <c:idx val="7"/>
              <c:layout>
                <c:manualLayout>
                  <c:x val="-0.15360558836395455"/>
                  <c:y val="-0.1044646610572768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Физическая культура и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спорт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1 182,0 т.р. (0,21%)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28466754155729"/>
                      <c:h val="0.10731959224871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38A-4D2E-BBB7-E93E45BD2E08}"/>
                </c:ext>
              </c:extLst>
            </c:dLbl>
            <c:dLbl>
              <c:idx val="8"/>
              <c:layout>
                <c:manualLayout>
                  <c:x val="2.7691765091863475E-2"/>
                  <c:y val="-6.678755378391970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Обслуживание государственного и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муниципального долга 16,8 т.р. (0,01%)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85422134733157"/>
                      <c:h val="0.14859412489533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38A-4D2E-BBB7-E93E45BD2E0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9004.1</c:v>
                </c:pt>
                <c:pt idx="1">
                  <c:v>8674</c:v>
                </c:pt>
                <c:pt idx="2">
                  <c:v>56272.800000000003</c:v>
                </c:pt>
                <c:pt idx="3">
                  <c:v>342377.5</c:v>
                </c:pt>
                <c:pt idx="4">
                  <c:v>14871.5</c:v>
                </c:pt>
                <c:pt idx="5">
                  <c:v>113953.1</c:v>
                </c:pt>
                <c:pt idx="6">
                  <c:v>4729.1000000000004</c:v>
                </c:pt>
                <c:pt idx="7">
                  <c:v>1182</c:v>
                </c:pt>
                <c:pt idx="8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8A-4D2E-BBB7-E93E45BD2E0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8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>
                <a:latin typeface="Palatino Linotype" panose="02040502050505030304" pitchFamily="18" charset="0"/>
              </a:rPr>
              <a:t>Общегосударственные </a:t>
            </a:r>
            <a:r>
              <a:rPr lang="ru-RU" dirty="0" smtClean="0">
                <a:latin typeface="Palatino Linotype" panose="02040502050505030304" pitchFamily="18" charset="0"/>
              </a:rPr>
              <a:t>вопросы (62,1%)</a:t>
            </a:r>
            <a:endParaRPr lang="ru-RU" dirty="0"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9884354598048284"/>
          <c:y val="4.509673688590348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896101436506237E-2"/>
          <c:y val="0.16047771349354295"/>
          <c:w val="0.80716644491337497"/>
          <c:h val="0.59333871377254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AF9-423F-8520-4DBF95BE34F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AF9-423F-8520-4DBF95BE34FA}"/>
              </c:ext>
            </c:extLst>
          </c:dPt>
          <c:dLbls>
            <c:dLbl>
              <c:idx val="0"/>
              <c:layout>
                <c:manualLayout>
                  <c:x val="1.5302506205815795E-2"/>
                  <c:y val="-2.11386579730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1481370517767"/>
                      <c:h val="0.10090350832310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F9-423F-8520-4DBF95BE34FA}"/>
                </c:ext>
              </c:extLst>
            </c:dLbl>
            <c:dLbl>
              <c:idx val="1"/>
              <c:layout>
                <c:manualLayout>
                  <c:x val="3.324030679754568E-2"/>
                  <c:y val="-3.356225943692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9-423F-8520-4DBF95BE3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14505.8</c:v>
                </c:pt>
                <c:pt idx="1">
                  <c:v>9004.1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9-423F-8520-4DBF95BE3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409344"/>
        <c:axId val="170439808"/>
        <c:axId val="0"/>
      </c:bar3DChart>
      <c:catAx>
        <c:axId val="1704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0439808"/>
        <c:crosses val="autoZero"/>
        <c:auto val="1"/>
        <c:lblAlgn val="ctr"/>
        <c:lblOffset val="100"/>
        <c:noMultiLvlLbl val="0"/>
      </c:catAx>
      <c:valAx>
        <c:axId val="1704398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040934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tx1"/>
                </a:solidFill>
                <a:latin typeface="Palatino Linotype" panose="02040502050505030304" pitchFamily="18" charset="0"/>
              </a:rPr>
              <a:t>Национальная безопасность и правоохранительная </a:t>
            </a:r>
            <a:r>
              <a:rPr lang="ru-RU" sz="108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деятельность</a:t>
            </a:r>
          </a:p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(97,0%)</a:t>
            </a:r>
            <a:endParaRPr lang="ru-RU" sz="108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3011549354545521"/>
          <c:y val="7.674036575565926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826558239586754E-2"/>
          <c:y val="0.37108427613480954"/>
          <c:w val="0.94225442633329581"/>
          <c:h val="0.446732364661198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F9-4C0D-A9E5-920C930D85F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4F9-4C0D-A9E5-920C930D85F5}"/>
              </c:ext>
            </c:extLst>
          </c:dPt>
          <c:dLbls>
            <c:dLbl>
              <c:idx val="0"/>
              <c:layout>
                <c:manualLayout>
                  <c:x val="-1.4112197327053485E-2"/>
                  <c:y val="-2.504553890667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0455160512747"/>
                      <c:h val="9.0482282528077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F9-4C0D-A9E5-920C930D85F5}"/>
                </c:ext>
              </c:extLst>
            </c:dLbl>
            <c:dLbl>
              <c:idx val="1"/>
              <c:layout>
                <c:manualLayout>
                  <c:x val="4.0360281606138249E-2"/>
                  <c:y val="-2.6433352602217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9-4C0D-A9E5-920C930D8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8939.4</c:v>
                </c:pt>
                <c:pt idx="1">
                  <c:v>8674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9-4C0D-A9E5-920C930D8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857792"/>
        <c:axId val="171859328"/>
        <c:axId val="0"/>
      </c:bar3DChart>
      <c:catAx>
        <c:axId val="1718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1859328"/>
        <c:crosses val="autoZero"/>
        <c:auto val="1"/>
        <c:lblAlgn val="ctr"/>
        <c:lblOffset val="100"/>
        <c:noMultiLvlLbl val="0"/>
      </c:catAx>
      <c:valAx>
        <c:axId val="171859328"/>
        <c:scaling>
          <c:orientation val="minMax"/>
          <c:max val="86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71857792"/>
        <c:crosses val="autoZero"/>
        <c:crossBetween val="between"/>
        <c:majorUnit val="1000"/>
        <c:minorUnit val="500"/>
      </c:valAx>
      <c:spPr>
        <a:noFill/>
        <a:ln w="25330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     Жилищно-коммунальное      хозяйство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(84,6%)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1112699467225726"/>
          <c:y val="0.1556937878021319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585689801805901E-3"/>
          <c:y val="0.20299585459825567"/>
          <c:w val="0.94942112279363944"/>
          <c:h val="0.666686404880107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3C1-4F15-AA97-FB62DFC5B83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3C1-4F15-AA97-FB62DFC5B83F}"/>
              </c:ext>
            </c:extLst>
          </c:dPt>
          <c:dLbls>
            <c:dLbl>
              <c:idx val="0"/>
              <c:layout>
                <c:manualLayout>
                  <c:x val="1.3717863660601454E-2"/>
                  <c:y val="-2.972687605236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1-4F15-AA97-FB62DFC5B83F}"/>
                </c:ext>
              </c:extLst>
            </c:dLbl>
            <c:dLbl>
              <c:idx val="1"/>
              <c:layout>
                <c:manualLayout>
                  <c:x val="3.8316523614231678E-2"/>
                  <c:y val="-1.7569280854927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1-4F15-AA97-FB62DFC5B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404470.3</c:v>
                </c:pt>
                <c:pt idx="1">
                  <c:v>342377.5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C1-4F15-AA97-FB62DFC5B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118400"/>
        <c:axId val="172119936"/>
        <c:axId val="0"/>
      </c:bar3DChart>
      <c:catAx>
        <c:axId val="1721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2119936"/>
        <c:crosses val="autoZero"/>
        <c:auto val="1"/>
        <c:lblAlgn val="ctr"/>
        <c:lblOffset val="100"/>
        <c:noMultiLvlLbl val="0"/>
      </c:catAx>
      <c:valAx>
        <c:axId val="172119936"/>
        <c:scaling>
          <c:orientation val="minMax"/>
          <c:max val="500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72118400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86AD-9391-40C8-B764-5F0F2792844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23C18-D05B-4FB3-95B9-4A898F205C9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План </a:t>
          </a:r>
        </a:p>
        <a:p>
          <a:r>
            <a:rPr lang="en-US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595 816,6</a:t>
          </a:r>
          <a:endParaRPr lang="ru-RU" sz="1400" b="1" dirty="0" smtClean="0">
            <a:solidFill>
              <a:schemeClr val="tx1"/>
            </a:solidFill>
            <a:latin typeface="Palatino Linotype" panose="02040502050505030304" pitchFamily="18" charset="0"/>
          </a:endParaRPr>
        </a:p>
        <a:p>
          <a:endParaRPr lang="ru-RU" sz="1400" dirty="0">
            <a:latin typeface="Palatino Linotype" panose="02040502050505030304" pitchFamily="18" charset="0"/>
          </a:endParaRPr>
        </a:p>
      </dgm:t>
    </dgm:pt>
    <dgm:pt modelId="{6EF7DAF1-3B0D-4CDB-A5D8-8BDADCAF11F1}" type="parTrans" cxnId="{CB1EA708-8D94-40E5-825C-19C668424432}">
      <dgm:prSet/>
      <dgm:spPr/>
      <dgm:t>
        <a:bodyPr/>
        <a:lstStyle/>
        <a:p>
          <a:endParaRPr lang="ru-RU"/>
        </a:p>
      </dgm:t>
    </dgm:pt>
    <dgm:pt modelId="{7038DDFA-0D2A-449F-B741-97D75A3A1474}" type="sibTrans" cxnId="{CB1EA708-8D94-40E5-825C-19C668424432}">
      <dgm:prSet/>
      <dgm:spPr/>
      <dgm:t>
        <a:bodyPr/>
        <a:lstStyle/>
        <a:p>
          <a:endParaRPr lang="ru-RU"/>
        </a:p>
      </dgm:t>
    </dgm:pt>
    <dgm:pt modelId="{379DEF15-573F-42C1-B513-C510BFCA2C27}">
      <dgm:prSet phldrT="[Текст]" custT="1"/>
      <dgm:spPr/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</a:rPr>
            <a:t>Факт </a:t>
          </a:r>
        </a:p>
        <a:p>
          <a:r>
            <a:rPr lang="ru-RU" sz="1400" b="1" dirty="0" smtClean="0">
              <a:latin typeface="Palatino Linotype" panose="02040502050505030304" pitchFamily="18" charset="0"/>
            </a:rPr>
            <a:t> </a:t>
          </a:r>
          <a:r>
            <a:rPr lang="en-US" sz="1400" b="1" dirty="0" smtClean="0">
              <a:latin typeface="Palatino Linotype" panose="02040502050505030304" pitchFamily="18" charset="0"/>
            </a:rPr>
            <a:t>563 712,1</a:t>
          </a:r>
          <a:endParaRPr lang="ru-RU" sz="1400" b="1" dirty="0">
            <a:latin typeface="Palatino Linotype" panose="02040502050505030304" pitchFamily="18" charset="0"/>
          </a:endParaRPr>
        </a:p>
      </dgm:t>
    </dgm:pt>
    <dgm:pt modelId="{040CD90D-D8E5-4777-9145-069D392B6F7A}" type="parTrans" cxnId="{989AF9CE-E4C3-49F9-9759-9BE38EDCECA6}">
      <dgm:prSet/>
      <dgm:spPr/>
      <dgm:t>
        <a:bodyPr/>
        <a:lstStyle/>
        <a:p>
          <a:endParaRPr lang="ru-RU"/>
        </a:p>
      </dgm:t>
    </dgm:pt>
    <dgm:pt modelId="{7CD5423D-7735-4259-B139-332095322701}" type="sibTrans" cxnId="{989AF9CE-E4C3-49F9-9759-9BE38EDCECA6}">
      <dgm:prSet/>
      <dgm:spPr/>
      <dgm:t>
        <a:bodyPr/>
        <a:lstStyle/>
        <a:p>
          <a:endParaRPr lang="ru-RU"/>
        </a:p>
      </dgm:t>
    </dgm:pt>
    <dgm:pt modelId="{7D7BC2A9-13B2-47F4-AA80-39080136DA80}">
      <dgm:prSet phldrT="[Текст]"/>
      <dgm:spPr/>
      <dgm:t>
        <a:bodyPr/>
        <a:lstStyle/>
        <a:p>
          <a:r>
            <a:rPr lang="ru-RU" b="1" dirty="0" smtClean="0">
              <a:latin typeface="Palatino Linotype" panose="02040502050505030304" pitchFamily="18" charset="0"/>
            </a:rPr>
            <a:t>-</a:t>
          </a:r>
          <a:r>
            <a:rPr lang="en-US" b="1" dirty="0" smtClean="0">
              <a:latin typeface="Palatino Linotype" panose="02040502050505030304" pitchFamily="18" charset="0"/>
            </a:rPr>
            <a:t>32 104,5</a:t>
          </a:r>
          <a:endParaRPr lang="ru-RU" b="1" dirty="0">
            <a:latin typeface="Palatino Linotype" panose="02040502050505030304" pitchFamily="18" charset="0"/>
          </a:endParaRPr>
        </a:p>
      </dgm:t>
    </dgm:pt>
    <dgm:pt modelId="{4994A870-326A-47B0-8199-99FA7CDB5BE2}" type="parTrans" cxnId="{E40B14BB-CBE4-4E08-A74A-19CCFABF811A}">
      <dgm:prSet/>
      <dgm:spPr/>
      <dgm:t>
        <a:bodyPr/>
        <a:lstStyle/>
        <a:p>
          <a:endParaRPr lang="ru-RU"/>
        </a:p>
      </dgm:t>
    </dgm:pt>
    <dgm:pt modelId="{402B27DE-B0A5-4E0B-8FF5-2DE09D0C9E55}" type="sibTrans" cxnId="{E40B14BB-CBE4-4E08-A74A-19CCFABF811A}">
      <dgm:prSet/>
      <dgm:spPr/>
      <dgm:t>
        <a:bodyPr/>
        <a:lstStyle/>
        <a:p>
          <a:endParaRPr lang="ru-RU"/>
        </a:p>
      </dgm:t>
    </dgm:pt>
    <dgm:pt modelId="{28285BA7-62B5-40D3-8CD0-00B9A620ACF7}" type="pres">
      <dgm:prSet presAssocID="{3AEB86AD-9391-40C8-B764-5F0F2792844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ACC301-7047-4737-A684-CF2CFBC68B1B}" type="pres">
      <dgm:prSet presAssocID="{BB123C18-D05B-4FB3-95B9-4A898F205C98}" presName="Accent1" presStyleCnt="0"/>
      <dgm:spPr/>
    </dgm:pt>
    <dgm:pt modelId="{5F81D564-A917-461C-93F3-4A8AFFD0995A}" type="pres">
      <dgm:prSet presAssocID="{BB123C18-D05B-4FB3-95B9-4A898F205C98}" presName="Accent" presStyleLbl="node1" presStyleIdx="0" presStyleCnt="3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9DCA2B9F-11DC-4F75-8E5D-79E566CA6676}" type="pres">
      <dgm:prSet presAssocID="{BB123C18-D05B-4FB3-95B9-4A898F205C98}" presName="Parent1" presStyleLbl="revTx" presStyleIdx="0" presStyleCnt="3" custLinFactNeighborX="-1571" custLinFactNeighborY="15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8C3E5-DA28-4E76-99A1-D5138781CEF8}" type="pres">
      <dgm:prSet presAssocID="{379DEF15-573F-42C1-B513-C510BFCA2C27}" presName="Accent2" presStyleCnt="0"/>
      <dgm:spPr/>
    </dgm:pt>
    <dgm:pt modelId="{FCB95746-348B-42E5-946E-4870BF7A5390}" type="pres">
      <dgm:prSet presAssocID="{379DEF15-573F-42C1-B513-C510BFCA2C27}" presName="Accent" presStyleLbl="node1" presStyleIdx="1" presStyleCnt="3"/>
      <dgm:spPr>
        <a:solidFill>
          <a:srgbClr val="92D050"/>
        </a:solidFill>
        <a:ln>
          <a:noFill/>
        </a:ln>
      </dgm:spPr>
      <dgm:t>
        <a:bodyPr/>
        <a:lstStyle/>
        <a:p>
          <a:endParaRPr lang="ru-RU"/>
        </a:p>
      </dgm:t>
    </dgm:pt>
    <dgm:pt modelId="{8F3F5926-D859-4038-9FDE-D04086F27D2C}" type="pres">
      <dgm:prSet presAssocID="{379DEF15-573F-42C1-B513-C510BFCA2C27}" presName="Parent2" presStyleLbl="revTx" presStyleIdx="1" presStyleCnt="3" custScaleY="176528" custLinFactNeighborX="-8355" custLinFactNeighborY="-154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2E96B-2156-43BC-BD66-AD738F228EB5}" type="pres">
      <dgm:prSet presAssocID="{7D7BC2A9-13B2-47F4-AA80-39080136DA80}" presName="Accent3" presStyleCnt="0"/>
      <dgm:spPr/>
    </dgm:pt>
    <dgm:pt modelId="{2C77B2E2-2189-4920-9208-90EC67747435}" type="pres">
      <dgm:prSet presAssocID="{7D7BC2A9-13B2-47F4-AA80-39080136DA80}" presName="Accent" presStyleLbl="node1" presStyleIdx="2" presStyleCnt="3" custLinFactNeighborX="-725" custLinFactNeighborY="-318"/>
      <dgm:spPr>
        <a:solidFill>
          <a:srgbClr val="FFCC00"/>
        </a:solidFill>
        <a:ln>
          <a:noFill/>
        </a:ln>
      </dgm:spPr>
      <dgm:t>
        <a:bodyPr/>
        <a:lstStyle/>
        <a:p>
          <a:endParaRPr lang="ru-RU"/>
        </a:p>
      </dgm:t>
    </dgm:pt>
    <dgm:pt modelId="{229C5189-C1E1-4EA7-9D0A-C1700F3DFE89}" type="pres">
      <dgm:prSet presAssocID="{7D7BC2A9-13B2-47F4-AA80-39080136DA80}" presName="Parent3" presStyleLbl="revTx" presStyleIdx="2" presStyleCnt="3" custLinFactNeighborX="-8412" custLinFactNeighborY="-63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B786F-EDE4-4394-BD7A-125A609D98F4}" type="presOf" srcId="{BB123C18-D05B-4FB3-95B9-4A898F205C98}" destId="{9DCA2B9F-11DC-4F75-8E5D-79E566CA6676}" srcOrd="0" destOrd="0" presId="urn:microsoft.com/office/officeart/2009/layout/CircleArrowProcess"/>
    <dgm:cxn modelId="{CB1EA708-8D94-40E5-825C-19C668424432}" srcId="{3AEB86AD-9391-40C8-B764-5F0F2792844D}" destId="{BB123C18-D05B-4FB3-95B9-4A898F205C98}" srcOrd="0" destOrd="0" parTransId="{6EF7DAF1-3B0D-4CDB-A5D8-8BDADCAF11F1}" sibTransId="{7038DDFA-0D2A-449F-B741-97D75A3A1474}"/>
    <dgm:cxn modelId="{F06F3ECF-D95C-49A4-8512-A9C241393790}" type="presOf" srcId="{7D7BC2A9-13B2-47F4-AA80-39080136DA80}" destId="{229C5189-C1E1-4EA7-9D0A-C1700F3DFE89}" srcOrd="0" destOrd="0" presId="urn:microsoft.com/office/officeart/2009/layout/CircleArrowProcess"/>
    <dgm:cxn modelId="{E40B14BB-CBE4-4E08-A74A-19CCFABF811A}" srcId="{3AEB86AD-9391-40C8-B764-5F0F2792844D}" destId="{7D7BC2A9-13B2-47F4-AA80-39080136DA80}" srcOrd="2" destOrd="0" parTransId="{4994A870-326A-47B0-8199-99FA7CDB5BE2}" sibTransId="{402B27DE-B0A5-4E0B-8FF5-2DE09D0C9E55}"/>
    <dgm:cxn modelId="{989AF9CE-E4C3-49F9-9759-9BE38EDCECA6}" srcId="{3AEB86AD-9391-40C8-B764-5F0F2792844D}" destId="{379DEF15-573F-42C1-B513-C510BFCA2C27}" srcOrd="1" destOrd="0" parTransId="{040CD90D-D8E5-4777-9145-069D392B6F7A}" sibTransId="{7CD5423D-7735-4259-B139-332095322701}"/>
    <dgm:cxn modelId="{688D560C-17B9-4C68-87EA-74A9F333FC0F}" type="presOf" srcId="{3AEB86AD-9391-40C8-B764-5F0F2792844D}" destId="{28285BA7-62B5-40D3-8CD0-00B9A620ACF7}" srcOrd="0" destOrd="0" presId="urn:microsoft.com/office/officeart/2009/layout/CircleArrowProcess"/>
    <dgm:cxn modelId="{11162BFA-7031-443D-B610-6D8F2F2694D5}" type="presOf" srcId="{379DEF15-573F-42C1-B513-C510BFCA2C27}" destId="{8F3F5926-D859-4038-9FDE-D04086F27D2C}" srcOrd="0" destOrd="0" presId="urn:microsoft.com/office/officeart/2009/layout/CircleArrowProcess"/>
    <dgm:cxn modelId="{CE2BAD6C-CE7F-493B-A4CC-102977B826B8}" type="presParOf" srcId="{28285BA7-62B5-40D3-8CD0-00B9A620ACF7}" destId="{13ACC301-7047-4737-A684-CF2CFBC68B1B}" srcOrd="0" destOrd="0" presId="urn:microsoft.com/office/officeart/2009/layout/CircleArrowProcess"/>
    <dgm:cxn modelId="{A699EF65-5E64-4E53-AB1C-3EC20D2C1B28}" type="presParOf" srcId="{13ACC301-7047-4737-A684-CF2CFBC68B1B}" destId="{5F81D564-A917-461C-93F3-4A8AFFD0995A}" srcOrd="0" destOrd="0" presId="urn:microsoft.com/office/officeart/2009/layout/CircleArrowProcess"/>
    <dgm:cxn modelId="{6A13625A-0497-463A-BB06-F16E4F9956CE}" type="presParOf" srcId="{28285BA7-62B5-40D3-8CD0-00B9A620ACF7}" destId="{9DCA2B9F-11DC-4F75-8E5D-79E566CA6676}" srcOrd="1" destOrd="0" presId="urn:microsoft.com/office/officeart/2009/layout/CircleArrowProcess"/>
    <dgm:cxn modelId="{853EB2E2-EF7B-4484-8477-5F37100AFDEF}" type="presParOf" srcId="{28285BA7-62B5-40D3-8CD0-00B9A620ACF7}" destId="{A488C3E5-DA28-4E76-99A1-D5138781CEF8}" srcOrd="2" destOrd="0" presId="urn:microsoft.com/office/officeart/2009/layout/CircleArrowProcess"/>
    <dgm:cxn modelId="{0AF0E8E3-C866-49E6-B870-417CB8428016}" type="presParOf" srcId="{A488C3E5-DA28-4E76-99A1-D5138781CEF8}" destId="{FCB95746-348B-42E5-946E-4870BF7A5390}" srcOrd="0" destOrd="0" presId="urn:microsoft.com/office/officeart/2009/layout/CircleArrowProcess"/>
    <dgm:cxn modelId="{8EC531DF-80AF-4EBC-9807-7334224419FC}" type="presParOf" srcId="{28285BA7-62B5-40D3-8CD0-00B9A620ACF7}" destId="{8F3F5926-D859-4038-9FDE-D04086F27D2C}" srcOrd="3" destOrd="0" presId="urn:microsoft.com/office/officeart/2009/layout/CircleArrowProcess"/>
    <dgm:cxn modelId="{291EBD5A-58FF-40C3-BDE2-69A545BAF612}" type="presParOf" srcId="{28285BA7-62B5-40D3-8CD0-00B9A620ACF7}" destId="{1222E96B-2156-43BC-BD66-AD738F228EB5}" srcOrd="4" destOrd="0" presId="urn:microsoft.com/office/officeart/2009/layout/CircleArrowProcess"/>
    <dgm:cxn modelId="{ABD98668-E1FE-4674-8B74-A41D93E401D7}" type="presParOf" srcId="{1222E96B-2156-43BC-BD66-AD738F228EB5}" destId="{2C77B2E2-2189-4920-9208-90EC67747435}" srcOrd="0" destOrd="0" presId="urn:microsoft.com/office/officeart/2009/layout/CircleArrowProcess"/>
    <dgm:cxn modelId="{D2EB493E-B572-423E-9E65-DDB0B98673B9}" type="presParOf" srcId="{28285BA7-62B5-40D3-8CD0-00B9A620ACF7}" destId="{229C5189-C1E1-4EA7-9D0A-C1700F3DFE89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CC899-E7FE-4CA6-A253-7921442423A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DA6AF-B99E-4A97-8CFA-770D3ECF492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План </a:t>
          </a:r>
        </a:p>
        <a:p>
          <a:r>
            <a:rPr lang="en-US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651 467,5</a:t>
          </a:r>
          <a:endParaRPr lang="ru-RU" sz="14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900FB67-B563-4E46-A623-D84377E82B43}" type="parTrans" cxnId="{2BEE3183-3D9F-46B7-9A05-ABE224661832}">
      <dgm:prSet/>
      <dgm:spPr/>
      <dgm:t>
        <a:bodyPr/>
        <a:lstStyle/>
        <a:p>
          <a:endParaRPr lang="ru-RU"/>
        </a:p>
      </dgm:t>
    </dgm:pt>
    <dgm:pt modelId="{E397DB94-4E7C-4C6F-B8C0-37BE48B98C37}" type="sibTrans" cxnId="{2BEE3183-3D9F-46B7-9A05-ABE224661832}">
      <dgm:prSet/>
      <dgm:spPr/>
      <dgm:t>
        <a:bodyPr/>
        <a:lstStyle/>
        <a:p>
          <a:endParaRPr lang="ru-RU"/>
        </a:p>
      </dgm:t>
    </dgm:pt>
    <dgm:pt modelId="{A3A6DC41-8828-4327-A21B-72CB344DCA21}">
      <dgm:prSet phldrT="[Текст]" custT="1"/>
      <dgm:spPr/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</a:rPr>
            <a:t>Факт </a:t>
          </a:r>
        </a:p>
        <a:p>
          <a:r>
            <a:rPr lang="en-US" sz="1400" b="1" dirty="0" smtClean="0">
              <a:latin typeface="Palatino Linotype" panose="02040502050505030304" pitchFamily="18" charset="0"/>
            </a:rPr>
            <a:t>551 080,9</a:t>
          </a:r>
          <a:endParaRPr lang="ru-RU" sz="1400" b="1" dirty="0">
            <a:latin typeface="Palatino Linotype" panose="02040502050505030304" pitchFamily="18" charset="0"/>
          </a:endParaRPr>
        </a:p>
      </dgm:t>
    </dgm:pt>
    <dgm:pt modelId="{BF5AE512-B56B-4294-9161-733DE099A4FB}" type="parTrans" cxnId="{C630486E-05EE-43D0-B963-317CCB6F0E57}">
      <dgm:prSet/>
      <dgm:spPr/>
      <dgm:t>
        <a:bodyPr/>
        <a:lstStyle/>
        <a:p>
          <a:endParaRPr lang="ru-RU"/>
        </a:p>
      </dgm:t>
    </dgm:pt>
    <dgm:pt modelId="{8C838B60-307E-44A0-B901-3E1B2CEA677C}" type="sibTrans" cxnId="{C630486E-05EE-43D0-B963-317CCB6F0E57}">
      <dgm:prSet/>
      <dgm:spPr/>
      <dgm:t>
        <a:bodyPr/>
        <a:lstStyle/>
        <a:p>
          <a:endParaRPr lang="ru-RU"/>
        </a:p>
      </dgm:t>
    </dgm:pt>
    <dgm:pt modelId="{66FFA8DB-B1F9-416A-B22E-E8F7E3A778EE}">
      <dgm:prSet phldrT="[Текст]" custT="1"/>
      <dgm:spPr/>
      <dgm:t>
        <a:bodyPr/>
        <a:lstStyle/>
        <a:p>
          <a:r>
            <a:rPr lang="en-US" sz="1500" b="1" dirty="0" smtClean="0">
              <a:latin typeface="Palatino Linotype" panose="02040502050505030304" pitchFamily="18" charset="0"/>
            </a:rPr>
            <a:t>100 386,6</a:t>
          </a:r>
          <a:endParaRPr lang="ru-RU" sz="1500" b="1" dirty="0">
            <a:latin typeface="Palatino Linotype" panose="02040502050505030304" pitchFamily="18" charset="0"/>
          </a:endParaRPr>
        </a:p>
      </dgm:t>
    </dgm:pt>
    <dgm:pt modelId="{CCC302BB-0820-424F-9F10-D0E76F9D5094}" type="parTrans" cxnId="{01EB53DC-C88E-41CD-BFDA-2343F3765121}">
      <dgm:prSet/>
      <dgm:spPr/>
      <dgm:t>
        <a:bodyPr/>
        <a:lstStyle/>
        <a:p>
          <a:endParaRPr lang="ru-RU"/>
        </a:p>
      </dgm:t>
    </dgm:pt>
    <dgm:pt modelId="{B79832EF-A980-4C53-8D5F-72AC4EDB2F6A}" type="sibTrans" cxnId="{01EB53DC-C88E-41CD-BFDA-2343F3765121}">
      <dgm:prSet/>
      <dgm:spPr/>
      <dgm:t>
        <a:bodyPr/>
        <a:lstStyle/>
        <a:p>
          <a:endParaRPr lang="ru-RU"/>
        </a:p>
      </dgm:t>
    </dgm:pt>
    <dgm:pt modelId="{5F6BEDD2-5A50-4B6F-B606-E0697CBF78BC}" type="pres">
      <dgm:prSet presAssocID="{70BCC899-E7FE-4CA6-A253-7921442423A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687F0C-FB87-4CDA-8B81-A1CCA3701761}" type="pres">
      <dgm:prSet presAssocID="{1DFDA6AF-B99E-4A97-8CFA-770D3ECF4927}" presName="Accent1" presStyleCnt="0"/>
      <dgm:spPr/>
    </dgm:pt>
    <dgm:pt modelId="{80207AC5-B549-46D9-A4C0-39C39F7C45FB}" type="pres">
      <dgm:prSet presAssocID="{1DFDA6AF-B99E-4A97-8CFA-770D3ECF4927}" presName="Accent" presStyleLbl="node1" presStyleIdx="0" presStyleCnt="3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0EF808A6-2675-4C0B-8A84-32EB1B53226D}" type="pres">
      <dgm:prSet presAssocID="{1DFDA6AF-B99E-4A97-8CFA-770D3ECF4927}" presName="Parent1" presStyleLbl="revTx" presStyleIdx="0" presStyleCnt="3" custScaleY="230509" custLinFactNeighborX="-2023" custLinFactNeighborY="-260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AD9BE-5AFE-4EDE-AA15-5E9BA8E4CE22}" type="pres">
      <dgm:prSet presAssocID="{A3A6DC41-8828-4327-A21B-72CB344DCA21}" presName="Accent2" presStyleCnt="0"/>
      <dgm:spPr/>
    </dgm:pt>
    <dgm:pt modelId="{10D2F006-0DB8-4E38-91DB-A300B541F53F}" type="pres">
      <dgm:prSet presAssocID="{A3A6DC41-8828-4327-A21B-72CB344DCA21}" presName="Accent" presStyleLbl="node1" presStyleIdx="1" presStyleCnt="3" custLinFactNeighborX="1146" custLinFactNeighborY="-102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C98A7D2-98ED-4585-B854-2F5A6F6BA8A8}" type="pres">
      <dgm:prSet presAssocID="{A3A6DC41-8828-4327-A21B-72CB344DCA21}" presName="Parent2" presStyleLbl="revTx" presStyleIdx="1" presStyleCnt="3" custScaleX="91793" custScaleY="134930" custLinFactNeighborX="0" custLinFactNeighborY="-173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D36BD-287C-41F5-B12B-587580DEAC7C}" type="pres">
      <dgm:prSet presAssocID="{66FFA8DB-B1F9-416A-B22E-E8F7E3A778EE}" presName="Accent3" presStyleCnt="0"/>
      <dgm:spPr/>
    </dgm:pt>
    <dgm:pt modelId="{EA84158F-0B1F-4B7B-A7D7-156B8A29BF72}" type="pres">
      <dgm:prSet presAssocID="{66FFA8DB-B1F9-416A-B22E-E8F7E3A778EE}" presName="Accent" presStyleLbl="node1" presStyleIdx="2" presStyleCnt="3"/>
      <dgm:spPr>
        <a:solidFill>
          <a:srgbClr val="FFCC00"/>
        </a:solidFill>
        <a:ln>
          <a:noFill/>
        </a:ln>
      </dgm:spPr>
      <dgm:t>
        <a:bodyPr/>
        <a:lstStyle/>
        <a:p>
          <a:endParaRPr lang="ru-RU"/>
        </a:p>
      </dgm:t>
    </dgm:pt>
    <dgm:pt modelId="{E5104CE6-4499-4C62-AD44-C8D108835915}" type="pres">
      <dgm:prSet presAssocID="{66FFA8DB-B1F9-416A-B22E-E8F7E3A778E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FEE7D-1F78-4945-A8BB-1F55116095AA}" type="presOf" srcId="{1DFDA6AF-B99E-4A97-8CFA-770D3ECF4927}" destId="{0EF808A6-2675-4C0B-8A84-32EB1B53226D}" srcOrd="0" destOrd="0" presId="urn:microsoft.com/office/officeart/2009/layout/CircleArrowProcess"/>
    <dgm:cxn modelId="{3F10D6AB-539D-455D-8471-85C9C53A1B9A}" type="presOf" srcId="{70BCC899-E7FE-4CA6-A253-7921442423A1}" destId="{5F6BEDD2-5A50-4B6F-B606-E0697CBF78BC}" srcOrd="0" destOrd="0" presId="urn:microsoft.com/office/officeart/2009/layout/CircleArrowProcess"/>
    <dgm:cxn modelId="{EF5E0BD5-ECBC-4E87-90AF-8440D09F2CD9}" type="presOf" srcId="{66FFA8DB-B1F9-416A-B22E-E8F7E3A778EE}" destId="{E5104CE6-4499-4C62-AD44-C8D108835915}" srcOrd="0" destOrd="0" presId="urn:microsoft.com/office/officeart/2009/layout/CircleArrowProcess"/>
    <dgm:cxn modelId="{C630486E-05EE-43D0-B963-317CCB6F0E57}" srcId="{70BCC899-E7FE-4CA6-A253-7921442423A1}" destId="{A3A6DC41-8828-4327-A21B-72CB344DCA21}" srcOrd="1" destOrd="0" parTransId="{BF5AE512-B56B-4294-9161-733DE099A4FB}" sibTransId="{8C838B60-307E-44A0-B901-3E1B2CEA677C}"/>
    <dgm:cxn modelId="{D2E9A608-54F5-4AC6-B521-313EAC436420}" type="presOf" srcId="{A3A6DC41-8828-4327-A21B-72CB344DCA21}" destId="{2C98A7D2-98ED-4585-B854-2F5A6F6BA8A8}" srcOrd="0" destOrd="0" presId="urn:microsoft.com/office/officeart/2009/layout/CircleArrowProcess"/>
    <dgm:cxn modelId="{01EB53DC-C88E-41CD-BFDA-2343F3765121}" srcId="{70BCC899-E7FE-4CA6-A253-7921442423A1}" destId="{66FFA8DB-B1F9-416A-B22E-E8F7E3A778EE}" srcOrd="2" destOrd="0" parTransId="{CCC302BB-0820-424F-9F10-D0E76F9D5094}" sibTransId="{B79832EF-A980-4C53-8D5F-72AC4EDB2F6A}"/>
    <dgm:cxn modelId="{2BEE3183-3D9F-46B7-9A05-ABE224661832}" srcId="{70BCC899-E7FE-4CA6-A253-7921442423A1}" destId="{1DFDA6AF-B99E-4A97-8CFA-770D3ECF4927}" srcOrd="0" destOrd="0" parTransId="{B900FB67-B563-4E46-A623-D84377E82B43}" sibTransId="{E397DB94-4E7C-4C6F-B8C0-37BE48B98C37}"/>
    <dgm:cxn modelId="{694C818B-4024-41EE-9ECE-DF4954CAF461}" type="presParOf" srcId="{5F6BEDD2-5A50-4B6F-B606-E0697CBF78BC}" destId="{1D687F0C-FB87-4CDA-8B81-A1CCA3701761}" srcOrd="0" destOrd="0" presId="urn:microsoft.com/office/officeart/2009/layout/CircleArrowProcess"/>
    <dgm:cxn modelId="{3AECF7CC-D4D0-4B0D-AF81-7FBA80A99F88}" type="presParOf" srcId="{1D687F0C-FB87-4CDA-8B81-A1CCA3701761}" destId="{80207AC5-B549-46D9-A4C0-39C39F7C45FB}" srcOrd="0" destOrd="0" presId="urn:microsoft.com/office/officeart/2009/layout/CircleArrowProcess"/>
    <dgm:cxn modelId="{BE42338B-1CB9-4E4F-BB15-BE2606F5AA1E}" type="presParOf" srcId="{5F6BEDD2-5A50-4B6F-B606-E0697CBF78BC}" destId="{0EF808A6-2675-4C0B-8A84-32EB1B53226D}" srcOrd="1" destOrd="0" presId="urn:microsoft.com/office/officeart/2009/layout/CircleArrowProcess"/>
    <dgm:cxn modelId="{1767B5FA-1A49-40D1-8949-0F1EDFDD5BBC}" type="presParOf" srcId="{5F6BEDD2-5A50-4B6F-B606-E0697CBF78BC}" destId="{FD6AD9BE-5AFE-4EDE-AA15-5E9BA8E4CE22}" srcOrd="2" destOrd="0" presId="urn:microsoft.com/office/officeart/2009/layout/CircleArrowProcess"/>
    <dgm:cxn modelId="{35000E24-2D11-495C-8120-49153D77B4C1}" type="presParOf" srcId="{FD6AD9BE-5AFE-4EDE-AA15-5E9BA8E4CE22}" destId="{10D2F006-0DB8-4E38-91DB-A300B541F53F}" srcOrd="0" destOrd="0" presId="urn:microsoft.com/office/officeart/2009/layout/CircleArrowProcess"/>
    <dgm:cxn modelId="{2553093A-3293-43E3-AB12-6D52C261C282}" type="presParOf" srcId="{5F6BEDD2-5A50-4B6F-B606-E0697CBF78BC}" destId="{2C98A7D2-98ED-4585-B854-2F5A6F6BA8A8}" srcOrd="3" destOrd="0" presId="urn:microsoft.com/office/officeart/2009/layout/CircleArrowProcess"/>
    <dgm:cxn modelId="{720D6992-39C4-4D35-AD85-FCACDB725377}" type="presParOf" srcId="{5F6BEDD2-5A50-4B6F-B606-E0697CBF78BC}" destId="{85BD36BD-287C-41F5-B12B-587580DEAC7C}" srcOrd="4" destOrd="0" presId="urn:microsoft.com/office/officeart/2009/layout/CircleArrowProcess"/>
    <dgm:cxn modelId="{5437CE1D-5873-444E-90E8-71912633B1D3}" type="presParOf" srcId="{85BD36BD-287C-41F5-B12B-587580DEAC7C}" destId="{EA84158F-0B1F-4B7B-A7D7-156B8A29BF72}" srcOrd="0" destOrd="0" presId="urn:microsoft.com/office/officeart/2009/layout/CircleArrowProcess"/>
    <dgm:cxn modelId="{25E7EA14-D21E-4886-991B-202DC0E55D54}" type="presParOf" srcId="{5F6BEDD2-5A50-4B6F-B606-E0697CBF78BC}" destId="{E5104CE6-4499-4C62-AD44-C8D108835915}" srcOrd="5" destOrd="0" presId="urn:microsoft.com/office/officeart/2009/layout/Circle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E5070-581B-45A5-9088-58365145C96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0652ABF-FB0A-4D78-8388-12FB0A2B8F7F}">
      <dgm:prSet phldrT="[Текст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План    -</a:t>
          </a:r>
          <a:r>
            <a:rPr lang="en-US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55 650,9</a:t>
          </a:r>
          <a:endParaRPr lang="ru-RU" sz="14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275766D-19E4-44AD-99F0-4A4FE1130EC6}" type="parTrans" cxnId="{543842DC-9F78-4B4E-9250-A014D03375F3}">
      <dgm:prSet/>
      <dgm:spPr/>
      <dgm:t>
        <a:bodyPr/>
        <a:lstStyle/>
        <a:p>
          <a:endParaRPr lang="ru-RU"/>
        </a:p>
      </dgm:t>
    </dgm:pt>
    <dgm:pt modelId="{631E2E7F-A3C6-450E-9A31-7CD5524D73F4}" type="sibTrans" cxnId="{543842DC-9F78-4B4E-9250-A014D03375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131CF814-4FCD-4880-8E60-8526F79DBB47}">
      <dgm:prSet phldrT="[Текст]" custT="1"/>
      <dgm:spPr>
        <a:solidFill>
          <a:schemeClr val="tx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68 282,1</a:t>
          </a:r>
          <a:endParaRPr lang="ru-RU" sz="14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8569780-6DA2-46CB-9249-3D6C829E0D37}" type="parTrans" cxnId="{7AD67469-9F40-4337-9CFF-9BB89EBA6AA1}">
      <dgm:prSet/>
      <dgm:spPr/>
      <dgm:t>
        <a:bodyPr/>
        <a:lstStyle/>
        <a:p>
          <a:endParaRPr lang="ru-RU"/>
        </a:p>
      </dgm:t>
    </dgm:pt>
    <dgm:pt modelId="{7026C0EA-9DCB-4FDA-BFA1-35DCF01E5C4A}" type="sibTrans" cxnId="{7AD67469-9F40-4337-9CFF-9BB89EBA6AA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D02456A-450A-4E14-AB09-BDB30C29B82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Факт  </a:t>
          </a:r>
          <a:r>
            <a:rPr lang="en-US" sz="14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12 631,2</a:t>
          </a:r>
          <a:endParaRPr lang="ru-RU" sz="14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0166461-BED0-4CFA-A3B3-310832C7398A}" type="parTrans" cxnId="{BB9C071D-4F99-4938-A72C-BBF9607057EF}">
      <dgm:prSet/>
      <dgm:spPr/>
      <dgm:t>
        <a:bodyPr/>
        <a:lstStyle/>
        <a:p>
          <a:endParaRPr lang="ru-RU"/>
        </a:p>
      </dgm:t>
    </dgm:pt>
    <dgm:pt modelId="{929F461F-693A-44B3-89E4-889F9D984F96}" type="sibTrans" cxnId="{BB9C071D-4F99-4938-A72C-BBF9607057EF}">
      <dgm:prSet/>
      <dgm:spPr/>
      <dgm:t>
        <a:bodyPr/>
        <a:lstStyle/>
        <a:p>
          <a:endParaRPr lang="ru-RU"/>
        </a:p>
      </dgm:t>
    </dgm:pt>
    <dgm:pt modelId="{CFDC7EE9-0B51-4215-A36B-8DE5EEFC97FB}" type="pres">
      <dgm:prSet presAssocID="{9A2E5070-581B-45A5-9088-58365145C960}" presName="linearFlow" presStyleCnt="0">
        <dgm:presLayoutVars>
          <dgm:dir/>
          <dgm:resizeHandles val="exact"/>
        </dgm:presLayoutVars>
      </dgm:prSet>
      <dgm:spPr/>
    </dgm:pt>
    <dgm:pt modelId="{93674230-1A4E-4F09-AACF-A182D512FCA8}" type="pres">
      <dgm:prSet presAssocID="{20652ABF-FB0A-4D78-8388-12FB0A2B8F7F}" presName="node" presStyleLbl="node1" presStyleIdx="0" presStyleCnt="3" custScaleX="108821" custScaleY="100904" custLinFactNeighborX="-929" custLinFactNeighborY="-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51D77-1FAF-4C64-BD73-CDB513A304E1}" type="pres">
      <dgm:prSet presAssocID="{631E2E7F-A3C6-450E-9A31-7CD5524D73F4}" presName="spacerL" presStyleCnt="0"/>
      <dgm:spPr/>
    </dgm:pt>
    <dgm:pt modelId="{B7D8C3E9-2275-4E86-AB29-DC72F64F0A53}" type="pres">
      <dgm:prSet presAssocID="{631E2E7F-A3C6-450E-9A31-7CD5524D73F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8EFA10F-4316-44CE-B9DD-8AA28AB92CAB}" type="pres">
      <dgm:prSet presAssocID="{631E2E7F-A3C6-450E-9A31-7CD5524D73F4}" presName="spacerR" presStyleCnt="0"/>
      <dgm:spPr/>
    </dgm:pt>
    <dgm:pt modelId="{EB05DEF7-7CE2-421D-B19A-4ACF65E5411F}" type="pres">
      <dgm:prSet presAssocID="{131CF814-4FCD-4880-8E60-8526F79DBB47}" presName="node" presStyleLbl="node1" presStyleIdx="1" presStyleCnt="3" custScaleX="108821" custScaleY="10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DD67A-A8BB-4CAA-8632-B8C391D37DC4}" type="pres">
      <dgm:prSet presAssocID="{7026C0EA-9DCB-4FDA-BFA1-35DCF01E5C4A}" presName="spacerL" presStyleCnt="0"/>
      <dgm:spPr/>
    </dgm:pt>
    <dgm:pt modelId="{E7A12049-A58F-4B92-8EFE-CC5D1F29BE3D}" type="pres">
      <dgm:prSet presAssocID="{7026C0EA-9DCB-4FDA-BFA1-35DCF01E5C4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E9FFB4-59BF-43EA-9188-84C08D7D443E}" type="pres">
      <dgm:prSet presAssocID="{7026C0EA-9DCB-4FDA-BFA1-35DCF01E5C4A}" presName="spacerR" presStyleCnt="0"/>
      <dgm:spPr/>
    </dgm:pt>
    <dgm:pt modelId="{E624581A-2AA0-4CE2-98E3-DDC8F50F14D8}" type="pres">
      <dgm:prSet presAssocID="{3D02456A-450A-4E14-AB09-BDB30C29B82A}" presName="node" presStyleLbl="node1" presStyleIdx="2" presStyleCnt="3" custScaleX="102526" custScaleY="10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7A03B-FE99-4F49-88FE-1BE18E9D59D5}" type="presOf" srcId="{7026C0EA-9DCB-4FDA-BFA1-35DCF01E5C4A}" destId="{E7A12049-A58F-4B92-8EFE-CC5D1F29BE3D}" srcOrd="0" destOrd="0" presId="urn:microsoft.com/office/officeart/2005/8/layout/equation1"/>
    <dgm:cxn modelId="{BA66BBA4-84C1-420F-B2D8-53367352262F}" type="presOf" srcId="{3D02456A-450A-4E14-AB09-BDB30C29B82A}" destId="{E624581A-2AA0-4CE2-98E3-DDC8F50F14D8}" srcOrd="0" destOrd="0" presId="urn:microsoft.com/office/officeart/2005/8/layout/equation1"/>
    <dgm:cxn modelId="{BB9C071D-4F99-4938-A72C-BBF9607057EF}" srcId="{9A2E5070-581B-45A5-9088-58365145C960}" destId="{3D02456A-450A-4E14-AB09-BDB30C29B82A}" srcOrd="2" destOrd="0" parTransId="{40166461-BED0-4CFA-A3B3-310832C7398A}" sibTransId="{929F461F-693A-44B3-89E4-889F9D984F96}"/>
    <dgm:cxn modelId="{F6630ADB-C90B-407F-A22D-DF79EDEFB28B}" type="presOf" srcId="{9A2E5070-581B-45A5-9088-58365145C960}" destId="{CFDC7EE9-0B51-4215-A36B-8DE5EEFC97FB}" srcOrd="0" destOrd="0" presId="urn:microsoft.com/office/officeart/2005/8/layout/equation1"/>
    <dgm:cxn modelId="{7AD67469-9F40-4337-9CFF-9BB89EBA6AA1}" srcId="{9A2E5070-581B-45A5-9088-58365145C960}" destId="{131CF814-4FCD-4880-8E60-8526F79DBB47}" srcOrd="1" destOrd="0" parTransId="{E8569780-6DA2-46CB-9249-3D6C829E0D37}" sibTransId="{7026C0EA-9DCB-4FDA-BFA1-35DCF01E5C4A}"/>
    <dgm:cxn modelId="{C1C7B058-ACFD-4A70-9EC0-AC881D77FE2D}" type="presOf" srcId="{20652ABF-FB0A-4D78-8388-12FB0A2B8F7F}" destId="{93674230-1A4E-4F09-AACF-A182D512FCA8}" srcOrd="0" destOrd="0" presId="urn:microsoft.com/office/officeart/2005/8/layout/equation1"/>
    <dgm:cxn modelId="{F59322D6-5B2A-4572-8A22-4F5925381CEC}" type="presOf" srcId="{131CF814-4FCD-4880-8E60-8526F79DBB47}" destId="{EB05DEF7-7CE2-421D-B19A-4ACF65E5411F}" srcOrd="0" destOrd="0" presId="urn:microsoft.com/office/officeart/2005/8/layout/equation1"/>
    <dgm:cxn modelId="{543842DC-9F78-4B4E-9250-A014D03375F3}" srcId="{9A2E5070-581B-45A5-9088-58365145C960}" destId="{20652ABF-FB0A-4D78-8388-12FB0A2B8F7F}" srcOrd="0" destOrd="0" parTransId="{2275766D-19E4-44AD-99F0-4A4FE1130EC6}" sibTransId="{631E2E7F-A3C6-450E-9A31-7CD5524D73F4}"/>
    <dgm:cxn modelId="{AFC63192-2C0A-4BA8-9602-26771D3EF72D}" type="presOf" srcId="{631E2E7F-A3C6-450E-9A31-7CD5524D73F4}" destId="{B7D8C3E9-2275-4E86-AB29-DC72F64F0A53}" srcOrd="0" destOrd="0" presId="urn:microsoft.com/office/officeart/2005/8/layout/equation1"/>
    <dgm:cxn modelId="{E92CBBEE-9A74-49B5-8F03-32AE26251A40}" type="presParOf" srcId="{CFDC7EE9-0B51-4215-A36B-8DE5EEFC97FB}" destId="{93674230-1A4E-4F09-AACF-A182D512FCA8}" srcOrd="0" destOrd="0" presId="urn:microsoft.com/office/officeart/2005/8/layout/equation1"/>
    <dgm:cxn modelId="{C5A215B2-35D7-45B7-9244-9A98CBD13B2F}" type="presParOf" srcId="{CFDC7EE9-0B51-4215-A36B-8DE5EEFC97FB}" destId="{B8851D77-1FAF-4C64-BD73-CDB513A304E1}" srcOrd="1" destOrd="0" presId="urn:microsoft.com/office/officeart/2005/8/layout/equation1"/>
    <dgm:cxn modelId="{EAEDEEAC-7D3A-4C43-BC5E-75BE3E70BE59}" type="presParOf" srcId="{CFDC7EE9-0B51-4215-A36B-8DE5EEFC97FB}" destId="{B7D8C3E9-2275-4E86-AB29-DC72F64F0A53}" srcOrd="2" destOrd="0" presId="urn:microsoft.com/office/officeart/2005/8/layout/equation1"/>
    <dgm:cxn modelId="{9E60D803-6B9E-4107-ADB2-B18051C10C99}" type="presParOf" srcId="{CFDC7EE9-0B51-4215-A36B-8DE5EEFC97FB}" destId="{38EFA10F-4316-44CE-B9DD-8AA28AB92CAB}" srcOrd="3" destOrd="0" presId="urn:microsoft.com/office/officeart/2005/8/layout/equation1"/>
    <dgm:cxn modelId="{A3229195-345B-436F-B678-CFA17C41F400}" type="presParOf" srcId="{CFDC7EE9-0B51-4215-A36B-8DE5EEFC97FB}" destId="{EB05DEF7-7CE2-421D-B19A-4ACF65E5411F}" srcOrd="4" destOrd="0" presId="urn:microsoft.com/office/officeart/2005/8/layout/equation1"/>
    <dgm:cxn modelId="{B40C8B48-14A3-4EF3-9A2D-DDE441644ACE}" type="presParOf" srcId="{CFDC7EE9-0B51-4215-A36B-8DE5EEFC97FB}" destId="{8D4DD67A-A8BB-4CAA-8632-B8C391D37DC4}" srcOrd="5" destOrd="0" presId="urn:microsoft.com/office/officeart/2005/8/layout/equation1"/>
    <dgm:cxn modelId="{73768A0D-6817-4AEB-B9DA-6E48F073F163}" type="presParOf" srcId="{CFDC7EE9-0B51-4215-A36B-8DE5EEFC97FB}" destId="{E7A12049-A58F-4B92-8EFE-CC5D1F29BE3D}" srcOrd="6" destOrd="0" presId="urn:microsoft.com/office/officeart/2005/8/layout/equation1"/>
    <dgm:cxn modelId="{C989C48D-C8C7-4E83-83CB-5E5CF882F441}" type="presParOf" srcId="{CFDC7EE9-0B51-4215-A36B-8DE5EEFC97FB}" destId="{1CE9FFB4-59BF-43EA-9188-84C08D7D443E}" srcOrd="7" destOrd="0" presId="urn:microsoft.com/office/officeart/2005/8/layout/equation1"/>
    <dgm:cxn modelId="{DF9F4BE5-2720-47B8-9AF5-62406250CF1D}" type="presParOf" srcId="{CFDC7EE9-0B51-4215-A36B-8DE5EEFC97FB}" destId="{E624581A-2AA0-4CE2-98E3-DDC8F50F14D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A4A3D-778F-46E3-AAF8-3DE53230CDB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562E6-B391-40E1-A801-28A2E463E22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Доходы   -</a:t>
          </a:r>
          <a:r>
            <a:rPr lang="en-US" sz="10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32 104,5</a:t>
          </a:r>
          <a:endParaRPr lang="ru-RU" sz="10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59A8055-F6A0-4357-B334-9976902D7F98}" type="parTrans" cxnId="{44D92B30-7050-4C0F-9E76-292595FF14F1}">
      <dgm:prSet/>
      <dgm:spPr/>
      <dgm:t>
        <a:bodyPr/>
        <a:lstStyle/>
        <a:p>
          <a:endParaRPr lang="ru-RU"/>
        </a:p>
      </dgm:t>
    </dgm:pt>
    <dgm:pt modelId="{FC0AE559-A1BF-4927-9C76-D4879D38D058}" type="sibTrans" cxnId="{44D92B30-7050-4C0F-9E76-292595FF14F1}">
      <dgm:prSet/>
      <dgm:spPr/>
      <dgm:t>
        <a:bodyPr/>
        <a:lstStyle/>
        <a:p>
          <a:endParaRPr lang="ru-RU"/>
        </a:p>
      </dgm:t>
    </dgm:pt>
    <dgm:pt modelId="{9B43AC12-583E-46C9-B3E9-5B96E3924B9A}">
      <dgm:prSet phldrT="[Текст]" custT="1"/>
      <dgm:spPr>
        <a:ln>
          <a:noFill/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 1</a:t>
          </a:r>
          <a:r>
            <a:rPr lang="en-US" sz="10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00 386,6</a:t>
          </a:r>
          <a:endParaRPr lang="ru-RU" sz="10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108E55D-24C8-42C2-B484-0AD5047D70ED}" type="parTrans" cxnId="{C311B510-F819-4D40-8CA9-CEA4CD671A97}">
      <dgm:prSet/>
      <dgm:spPr/>
      <dgm:t>
        <a:bodyPr/>
        <a:lstStyle/>
        <a:p>
          <a:endParaRPr lang="ru-RU"/>
        </a:p>
      </dgm:t>
    </dgm:pt>
    <dgm:pt modelId="{6372CBFB-BDDC-42AC-B56E-4A97DD2BB6F6}" type="sibTrans" cxnId="{C311B510-F819-4D40-8CA9-CEA4CD671A97}">
      <dgm:prSet/>
      <dgm:spPr/>
      <dgm:t>
        <a:bodyPr/>
        <a:lstStyle/>
        <a:p>
          <a:endParaRPr lang="ru-RU"/>
        </a:p>
      </dgm:t>
    </dgm:pt>
    <dgm:pt modelId="{B589F85B-B4ED-40AB-AB41-682C4DC04FAC}">
      <dgm:prSet phldrT="[Текст]" custT="1"/>
      <dgm:spPr/>
      <dgm:t>
        <a:bodyPr/>
        <a:lstStyle/>
        <a:p>
          <a:r>
            <a:rPr lang="en-US" sz="1600" b="1" dirty="0" smtClean="0">
              <a:latin typeface="Palatino Linotype" panose="02040502050505030304" pitchFamily="18" charset="0"/>
            </a:rPr>
            <a:t>68 282,1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9CF511C1-E53F-4070-B053-58F249380A30}" type="sibTrans" cxnId="{5A1A5CD6-E514-4E39-B84E-4031F3CF2364}">
      <dgm:prSet/>
      <dgm:spPr/>
      <dgm:t>
        <a:bodyPr/>
        <a:lstStyle/>
        <a:p>
          <a:endParaRPr lang="ru-RU"/>
        </a:p>
      </dgm:t>
    </dgm:pt>
    <dgm:pt modelId="{66405C39-13CC-47BC-A290-BB76D0AAB27A}" type="parTrans" cxnId="{5A1A5CD6-E514-4E39-B84E-4031F3CF2364}">
      <dgm:prSet/>
      <dgm:spPr/>
      <dgm:t>
        <a:bodyPr/>
        <a:lstStyle/>
        <a:p>
          <a:endParaRPr lang="ru-RU"/>
        </a:p>
      </dgm:t>
    </dgm:pt>
    <dgm:pt modelId="{DD5008BF-3DF5-4D63-85F6-3FE174C5E2E7}" type="pres">
      <dgm:prSet presAssocID="{B99A4A3D-778F-46E3-AAF8-3DE53230CDB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B14CF-CF4C-47E5-964A-0C95A2B71D4E}" type="pres">
      <dgm:prSet presAssocID="{B99A4A3D-778F-46E3-AAF8-3DE53230CDB9}" presName="ellipse" presStyleLbl="trBgShp" presStyleIdx="0" presStyleCnt="1" custLinFactNeighborX="-2012" custLinFactNeighborY="5716"/>
      <dgm:spPr/>
    </dgm:pt>
    <dgm:pt modelId="{9F01E0AD-549C-43E9-8EC6-C1C7EB87E561}" type="pres">
      <dgm:prSet presAssocID="{B99A4A3D-778F-46E3-AAF8-3DE53230CDB9}" presName="arrow1" presStyleLbl="fgShp" presStyleIdx="0" presStyleCnt="1"/>
      <dgm:spPr/>
    </dgm:pt>
    <dgm:pt modelId="{42F7487E-C845-451B-8B10-BB31CC95FE90}" type="pres">
      <dgm:prSet presAssocID="{B99A4A3D-778F-46E3-AAF8-3DE53230CDB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059D2-C275-4969-ABE1-0427E094881D}" type="pres">
      <dgm:prSet presAssocID="{9B43AC12-583E-46C9-B3E9-5B96E3924B9A}" presName="item1" presStyleLbl="node1" presStyleIdx="0" presStyleCnt="2" custScaleX="130181" custScaleY="115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A211-F0AC-4DDB-99AF-4DACF7D1661B}" type="pres">
      <dgm:prSet presAssocID="{B589F85B-B4ED-40AB-AB41-682C4DC04FAC}" presName="item2" presStyleLbl="node1" presStyleIdx="1" presStyleCnt="2" custScaleX="134027" custScaleY="117180" custLinFactNeighborX="-6560" custLinFactNeighborY="-1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0586B-6934-42F0-B1C5-0EC6589BC13B}" type="pres">
      <dgm:prSet presAssocID="{B99A4A3D-778F-46E3-AAF8-3DE53230CDB9}" presName="funnel" presStyleLbl="trAlignAcc1" presStyleIdx="0" presStyleCnt="1" custScaleX="110312" custScaleY="95299" custLinFactNeighborY="3035"/>
      <dgm:spPr>
        <a:solidFill>
          <a:schemeClr val="accent1">
            <a:lumMod val="20000"/>
            <a:lumOff val="80000"/>
            <a:alpha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5A1A5CD6-E514-4E39-B84E-4031F3CF2364}" srcId="{B99A4A3D-778F-46E3-AAF8-3DE53230CDB9}" destId="{B589F85B-B4ED-40AB-AB41-682C4DC04FAC}" srcOrd="2" destOrd="0" parTransId="{66405C39-13CC-47BC-A290-BB76D0AAB27A}" sibTransId="{9CF511C1-E53F-4070-B053-58F249380A30}"/>
    <dgm:cxn modelId="{44D92B30-7050-4C0F-9E76-292595FF14F1}" srcId="{B99A4A3D-778F-46E3-AAF8-3DE53230CDB9}" destId="{C71562E6-B391-40E1-A801-28A2E463E220}" srcOrd="0" destOrd="0" parTransId="{459A8055-F6A0-4357-B334-9976902D7F98}" sibTransId="{FC0AE559-A1BF-4927-9C76-D4879D38D058}"/>
    <dgm:cxn modelId="{E024004F-51B0-4F75-A5A7-FBD2F4EB7AD6}" type="presOf" srcId="{C71562E6-B391-40E1-A801-28A2E463E220}" destId="{B1CEA211-F0AC-4DDB-99AF-4DACF7D1661B}" srcOrd="0" destOrd="0" presId="urn:microsoft.com/office/officeart/2005/8/layout/funnel1"/>
    <dgm:cxn modelId="{DFD93171-D7E1-42C4-8426-42B02877A2B4}" type="presOf" srcId="{9B43AC12-583E-46C9-B3E9-5B96E3924B9A}" destId="{FE7059D2-C275-4969-ABE1-0427E094881D}" srcOrd="0" destOrd="0" presId="urn:microsoft.com/office/officeart/2005/8/layout/funnel1"/>
    <dgm:cxn modelId="{C311B510-F819-4D40-8CA9-CEA4CD671A97}" srcId="{B99A4A3D-778F-46E3-AAF8-3DE53230CDB9}" destId="{9B43AC12-583E-46C9-B3E9-5B96E3924B9A}" srcOrd="1" destOrd="0" parTransId="{E108E55D-24C8-42C2-B484-0AD5047D70ED}" sibTransId="{6372CBFB-BDDC-42AC-B56E-4A97DD2BB6F6}"/>
    <dgm:cxn modelId="{E4326298-5260-437E-A36E-E78E74099020}" type="presOf" srcId="{B99A4A3D-778F-46E3-AAF8-3DE53230CDB9}" destId="{DD5008BF-3DF5-4D63-85F6-3FE174C5E2E7}" srcOrd="0" destOrd="0" presId="urn:microsoft.com/office/officeart/2005/8/layout/funnel1"/>
    <dgm:cxn modelId="{0013CC4A-CA30-4F07-8E20-4E3ADE2E1FA9}" type="presOf" srcId="{B589F85B-B4ED-40AB-AB41-682C4DC04FAC}" destId="{42F7487E-C845-451B-8B10-BB31CC95FE90}" srcOrd="0" destOrd="0" presId="urn:microsoft.com/office/officeart/2005/8/layout/funnel1"/>
    <dgm:cxn modelId="{9DA23254-1B84-4B2D-8C39-809F42C9B7EA}" type="presParOf" srcId="{DD5008BF-3DF5-4D63-85F6-3FE174C5E2E7}" destId="{32BB14CF-CF4C-47E5-964A-0C95A2B71D4E}" srcOrd="0" destOrd="0" presId="urn:microsoft.com/office/officeart/2005/8/layout/funnel1"/>
    <dgm:cxn modelId="{33F40C43-BFB5-4A72-ABDB-B5B3B1398081}" type="presParOf" srcId="{DD5008BF-3DF5-4D63-85F6-3FE174C5E2E7}" destId="{9F01E0AD-549C-43E9-8EC6-C1C7EB87E561}" srcOrd="1" destOrd="0" presId="urn:microsoft.com/office/officeart/2005/8/layout/funnel1"/>
    <dgm:cxn modelId="{6F63D7F0-A572-4286-81FE-538A354FC26A}" type="presParOf" srcId="{DD5008BF-3DF5-4D63-85F6-3FE174C5E2E7}" destId="{42F7487E-C845-451B-8B10-BB31CC95FE90}" srcOrd="2" destOrd="0" presId="urn:microsoft.com/office/officeart/2005/8/layout/funnel1"/>
    <dgm:cxn modelId="{F1F761C6-654F-4A3F-96BE-E8EC63A800D6}" type="presParOf" srcId="{DD5008BF-3DF5-4D63-85F6-3FE174C5E2E7}" destId="{FE7059D2-C275-4969-ABE1-0427E094881D}" srcOrd="3" destOrd="0" presId="urn:microsoft.com/office/officeart/2005/8/layout/funnel1"/>
    <dgm:cxn modelId="{89D203CD-34E1-4633-A4FA-1A1E3D6BACFF}" type="presParOf" srcId="{DD5008BF-3DF5-4D63-85F6-3FE174C5E2E7}" destId="{B1CEA211-F0AC-4DDB-99AF-4DACF7D1661B}" srcOrd="4" destOrd="0" presId="urn:microsoft.com/office/officeart/2005/8/layout/funnel1"/>
    <dgm:cxn modelId="{AD3659BA-7B10-482A-8A0F-435B943D752A}" type="presParOf" srcId="{DD5008BF-3DF5-4D63-85F6-3FE174C5E2E7}" destId="{2B80586B-6934-42F0-B1C5-0EC6589BC13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AAD92-BCD3-41C9-A179-95D60129F8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55C9C1-B0DC-4793-B210-E1C33A06874F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43,3</a:t>
          </a:r>
        </a:p>
      </dgm:t>
    </dgm:pt>
    <dgm:pt modelId="{6448155D-2E5C-4C95-9406-80694834EFA0}" type="parTrans" cxnId="{BCA9D264-5570-48BC-8FAE-5EAA749D2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36D3A2-32C2-4335-BDB7-29B762599977}" type="sibTrans" cxnId="{BCA9D264-5570-48BC-8FAE-5EAA749D2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321FF4-3424-40D1-8352-8B9FDDE3FAE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43,4</a:t>
          </a:r>
          <a:endParaRPr lang="ru-RU" sz="18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2834836-D174-489B-AAEF-947256D0784A}" type="parTrans" cxnId="{4FE8587D-3BA2-4ACB-B8D7-8B936F19A0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1C43E-973D-43AD-86DA-C4834350B0F6}" type="sibTrans" cxnId="{4FE8587D-3BA2-4ACB-B8D7-8B936F19A0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23EB8B-B4A0-4BD1-B2AA-87F5BD122A4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44,2</a:t>
          </a:r>
          <a:endParaRPr lang="ru-RU" sz="18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9755CA7F-D6EC-4E83-943C-315D7CB16EA6}" type="parTrans" cxnId="{34D75AD4-09DC-4AC7-BE8A-AD3CB44F66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7412E1-8576-46A9-A233-D4A60B17EBA2}" type="sibTrans" cxnId="{34D75AD4-09DC-4AC7-BE8A-AD3CB44F66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8AD217-CFC0-4F4D-B79F-81BA7DBC35B0}" type="pres">
      <dgm:prSet presAssocID="{8DFAAD92-BCD3-41C9-A179-95D60129F8C9}" presName="Name0" presStyleCnt="0">
        <dgm:presLayoutVars>
          <dgm:dir/>
          <dgm:animLvl val="lvl"/>
          <dgm:resizeHandles val="exact"/>
        </dgm:presLayoutVars>
      </dgm:prSet>
      <dgm:spPr/>
    </dgm:pt>
    <dgm:pt modelId="{9FCF05DA-F8F8-4F18-894E-B20E3FC65561}" type="pres">
      <dgm:prSet presAssocID="{D655C9C1-B0DC-4793-B210-E1C33A06874F}" presName="parTxOnly" presStyleLbl="node1" presStyleIdx="0" presStyleCnt="3" custLinFactNeighborX="7462" custLinFactNeighborY="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1BF03-FF0E-4183-84BE-B4420160D82D}" type="pres">
      <dgm:prSet presAssocID="{1B36D3A2-32C2-4335-BDB7-29B762599977}" presName="parTxOnlySpace" presStyleCnt="0"/>
      <dgm:spPr/>
    </dgm:pt>
    <dgm:pt modelId="{BC4E59A2-9013-4500-893C-7A409BFB0079}" type="pres">
      <dgm:prSet presAssocID="{A3321FF4-3424-40D1-8352-8B9FDDE3FAE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AAC28-8041-4749-A5B1-F8A0BEF80A99}" type="pres">
      <dgm:prSet presAssocID="{1A81C43E-973D-43AD-86DA-C4834350B0F6}" presName="parTxOnlySpace" presStyleCnt="0"/>
      <dgm:spPr/>
    </dgm:pt>
    <dgm:pt modelId="{308298F4-1D2D-4C71-A4C9-9C14A1900123}" type="pres">
      <dgm:prSet presAssocID="{4D23EB8B-B4A0-4BD1-B2AA-87F5BD122A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75AD4-09DC-4AC7-BE8A-AD3CB44F66BF}" srcId="{8DFAAD92-BCD3-41C9-A179-95D60129F8C9}" destId="{4D23EB8B-B4A0-4BD1-B2AA-87F5BD122A44}" srcOrd="2" destOrd="0" parTransId="{9755CA7F-D6EC-4E83-943C-315D7CB16EA6}" sibTransId="{627412E1-8576-46A9-A233-D4A60B17EBA2}"/>
    <dgm:cxn modelId="{7532D0B4-E49C-48BE-8275-B442B01BA08B}" type="presOf" srcId="{4D23EB8B-B4A0-4BD1-B2AA-87F5BD122A44}" destId="{308298F4-1D2D-4C71-A4C9-9C14A1900123}" srcOrd="0" destOrd="0" presId="urn:microsoft.com/office/officeart/2005/8/layout/chevron1"/>
    <dgm:cxn modelId="{E1B2FB8C-876C-411B-B0E3-E60F4BE805A6}" type="presOf" srcId="{8DFAAD92-BCD3-41C9-A179-95D60129F8C9}" destId="{A48AD217-CFC0-4F4D-B79F-81BA7DBC35B0}" srcOrd="0" destOrd="0" presId="urn:microsoft.com/office/officeart/2005/8/layout/chevron1"/>
    <dgm:cxn modelId="{72E02A39-8F73-4BFA-8795-B2A0A7589C6B}" type="presOf" srcId="{A3321FF4-3424-40D1-8352-8B9FDDE3FAE1}" destId="{BC4E59A2-9013-4500-893C-7A409BFB0079}" srcOrd="0" destOrd="0" presId="urn:microsoft.com/office/officeart/2005/8/layout/chevron1"/>
    <dgm:cxn modelId="{BCA9D264-5570-48BC-8FAE-5EAA749D2FD3}" srcId="{8DFAAD92-BCD3-41C9-A179-95D60129F8C9}" destId="{D655C9C1-B0DC-4793-B210-E1C33A06874F}" srcOrd="0" destOrd="0" parTransId="{6448155D-2E5C-4C95-9406-80694834EFA0}" sibTransId="{1B36D3A2-32C2-4335-BDB7-29B762599977}"/>
    <dgm:cxn modelId="{4FE8587D-3BA2-4ACB-B8D7-8B936F19A0D4}" srcId="{8DFAAD92-BCD3-41C9-A179-95D60129F8C9}" destId="{A3321FF4-3424-40D1-8352-8B9FDDE3FAE1}" srcOrd="1" destOrd="0" parTransId="{72834836-D174-489B-AAEF-947256D0784A}" sibTransId="{1A81C43E-973D-43AD-86DA-C4834350B0F6}"/>
    <dgm:cxn modelId="{5BED7760-1582-4A84-A7EA-9E3ABA051306}" type="presOf" srcId="{D655C9C1-B0DC-4793-B210-E1C33A06874F}" destId="{9FCF05DA-F8F8-4F18-894E-B20E3FC65561}" srcOrd="0" destOrd="0" presId="urn:microsoft.com/office/officeart/2005/8/layout/chevron1"/>
    <dgm:cxn modelId="{0BA7062A-5E2E-4E05-9AE4-77D7FE1DD652}" type="presParOf" srcId="{A48AD217-CFC0-4F4D-B79F-81BA7DBC35B0}" destId="{9FCF05DA-F8F8-4F18-894E-B20E3FC65561}" srcOrd="0" destOrd="0" presId="urn:microsoft.com/office/officeart/2005/8/layout/chevron1"/>
    <dgm:cxn modelId="{13BDE2BF-D275-4701-94A8-492A7EDFE615}" type="presParOf" srcId="{A48AD217-CFC0-4F4D-B79F-81BA7DBC35B0}" destId="{4891BF03-FF0E-4183-84BE-B4420160D82D}" srcOrd="1" destOrd="0" presId="urn:microsoft.com/office/officeart/2005/8/layout/chevron1"/>
    <dgm:cxn modelId="{570A643C-3E54-4D58-9DA4-6C6A1F89C18C}" type="presParOf" srcId="{A48AD217-CFC0-4F4D-B79F-81BA7DBC35B0}" destId="{BC4E59A2-9013-4500-893C-7A409BFB0079}" srcOrd="2" destOrd="0" presId="urn:microsoft.com/office/officeart/2005/8/layout/chevron1"/>
    <dgm:cxn modelId="{62C3885F-FF65-4DAC-B1FB-CD134CC2FDD3}" type="presParOf" srcId="{A48AD217-CFC0-4F4D-B79F-81BA7DBC35B0}" destId="{2F8AAC28-8041-4749-A5B1-F8A0BEF80A99}" srcOrd="3" destOrd="0" presId="urn:microsoft.com/office/officeart/2005/8/layout/chevron1"/>
    <dgm:cxn modelId="{65063DBF-EF1B-4EC9-8A7C-EEE02084A7D8}" type="presParOf" srcId="{A48AD217-CFC0-4F4D-B79F-81BA7DBC35B0}" destId="{308298F4-1D2D-4C71-A4C9-9C14A19001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1D564-A917-461C-93F3-4A8AFFD0995A}">
      <dsp:nvSpPr>
        <dsp:cNvPr id="0" name=""/>
        <dsp:cNvSpPr/>
      </dsp:nvSpPr>
      <dsp:spPr>
        <a:xfrm>
          <a:off x="829978" y="442290"/>
          <a:ext cx="1436345" cy="14365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A2B9F-11DC-4F75-8E5D-79E566CA6676}">
      <dsp:nvSpPr>
        <dsp:cNvPr id="0" name=""/>
        <dsp:cNvSpPr/>
      </dsp:nvSpPr>
      <dsp:spPr>
        <a:xfrm>
          <a:off x="1134918" y="1024031"/>
          <a:ext cx="798149" cy="39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План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595 816,6</a:t>
          </a:r>
          <a:endParaRPr lang="ru-RU" sz="1400" b="1" kern="1200" dirty="0" smtClean="0">
            <a:solidFill>
              <a:schemeClr val="tx1"/>
            </a:solidFill>
            <a:latin typeface="Palatino Linotype" panose="0204050205050503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Palatino Linotype" panose="02040502050505030304" pitchFamily="18" charset="0"/>
          </a:endParaRPr>
        </a:p>
      </dsp:txBody>
      <dsp:txXfrm>
        <a:off x="1134918" y="1024031"/>
        <a:ext cx="798149" cy="398979"/>
      </dsp:txXfrm>
    </dsp:sp>
    <dsp:sp modelId="{FCB95746-348B-42E5-946E-4870BF7A5390}">
      <dsp:nvSpPr>
        <dsp:cNvPr id="0" name=""/>
        <dsp:cNvSpPr/>
      </dsp:nvSpPr>
      <dsp:spPr>
        <a:xfrm>
          <a:off x="431038" y="1267702"/>
          <a:ext cx="1436345" cy="14365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F5926-D859-4038-9FDE-D04086F27D2C}">
      <dsp:nvSpPr>
        <dsp:cNvPr id="0" name=""/>
        <dsp:cNvSpPr/>
      </dsp:nvSpPr>
      <dsp:spPr>
        <a:xfrm>
          <a:off x="683450" y="1576764"/>
          <a:ext cx="798149" cy="70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</a:rPr>
            <a:t>Факт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</a:rPr>
            <a:t> </a:t>
          </a:r>
          <a:r>
            <a:rPr lang="en-US" sz="1400" b="1" kern="1200" dirty="0" smtClean="0">
              <a:latin typeface="Palatino Linotype" panose="02040502050505030304" pitchFamily="18" charset="0"/>
            </a:rPr>
            <a:t>563 712,1</a:t>
          </a:r>
          <a:endParaRPr lang="ru-RU" sz="1400" b="1" kern="1200" dirty="0">
            <a:latin typeface="Palatino Linotype" panose="02040502050505030304" pitchFamily="18" charset="0"/>
          </a:endParaRPr>
        </a:p>
      </dsp:txBody>
      <dsp:txXfrm>
        <a:off x="683450" y="1576764"/>
        <a:ext cx="798149" cy="704310"/>
      </dsp:txXfrm>
    </dsp:sp>
    <dsp:sp modelId="{2C77B2E2-2189-4920-9208-90EC67747435}">
      <dsp:nvSpPr>
        <dsp:cNvPr id="0" name=""/>
        <dsp:cNvSpPr/>
      </dsp:nvSpPr>
      <dsp:spPr>
        <a:xfrm>
          <a:off x="923261" y="2187964"/>
          <a:ext cx="1234043" cy="12345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CC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C5189-C1E1-4EA7-9D0A-C1700F3DFE89}">
      <dsp:nvSpPr>
        <dsp:cNvPr id="0" name=""/>
        <dsp:cNvSpPr/>
      </dsp:nvSpPr>
      <dsp:spPr>
        <a:xfrm>
          <a:off x="1082205" y="2597157"/>
          <a:ext cx="798149" cy="39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Palatino Linotype" panose="02040502050505030304" pitchFamily="18" charset="0"/>
            </a:rPr>
            <a:t>-</a:t>
          </a:r>
          <a:r>
            <a:rPr lang="en-US" sz="1500" b="1" kern="1200" dirty="0" smtClean="0">
              <a:latin typeface="Palatino Linotype" panose="02040502050505030304" pitchFamily="18" charset="0"/>
            </a:rPr>
            <a:t>32 104,5</a:t>
          </a:r>
          <a:endParaRPr lang="ru-RU" sz="1500" b="1" kern="1200" dirty="0">
            <a:latin typeface="Palatino Linotype" panose="02040502050505030304" pitchFamily="18" charset="0"/>
          </a:endParaRPr>
        </a:p>
      </dsp:txBody>
      <dsp:txXfrm>
        <a:off x="1082205" y="2597157"/>
        <a:ext cx="798149" cy="398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07AC5-B549-46D9-A4C0-39C39F7C45FB}">
      <dsp:nvSpPr>
        <dsp:cNvPr id="0" name=""/>
        <dsp:cNvSpPr/>
      </dsp:nvSpPr>
      <dsp:spPr>
        <a:xfrm>
          <a:off x="873604" y="18680"/>
          <a:ext cx="1511844" cy="15120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08A6-2675-4C0B-8A84-32EB1B53226D}">
      <dsp:nvSpPr>
        <dsp:cNvPr id="0" name=""/>
        <dsp:cNvSpPr/>
      </dsp:nvSpPr>
      <dsp:spPr>
        <a:xfrm>
          <a:off x="1190776" y="181017"/>
          <a:ext cx="840102" cy="96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План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651 467,5</a:t>
          </a:r>
          <a:endParaRPr lang="ru-RU" sz="14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190776" y="181017"/>
        <a:ext cx="840102" cy="968024"/>
      </dsp:txXfrm>
    </dsp:sp>
    <dsp:sp modelId="{10D2F006-0DB8-4E38-91DB-A300B541F53F}">
      <dsp:nvSpPr>
        <dsp:cNvPr id="0" name=""/>
        <dsp:cNvSpPr/>
      </dsp:nvSpPr>
      <dsp:spPr>
        <a:xfrm>
          <a:off x="471020" y="871965"/>
          <a:ext cx="1511844" cy="15120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8A7D2-98ED-4585-B854-2F5A6F6BA8A8}">
      <dsp:nvSpPr>
        <dsp:cNvPr id="0" name=""/>
        <dsp:cNvSpPr/>
      </dsp:nvSpPr>
      <dsp:spPr>
        <a:xfrm>
          <a:off x="824039" y="1292073"/>
          <a:ext cx="771155" cy="56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</a:rPr>
            <a:t>Факт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Palatino Linotype" panose="02040502050505030304" pitchFamily="18" charset="0"/>
            </a:rPr>
            <a:t>551 080,9</a:t>
          </a:r>
          <a:endParaRPr lang="ru-RU" sz="1400" b="1" kern="1200" dirty="0">
            <a:latin typeface="Palatino Linotype" panose="02040502050505030304" pitchFamily="18" charset="0"/>
          </a:endParaRPr>
        </a:p>
      </dsp:txBody>
      <dsp:txXfrm>
        <a:off x="824039" y="1292073"/>
        <a:ext cx="771155" cy="566639"/>
      </dsp:txXfrm>
    </dsp:sp>
    <dsp:sp modelId="{EA84158F-0B1F-4B7B-A7D7-156B8A29BF72}">
      <dsp:nvSpPr>
        <dsp:cNvPr id="0" name=""/>
        <dsp:cNvSpPr/>
      </dsp:nvSpPr>
      <dsp:spPr>
        <a:xfrm>
          <a:off x="981208" y="1860245"/>
          <a:ext cx="1298908" cy="12994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CC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04CE6-4499-4C62-AD44-C8D108835915}">
      <dsp:nvSpPr>
        <dsp:cNvPr id="0" name=""/>
        <dsp:cNvSpPr/>
      </dsp:nvSpPr>
      <dsp:spPr>
        <a:xfrm>
          <a:off x="1209759" y="2313490"/>
          <a:ext cx="840102" cy="41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Palatino Linotype" panose="02040502050505030304" pitchFamily="18" charset="0"/>
            </a:rPr>
            <a:t>100 386,6</a:t>
          </a:r>
          <a:endParaRPr lang="ru-RU" sz="1500" b="1" kern="1200" dirty="0">
            <a:latin typeface="Palatino Linotype" panose="02040502050505030304" pitchFamily="18" charset="0"/>
          </a:endParaRPr>
        </a:p>
      </dsp:txBody>
      <dsp:txXfrm>
        <a:off x="1209759" y="2313490"/>
        <a:ext cx="840102" cy="419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74230-1A4E-4F09-AACF-A182D512FCA8}">
      <dsp:nvSpPr>
        <dsp:cNvPr id="0" name=""/>
        <dsp:cNvSpPr/>
      </dsp:nvSpPr>
      <dsp:spPr>
        <a:xfrm>
          <a:off x="474853" y="0"/>
          <a:ext cx="1016458" cy="942508"/>
        </a:xfrm>
        <a:prstGeom prst="ellipse">
          <a:avLst/>
        </a:prstGeom>
        <a:solidFill>
          <a:srgbClr val="FF00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План    -</a:t>
          </a:r>
          <a:r>
            <a:rPr lang="en-US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55 650,9</a:t>
          </a:r>
          <a:endParaRPr lang="ru-RU" sz="14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23710" y="138027"/>
        <a:ext cx="718744" cy="666454"/>
      </dsp:txXfrm>
    </dsp:sp>
    <dsp:sp modelId="{B7D8C3E9-2275-4E86-AB29-DC72F64F0A53}">
      <dsp:nvSpPr>
        <dsp:cNvPr id="0" name=""/>
        <dsp:cNvSpPr/>
      </dsp:nvSpPr>
      <dsp:spPr>
        <a:xfrm>
          <a:off x="1567862" y="200445"/>
          <a:ext cx="541757" cy="541757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639672" y="407613"/>
        <a:ext cx="398137" cy="127421"/>
      </dsp:txXfrm>
    </dsp:sp>
    <dsp:sp modelId="{EB05DEF7-7CE2-421D-B19A-4ACF65E5411F}">
      <dsp:nvSpPr>
        <dsp:cNvPr id="0" name=""/>
        <dsp:cNvSpPr/>
      </dsp:nvSpPr>
      <dsp:spPr>
        <a:xfrm>
          <a:off x="2185466" y="70"/>
          <a:ext cx="1016458" cy="942508"/>
        </a:xfrm>
        <a:prstGeom prst="ellipse">
          <a:avLst/>
        </a:prstGeom>
        <a:solidFill>
          <a:schemeClr val="tx1">
            <a:lumMod val="40000"/>
            <a:lumOff val="6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68 282,1</a:t>
          </a:r>
          <a:endParaRPr lang="ru-RU" sz="14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2334323" y="138097"/>
        <a:ext cx="718744" cy="666454"/>
      </dsp:txXfrm>
    </dsp:sp>
    <dsp:sp modelId="{E7A12049-A58F-4B92-8EFE-CC5D1F29BE3D}">
      <dsp:nvSpPr>
        <dsp:cNvPr id="0" name=""/>
        <dsp:cNvSpPr/>
      </dsp:nvSpPr>
      <dsp:spPr>
        <a:xfrm>
          <a:off x="3277771" y="200445"/>
          <a:ext cx="541757" cy="541757"/>
        </a:xfrm>
        <a:prstGeom prst="mathEqual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349581" y="312047"/>
        <a:ext cx="398137" cy="318553"/>
      </dsp:txXfrm>
    </dsp:sp>
    <dsp:sp modelId="{E624581A-2AA0-4CE2-98E3-DDC8F50F14D8}">
      <dsp:nvSpPr>
        <dsp:cNvPr id="0" name=""/>
        <dsp:cNvSpPr/>
      </dsp:nvSpPr>
      <dsp:spPr>
        <a:xfrm>
          <a:off x="3895374" y="70"/>
          <a:ext cx="957659" cy="942508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Факт  </a:t>
          </a:r>
          <a:r>
            <a:rPr lang="en-US" sz="14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12 631,2</a:t>
          </a:r>
          <a:endParaRPr lang="ru-RU" sz="14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4035620" y="138097"/>
        <a:ext cx="677167" cy="666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14CF-CF4C-47E5-964A-0C95A2B71D4E}">
      <dsp:nvSpPr>
        <dsp:cNvPr id="0" name=""/>
        <dsp:cNvSpPr/>
      </dsp:nvSpPr>
      <dsp:spPr>
        <a:xfrm>
          <a:off x="453154" y="214922"/>
          <a:ext cx="1787426" cy="6207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E0AD-549C-43E9-8EC6-C1C7EB87E561}">
      <dsp:nvSpPr>
        <dsp:cNvPr id="0" name=""/>
        <dsp:cNvSpPr/>
      </dsp:nvSpPr>
      <dsp:spPr>
        <a:xfrm>
          <a:off x="1212401" y="1699445"/>
          <a:ext cx="346400" cy="2216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7487E-C845-451B-8B10-BB31CC95FE90}">
      <dsp:nvSpPr>
        <dsp:cNvPr id="0" name=""/>
        <dsp:cNvSpPr/>
      </dsp:nvSpPr>
      <dsp:spPr>
        <a:xfrm>
          <a:off x="554240" y="1876802"/>
          <a:ext cx="1662722" cy="4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alatino Linotype" panose="02040502050505030304" pitchFamily="18" charset="0"/>
            </a:rPr>
            <a:t>68 282,1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54240" y="1876802"/>
        <a:ext cx="1662722" cy="415680"/>
      </dsp:txXfrm>
    </dsp:sp>
    <dsp:sp modelId="{FE7059D2-C275-4969-ABE1-0427E094881D}">
      <dsp:nvSpPr>
        <dsp:cNvPr id="0" name=""/>
        <dsp:cNvSpPr/>
      </dsp:nvSpPr>
      <dsp:spPr>
        <a:xfrm>
          <a:off x="1044872" y="799911"/>
          <a:ext cx="811705" cy="71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 1</a:t>
          </a:r>
          <a:r>
            <a:rPr lang="en-US" sz="10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00 386,6</a:t>
          </a:r>
          <a:endParaRPr lang="ru-RU" sz="10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163743" y="905347"/>
        <a:ext cx="573963" cy="509088"/>
      </dsp:txXfrm>
    </dsp:sp>
    <dsp:sp modelId="{B1CEA211-F0AC-4DDB-99AF-4DACF7D1661B}">
      <dsp:nvSpPr>
        <dsp:cNvPr id="0" name=""/>
        <dsp:cNvSpPr/>
      </dsp:nvSpPr>
      <dsp:spPr>
        <a:xfrm>
          <a:off x="545815" y="243901"/>
          <a:ext cx="835686" cy="73064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Доходы   -</a:t>
          </a:r>
          <a:r>
            <a:rPr lang="en-US" sz="10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32 104,5</a:t>
          </a:r>
          <a:endParaRPr lang="ru-RU" sz="10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68198" y="350901"/>
        <a:ext cx="590920" cy="516641"/>
      </dsp:txXfrm>
    </dsp:sp>
    <dsp:sp modelId="{2B80586B-6934-42F0-B1C5-0EC6589BC13B}">
      <dsp:nvSpPr>
        <dsp:cNvPr id="0" name=""/>
        <dsp:cNvSpPr/>
      </dsp:nvSpPr>
      <dsp:spPr>
        <a:xfrm>
          <a:off x="315662" y="186808"/>
          <a:ext cx="2139879" cy="1478920"/>
        </a:xfrm>
        <a:prstGeom prst="funnel">
          <a:avLst/>
        </a:prstGeom>
        <a:solidFill>
          <a:schemeClr val="accent1">
            <a:lumMod val="20000"/>
            <a:lumOff val="80000"/>
            <a:alpha val="40000"/>
          </a:schemeClr>
        </a:solidFill>
        <a:ln w="100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F05DA-F8F8-4F18-894E-B20E3FC65561}">
      <dsp:nvSpPr>
        <dsp:cNvPr id="0" name=""/>
        <dsp:cNvSpPr/>
      </dsp:nvSpPr>
      <dsp:spPr>
        <a:xfrm>
          <a:off x="11807" y="359747"/>
          <a:ext cx="1425531" cy="57021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43,3</a:t>
          </a:r>
        </a:p>
      </dsp:txBody>
      <dsp:txXfrm>
        <a:off x="296913" y="359747"/>
        <a:ext cx="855319" cy="570212"/>
      </dsp:txXfrm>
    </dsp:sp>
    <dsp:sp modelId="{BC4E59A2-9013-4500-893C-7A409BFB0079}">
      <dsp:nvSpPr>
        <dsp:cNvPr id="0" name=""/>
        <dsp:cNvSpPr/>
      </dsp:nvSpPr>
      <dsp:spPr>
        <a:xfrm>
          <a:off x="1284148" y="358670"/>
          <a:ext cx="1425531" cy="570212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43,4</a:t>
          </a:r>
          <a:endParaRPr lang="ru-RU" sz="18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569254" y="358670"/>
        <a:ext cx="855319" cy="570212"/>
      </dsp:txXfrm>
    </dsp:sp>
    <dsp:sp modelId="{308298F4-1D2D-4C71-A4C9-9C14A1900123}">
      <dsp:nvSpPr>
        <dsp:cNvPr id="0" name=""/>
        <dsp:cNvSpPr/>
      </dsp:nvSpPr>
      <dsp:spPr>
        <a:xfrm>
          <a:off x="2567126" y="358670"/>
          <a:ext cx="1425531" cy="57021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44,2</a:t>
          </a:r>
          <a:endParaRPr lang="ru-RU" sz="18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2852232" y="358670"/>
        <a:ext cx="855319" cy="57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0.50788</cdr:x>
      <cdr:y>0.24937</cdr:y>
    </cdr:from>
    <cdr:to>
      <cdr:x>0.58662</cdr:x>
      <cdr:y>0.47986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644009" y="1402340"/>
          <a:ext cx="720079" cy="129614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0.16952</cdr:x>
      <cdr:y>0.26913</cdr:y>
    </cdr:from>
    <cdr:to>
      <cdr:x>0.45869</cdr:x>
      <cdr:y>0.71069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77398" y="1492218"/>
          <a:ext cx="2520285" cy="244827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0.17778</cdr:x>
      <cdr:y>0.37303</cdr:y>
    </cdr:from>
    <cdr:to>
      <cdr:x>0.45869</cdr:x>
      <cdr:y>0.5938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9406" y="2068282"/>
          <a:ext cx="2448253" cy="1224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Palatino Linotype" panose="02040502050505030304" pitchFamily="18" charset="0"/>
            </a:rPr>
            <a:t>Исполнение </a:t>
          </a:r>
        </a:p>
        <a:p xmlns:a="http://schemas.openxmlformats.org/drawingml/2006/main">
          <a:pPr algn="ctr"/>
          <a:r>
            <a:rPr lang="ru-RU" sz="1800" dirty="0" smtClean="0">
              <a:latin typeface="Palatino Linotype" panose="02040502050505030304" pitchFamily="18" charset="0"/>
            </a:rPr>
            <a:t>за 2020 год </a:t>
          </a:r>
        </a:p>
        <a:p xmlns:a="http://schemas.openxmlformats.org/drawingml/2006/main">
          <a:pPr algn="ctr"/>
          <a:r>
            <a:rPr lang="ru-RU" sz="1800" dirty="0" smtClean="0">
              <a:latin typeface="Palatino Linotype" panose="02040502050505030304" pitchFamily="18" charset="0"/>
            </a:rPr>
            <a:t>составило </a:t>
          </a:r>
        </a:p>
        <a:p xmlns:a="http://schemas.openxmlformats.org/drawingml/2006/main">
          <a:pPr algn="ctr"/>
          <a:r>
            <a:rPr lang="ru-RU" sz="1800" b="1" dirty="0" smtClean="0">
              <a:latin typeface="Palatino Linotype" panose="02040502050505030304" pitchFamily="18" charset="0"/>
            </a:rPr>
            <a:t>254 176,3 тыс. руб.</a:t>
          </a:r>
          <a:endParaRPr lang="ru-RU" sz="18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0.3013</cdr:x>
      <cdr:y>0.48315</cdr:y>
    </cdr:from>
    <cdr:to>
      <cdr:x>0.64029</cdr:x>
      <cdr:y>0.66613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0079" y="3096344"/>
          <a:ext cx="1440182" cy="1172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Всего произведено расходов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 на сумму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b="1" dirty="0" smtClean="0">
              <a:latin typeface="Palatino Linotype" panose="02040502050505030304" pitchFamily="18" charset="0"/>
            </a:rPr>
            <a:t>54 805,3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b="1" dirty="0" smtClean="0">
              <a:latin typeface="Palatino Linotype" panose="02040502050505030304" pitchFamily="18" charset="0"/>
            </a:rPr>
            <a:t> тыс. руб.</a:t>
          </a:r>
          <a:endParaRPr lang="ru-RU" sz="13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0.03749</cdr:x>
      <cdr:y>0.64286</cdr:y>
    </cdr:from>
    <cdr:to>
      <cdr:x>0.3625</cdr:x>
      <cdr:y>0.78595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282" y="1285884"/>
          <a:ext cx="1857388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400" dirty="0" smtClean="0">
              <a:latin typeface="Palatino Linotype" pitchFamily="18" charset="0"/>
            </a:rPr>
            <a:t>Бюджетный кредит</a:t>
          </a:r>
          <a:endParaRPr lang="ru-RU" sz="1400" dirty="0">
            <a:latin typeface="Palatino Linotype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5E3E-5823-4E48-89D8-EAC6E5DE204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B2E8B-A366-495F-8AD5-85565A96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4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47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5/20/2021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5/20/2021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5/20/2021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223470-E516-480E-9607-2C26354B13B1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B799D3-04E8-449E-8901-6FA8FD2215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63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07321-0D11-41F2-B923-DF449F42145C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077E-56FC-48B5-9120-E84754311D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901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7ADBD-1AC4-46B4-A251-1E97991596D0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FA84C-5080-4727-8585-DE5848D4C4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0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FA0A4-55C8-4CFD-8DF6-8A44ADC3F916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0AB58-4BDE-464F-88C8-6F8685FB58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661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755FB-F93B-4F3E-84D5-35A2E2478118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94AE0-D7CB-4F57-9FF8-62340E6D9D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572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2018B-E3CC-4DC3-A051-2C34BC8B75B9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B635E-482B-43C1-B159-7CCED92B14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84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8CF8A-D29C-4067-B667-BB7AA3322E69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4F701-AF15-432A-A793-6B2F596577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742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E09D9-D01B-4A6D-AFB5-65DDFD9B8193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6606C-BB81-45E3-99BB-895E1EE014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369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8C226-5E63-47E4-A8E9-D3AEE7B67A2B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11C19-71CC-4731-98B9-A9598E3F12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935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26A06-82EC-4077-9EA1-48A0FB5D957E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1A88-0607-41DB-9F4B-E1CD2D0595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52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58213-0EB3-4275-90EC-DC1B3E36624F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6593B-0D30-45E9-8652-72814BE872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168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5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2.jpeg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21.xml"/><Relationship Id="rId7" Type="http://schemas.openxmlformats.org/officeDocument/2006/relationships/diagramColors" Target="../diagrams/colors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748" y="4293096"/>
            <a:ext cx="89644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800" b="1" dirty="0" smtClean="0">
                <a:solidFill>
                  <a:srgbClr val="002060"/>
                </a:solidFill>
                <a:latin typeface="Palatino Linotype" pitchFamily="18" charset="0"/>
                <a:cs typeface="BrowalliaUPC" pitchFamily="34" charset="-34"/>
              </a:rPr>
              <a:t>Отчет об исполнении бюджета </a:t>
            </a:r>
          </a:p>
          <a:p>
            <a:pPr algn="ctr">
              <a:spcBef>
                <a:spcPts val="0"/>
              </a:spcBef>
            </a:pPr>
            <a:r>
              <a:rPr lang="ru-RU" sz="3800" b="1" dirty="0" smtClean="0">
                <a:solidFill>
                  <a:srgbClr val="002060"/>
                </a:solidFill>
                <a:latin typeface="Palatino Linotype" pitchFamily="18" charset="0"/>
                <a:cs typeface="BrowalliaUPC" pitchFamily="34" charset="-34"/>
              </a:rPr>
              <a:t>  Лужского городского поселения за 2020 </a:t>
            </a:r>
            <a:r>
              <a:rPr lang="ru-RU" sz="3800" b="1" dirty="0">
                <a:solidFill>
                  <a:srgbClr val="002060"/>
                </a:solidFill>
                <a:latin typeface="Palatino Linotype" pitchFamily="18" charset="0"/>
                <a:cs typeface="BrowalliaUPC" pitchFamily="34" charset="-34"/>
              </a:rPr>
              <a:t>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2880320" cy="3456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1494" y="188640"/>
            <a:ext cx="8820150" cy="59270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28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829893"/>
            <a:ext cx="8064896" cy="433388"/>
          </a:xfrm>
          <a:prstGeom prst="roundRect">
            <a:avLst/>
          </a:prstGeom>
          <a:solidFill>
            <a:srgbClr val="FFCC00"/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651 467,5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551 080,9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(84,6%)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25623845"/>
              </p:ext>
            </p:extLst>
          </p:nvPr>
        </p:nvGraphicFramePr>
        <p:xfrm>
          <a:off x="0" y="1234572"/>
          <a:ext cx="9144000" cy="562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644008" y="4149080"/>
            <a:ext cx="2376264" cy="864096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7984" y="2492896"/>
            <a:ext cx="144016" cy="1296144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27784" y="2996952"/>
            <a:ext cx="1800200" cy="936104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7992888" cy="5508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33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340901"/>
              </p:ext>
            </p:extLst>
          </p:nvPr>
        </p:nvGraphicFramePr>
        <p:xfrm>
          <a:off x="2714612" y="3357562"/>
          <a:ext cx="328798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786499"/>
              </p:ext>
            </p:extLst>
          </p:nvPr>
        </p:nvGraphicFramePr>
        <p:xfrm>
          <a:off x="5643570" y="3429000"/>
          <a:ext cx="333594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985791"/>
              </p:ext>
            </p:extLst>
          </p:nvPr>
        </p:nvGraphicFramePr>
        <p:xfrm>
          <a:off x="71406" y="571480"/>
          <a:ext cx="3094744" cy="298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228433"/>
              </p:ext>
            </p:extLst>
          </p:nvPr>
        </p:nvGraphicFramePr>
        <p:xfrm>
          <a:off x="3071802" y="1428736"/>
          <a:ext cx="2952328" cy="223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838729"/>
              </p:ext>
            </p:extLst>
          </p:nvPr>
        </p:nvGraphicFramePr>
        <p:xfrm>
          <a:off x="142844" y="3143248"/>
          <a:ext cx="2789435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77689"/>
              </p:ext>
            </p:extLst>
          </p:nvPr>
        </p:nvGraphicFramePr>
        <p:xfrm>
          <a:off x="2857488" y="5143512"/>
          <a:ext cx="2979155" cy="16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710956"/>
              </p:ext>
            </p:extLst>
          </p:nvPr>
        </p:nvGraphicFramePr>
        <p:xfrm>
          <a:off x="5715008" y="4857760"/>
          <a:ext cx="2914049" cy="17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205192"/>
              </p:ext>
            </p:extLst>
          </p:nvPr>
        </p:nvGraphicFramePr>
        <p:xfrm>
          <a:off x="0" y="5143512"/>
          <a:ext cx="3312730" cy="140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747108"/>
              </p:ext>
            </p:extLst>
          </p:nvPr>
        </p:nvGraphicFramePr>
        <p:xfrm>
          <a:off x="5929322" y="1000108"/>
          <a:ext cx="3024336" cy="262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438298" y="611610"/>
            <a:ext cx="8205668" cy="388498"/>
          </a:xfrm>
          <a:prstGeom prst="roundRect">
            <a:avLst/>
          </a:prstGeom>
          <a:solidFill>
            <a:srgbClr val="FFCC00"/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651 467,5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факт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551 080,9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(84,6%)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5689"/>
              </p:ext>
            </p:extLst>
          </p:nvPr>
        </p:nvGraphicFramePr>
        <p:xfrm>
          <a:off x="428596" y="642918"/>
          <a:ext cx="8429684" cy="32259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4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1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Муниципальная программа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Исполнение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и поддержка малого и среднего предпринимательства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486,7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486,7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жилищно-коммунального и дорожного хозяйства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316 963,8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254 176,3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культуры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138 780,0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111 456,7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Молодежь Лужского городского поселения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14 882,6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14 871,5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Физическая культура в Лужском городском поселении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1 185,9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1 182,0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Заречного парка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2 516,4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2 496,4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Формирование комфортной городской среды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F94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138 081,1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138 078,6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Муниципальная поддержка граждан, нуждающихся в улучшении жилищных условий, на приобретение (строительство) жилья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7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5 627,6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5 263,9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93,5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Обеспечение безопасности на территории Лужского городского поселения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8 887,4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8 622,0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97,0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53414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627 411,5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536 634,1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85,5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Непрограммные расходы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24 056,0</a:t>
                      </a: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14 446,8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60,1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1238" y="197641"/>
            <a:ext cx="7815812" cy="44527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муниципальных программ</a:t>
            </a:r>
            <a:endParaRPr lang="ru-RU" sz="28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4018750"/>
            <a:ext cx="2571768" cy="25065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Расходы бюджета на реализацию муниципальных программ от общего объема расходов в 2020 году составили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97,4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%;  </a:t>
            </a:r>
          </a:p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на непрограммные направления деятельности –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2,6%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.</a:t>
            </a:r>
            <a:endParaRPr lang="ru-RU" sz="1400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7026045"/>
              </p:ext>
            </p:extLst>
          </p:nvPr>
        </p:nvGraphicFramePr>
        <p:xfrm>
          <a:off x="107504" y="3717032"/>
          <a:ext cx="7963280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16742" y="154505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1517184"/>
              </p:ext>
            </p:extLst>
          </p:nvPr>
        </p:nvGraphicFramePr>
        <p:xfrm>
          <a:off x="214282" y="928670"/>
          <a:ext cx="87154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«Развитие жилищно-коммунального и дорожного хозяйства» </a:t>
            </a:r>
            <a:endParaRPr lang="ru-RU" sz="22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53750" y="188640"/>
            <a:ext cx="9036497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Благоустройство Лужского городского поселения</a:t>
            </a:r>
            <a:endParaRPr lang="ru-RU" sz="27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66059"/>
              </p:ext>
            </p:extLst>
          </p:nvPr>
        </p:nvGraphicFramePr>
        <p:xfrm>
          <a:off x="1223626" y="942954"/>
          <a:ext cx="6696743" cy="486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312"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Основные мероприятия</a:t>
                      </a:r>
                      <a:endParaRPr lang="ru-RU" sz="13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тыс. руб.</a:t>
                      </a:r>
                      <a:endParaRPr lang="ru-RU" sz="13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Исполнение, тыс. руб.</a:t>
                      </a:r>
                      <a:endParaRPr lang="ru-RU" sz="13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%</a:t>
                      </a:r>
                      <a:endParaRPr lang="ru-RU" sz="13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Озеленение и благоустройство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16 766,6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15 502,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92,5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19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и содержание городского фонтана в Привокзальном сквере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472,9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472,9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5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Обслуживание мест массового отдыха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179,1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179,1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4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Организация ритуальных услуг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21,6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43,2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76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тротуаров, пешеходных дорожек, мостов, лестниц, остановок общественного транспорта и Привокзального сквера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12 991,3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679,1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89,9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набережной реки Луги и общественно значимых публичных пространств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28 276,8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23 460,8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0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благоприятной экологической обстановки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15 759,5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14 117,4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89,6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6192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" y="942955"/>
            <a:ext cx="1044114" cy="112194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69" y="942953"/>
            <a:ext cx="1080120" cy="112194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2" y="2095124"/>
            <a:ext cx="1044113" cy="114534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1" y="3273271"/>
            <a:ext cx="1044822" cy="12495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Picture 10" descr="C:\Users\Timoshinda\Documents\Для отчета главы\IMG_20210117_2012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0363" y="3325824"/>
            <a:ext cx="1080123" cy="118173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62" y="4524889"/>
            <a:ext cx="1080123" cy="12803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0" y="4538936"/>
            <a:ext cx="1042323" cy="1266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1" y="2079890"/>
            <a:ext cx="1076537" cy="12309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038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  <a:cs typeface="Times New Roman" panose="02020603050405020304" pitchFamily="18" charset="0"/>
              </a:rPr>
              <a:t>Федеральный проект</a:t>
            </a:r>
            <a:br>
              <a:rPr lang="ru-RU" sz="2800" b="1" dirty="0" smtClean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Palatino Linotype" pitchFamily="18" charset="0"/>
                <a:cs typeface="Times New Roman" panose="02020603050405020304" pitchFamily="18" charset="0"/>
              </a:rPr>
              <a:t> «Формирование комфортной городской среды»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346953"/>
            <a:ext cx="4176464" cy="2435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53139"/>
            <a:ext cx="417646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Palatino Linotype" panose="02040502050505030304" pitchFamily="18" charset="0"/>
              </a:rPr>
              <a:t>Расходы</a:t>
            </a:r>
            <a:r>
              <a:rPr lang="en-US" sz="1600" dirty="0" smtClean="0">
                <a:latin typeface="Palatino Linotype" panose="02040502050505030304" pitchFamily="18" charset="0"/>
              </a:rPr>
              <a:t> </a:t>
            </a:r>
            <a:r>
              <a:rPr lang="ru-RU" sz="1600" dirty="0" smtClean="0">
                <a:latin typeface="Palatino Linotype" panose="02040502050505030304" pitchFamily="18" charset="0"/>
              </a:rPr>
              <a:t>на </a:t>
            </a:r>
            <a:r>
              <a:rPr lang="ru-RU" sz="1600" dirty="0">
                <a:latin typeface="Palatino Linotype" panose="02040502050505030304" pitchFamily="18" charset="0"/>
              </a:rPr>
              <a:t>создание комфортной городской среды в малых городах и исторических поселениях – </a:t>
            </a:r>
            <a:r>
              <a:rPr lang="ru-RU" sz="1600" b="1" dirty="0">
                <a:latin typeface="Palatino Linotype" panose="02040502050505030304" pitchFamily="18" charset="0"/>
              </a:rPr>
              <a:t>победителях Всероссийского конкурса лучших проектов создания комфортной городской среды</a:t>
            </a:r>
            <a:r>
              <a:rPr lang="ru-RU" sz="1600" dirty="0">
                <a:latin typeface="Palatino Linotype" panose="0204050205050503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latin typeface="Palatino Linotype" panose="02040502050505030304" pitchFamily="18" charset="0"/>
              </a:rPr>
              <a:t>в </a:t>
            </a:r>
            <a:r>
              <a:rPr lang="ru-RU" sz="1600" b="1" dirty="0" smtClean="0">
                <a:latin typeface="Palatino Linotype" panose="02040502050505030304" pitchFamily="18" charset="0"/>
              </a:rPr>
              <a:t>20</a:t>
            </a:r>
            <a:r>
              <a:rPr lang="en-US" sz="1600" b="1" dirty="0" smtClean="0">
                <a:latin typeface="Palatino Linotype" panose="02040502050505030304" pitchFamily="18" charset="0"/>
              </a:rPr>
              <a:t>20</a:t>
            </a:r>
            <a:r>
              <a:rPr lang="ru-RU" sz="1600" b="1" dirty="0" smtClean="0">
                <a:latin typeface="Palatino Linotype" panose="02040502050505030304" pitchFamily="18" charset="0"/>
              </a:rPr>
              <a:t> </a:t>
            </a:r>
            <a:r>
              <a:rPr lang="ru-RU" sz="1600" b="1" dirty="0">
                <a:latin typeface="Palatino Linotype" panose="02040502050505030304" pitchFamily="18" charset="0"/>
              </a:rPr>
              <a:t>году составили </a:t>
            </a:r>
            <a:r>
              <a:rPr lang="en-US" sz="1600" b="1" dirty="0" smtClean="0">
                <a:latin typeface="Palatino Linotype" panose="02040502050505030304" pitchFamily="18" charset="0"/>
              </a:rPr>
              <a:t>8</a:t>
            </a:r>
            <a:r>
              <a:rPr lang="ru-RU" sz="1600" b="1" dirty="0" smtClean="0">
                <a:latin typeface="Palatino Linotype" panose="02040502050505030304" pitchFamily="18" charset="0"/>
              </a:rPr>
              <a:t>2 </a:t>
            </a:r>
            <a:r>
              <a:rPr lang="ru-RU" sz="1600" b="1" dirty="0">
                <a:latin typeface="Palatino Linotype" panose="02040502050505030304" pitchFamily="18" charset="0"/>
              </a:rPr>
              <a:t>500,0 тыс. руб</a:t>
            </a:r>
            <a:r>
              <a:rPr lang="ru-RU" sz="1600" b="1" dirty="0" smtClean="0">
                <a:latin typeface="Palatino Linotype" panose="02040502050505030304" pitchFamily="18" charset="0"/>
              </a:rPr>
              <a:t>.</a:t>
            </a:r>
          </a:p>
          <a:p>
            <a:pPr algn="ctr">
              <a:lnSpc>
                <a:spcPct val="90000"/>
              </a:lnSpc>
            </a:pPr>
            <a:endParaRPr lang="ru-RU" sz="1600" b="1" dirty="0" smtClean="0">
              <a:latin typeface="Palatino Linotype" panose="020405020505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Palatino Linotype" panose="02040502050505030304" pitchFamily="18" charset="0"/>
              </a:rPr>
              <a:t> (</a:t>
            </a:r>
            <a:r>
              <a:rPr lang="ru-RU" sz="1400" dirty="0" smtClean="0">
                <a:latin typeface="Palatino Linotype" panose="02040502050505030304" pitchFamily="18" charset="0"/>
              </a:rPr>
              <a:t>в </a:t>
            </a:r>
            <a:r>
              <a:rPr lang="ru-RU" sz="1400" dirty="0" err="1" smtClean="0">
                <a:latin typeface="Palatino Linotype" panose="02040502050505030304" pitchFamily="18" charset="0"/>
              </a:rPr>
              <a:t>т.ч</a:t>
            </a:r>
            <a:r>
              <a:rPr lang="ru-RU" sz="1400" dirty="0" smtClean="0">
                <a:latin typeface="Palatino Linotype" panose="02040502050505030304" pitchFamily="18" charset="0"/>
              </a:rPr>
              <a:t>. средства федерального бюджета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latin typeface="Palatino Linotype" panose="02040502050505030304" pitchFamily="18" charset="0"/>
              </a:rPr>
              <a:t>52 500,0 тыс. руб., средства областного бюджета 30 000,0 тыс. руб.)</a:t>
            </a:r>
            <a:endParaRPr lang="ru-RU" sz="1400" dirty="0"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99" y="3872479"/>
            <a:ext cx="4231177" cy="26528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Расходы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реализацию программ формирования</a:t>
            </a:r>
            <a:r>
              <a:rPr lang="ru-RU" sz="16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комфортной городской 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среды</a:t>
            </a: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20</a:t>
            </a: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20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году 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составили </a:t>
            </a:r>
            <a:r>
              <a:rPr lang="ru-RU" sz="16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33 667,5 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</a:pPr>
            <a:endParaRPr lang="ru-RU" sz="16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 (</a:t>
            </a: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в </a:t>
            </a:r>
            <a:r>
              <a:rPr lang="ru-RU" sz="16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т.ч</a:t>
            </a: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. средства федерального бюджета 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9 999,0 </a:t>
            </a: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тыс. руб., средства областного бюджета </a:t>
            </a:r>
            <a:r>
              <a:rPr lang="ru-RU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20 301,0 </a:t>
            </a: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тыс. руб</a:t>
            </a:r>
            <a:r>
              <a:rPr lang="ru-RU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., местный бюджет 3 367,5 тыс. руб.)</a:t>
            </a:r>
            <a:endParaRPr lang="ru-RU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75855"/>
            <a:ext cx="1728192" cy="12729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10" y="2366455"/>
            <a:ext cx="1765425" cy="129614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10" y="1375855"/>
            <a:ext cx="1687567" cy="12729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39780"/>
            <a:ext cx="1584175" cy="111162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61856"/>
            <a:ext cx="1296143" cy="114880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6" y="3987060"/>
            <a:ext cx="1317997" cy="113731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4" y="5361856"/>
            <a:ext cx="1630324" cy="114880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8389462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0" y="157599"/>
            <a:ext cx="914400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Дорожный фонд Лужского городского поселения</a:t>
            </a:r>
            <a:endParaRPr lang="ru-RU" sz="26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19572536"/>
              </p:ext>
            </p:extLst>
          </p:nvPr>
        </p:nvGraphicFramePr>
        <p:xfrm>
          <a:off x="0" y="764704"/>
          <a:ext cx="4355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1635" y="1896273"/>
            <a:ext cx="185216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Объем муниципального дорожного фонда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 на 2020 год утвержден 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в сумме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 </a:t>
            </a:r>
            <a:r>
              <a:rPr lang="ru-RU" sz="1300" b="1" dirty="0" smtClean="0">
                <a:latin typeface="Palatino Linotype" panose="02040502050505030304" pitchFamily="18" charset="0"/>
              </a:rPr>
              <a:t>58 544,4 </a:t>
            </a:r>
          </a:p>
          <a:p>
            <a:pPr algn="ctr">
              <a:lnSpc>
                <a:spcPct val="90000"/>
              </a:lnSpc>
            </a:pPr>
            <a:r>
              <a:rPr lang="ru-RU" sz="1300" b="1" dirty="0" smtClean="0">
                <a:latin typeface="Palatino Linotype" panose="02040502050505030304" pitchFamily="18" charset="0"/>
              </a:rPr>
              <a:t>тыс. руб.</a:t>
            </a:r>
            <a:endParaRPr lang="ru-RU" sz="1300" b="1" dirty="0">
              <a:latin typeface="Palatino Linotype" panose="0204050205050503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197936" y="773138"/>
            <a:ext cx="374064" cy="5043017"/>
          </a:xfrm>
          <a:prstGeom prst="line">
            <a:avLst/>
          </a:prstGeom>
          <a:ln w="698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6442" y="6093296"/>
            <a:ext cx="8894111" cy="65893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</a:rPr>
              <a:t>Объем дорожного фонда Лужского городского поселения на 2021 год утвержден с учетом неисполненных ассигнований за 2020 год.   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78430410"/>
              </p:ext>
            </p:extLst>
          </p:nvPr>
        </p:nvGraphicFramePr>
        <p:xfrm>
          <a:off x="4732081" y="764704"/>
          <a:ext cx="424847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232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377729" y="80254"/>
            <a:ext cx="8568630" cy="46899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Расходы в рамках осуществления дорожной деятельности</a:t>
            </a:r>
            <a:endParaRPr lang="ru-RU" sz="18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74979"/>
              </p:ext>
            </p:extLst>
          </p:nvPr>
        </p:nvGraphicFramePr>
        <p:xfrm>
          <a:off x="1475656" y="479297"/>
          <a:ext cx="7460442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87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и искусственных сооружений на сумму 19 066,7 тыс. руб.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содержание автомобильных дорог (в части ямочного ремонта);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емонт автомобильной дороги по адресу: г. Луга, ул.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Солецкая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от пр. Володарского до дома № 56;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бустройство тротуара по адресу: г. Луга, ул. Красноармейская;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работы по ремонту проезда и тротуара по адресу: пр. Кирова, д. 22, корп. 1, а также тротуаров на участках пер.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Боровического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и ул. Маршала Георгия Одинцова;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восстановление изношенных верхних слоев асфальтобетонных покрытий на участках толщиной 4 см при работе БЦМ;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ыполнение ямочного ремонта с нарезанием карт на автомобильных дорогах поселения;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обустройство тротуара и заездного кармана по ул. Горной в г. Луге;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экспертиза сметной документации;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ремонт участков автомобильных дорог общего пользования местного значения по адресам: г. Луга,  ул. Средняя Заречная от ул. Алексея Васильева до дома № 91 и ул. Балтийская от ул. Средняя Заречная до ул. Большая Заречная;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обустройство съезда с ул. Алексея Васильева в Заречный парк в г. Луге.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40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 на сумму 8 095,1 тыс. руб. 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ремонт участка автомобильной дороги общего пользования местного значения по адресу: г. Луга, пер. </a:t>
                      </a:r>
                      <a:r>
                        <a:rPr lang="ru-RU" sz="1000" b="0" dirty="0" err="1" smtClean="0">
                          <a:latin typeface="Palatino Linotype" pitchFamily="18" charset="0"/>
                          <a:cs typeface="Times New Roman" pitchFamily="18" charset="0"/>
                        </a:rPr>
                        <a:t>Боровический</a:t>
                      </a: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 от ул. Гагарина до ул. Киевская;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ремонт участка автомобильной дороги общего пользования местного значения по адресу: г. Луга, ул. </a:t>
                      </a:r>
                      <a:r>
                        <a:rPr lang="ru-RU" sz="1000" b="0" dirty="0" err="1" smtClean="0">
                          <a:latin typeface="Palatino Linotype" pitchFamily="18" charset="0"/>
                          <a:cs typeface="Times New Roman" pitchFamily="18" charset="0"/>
                        </a:rPr>
                        <a:t>Миккели</a:t>
                      </a: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 от пр. Володарского до ул. Победы.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3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Расходы на реализацию областного закона от 15 января 2018 года № 3-оз «О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области» на сумму 700,0</a:t>
                      </a:r>
                      <a:r>
                        <a:rPr lang="ru-RU" sz="1000" b="1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ремонт части дороги с грунтовым покрытием по адресу: г. Луга, ул. Железнодорожная от ул. Победы до ул. Болотной.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91161"/>
                  </a:ext>
                </a:extLst>
              </a:tr>
              <a:tr h="38368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проезжих частей улиц и Привокзальной площади на сумму 18 974,3 тыс.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 рамках заключенных муниципальных контрактов. 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42936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Мероприятия по содержанию и ремонту дворовых территорий многоквартирных домов, проездов к дворовым территориям многоквартирных домов населенных пунктов на сумму 300,0 тыс. руб.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выполнение работ по ямочному ремонту дворовых проездов на территории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Лужского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городского поселения.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9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безопасности дорожного движения – 7 669,2 тыс. руб.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выполнена научно-исследовательская работа по актуализации комплексной схемы организации дорожного движения;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нанесена дорожная разметка;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проведены работы по техническому содержанию и ремонту светофорных постов;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установлены искусственные дорожные неровности;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выполнена замена дорожного контроллера для светофора на перекрестке ул. Победы – ул. Красной Артиллерии;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поставка дорожных  знаков.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0" y="3284984"/>
            <a:ext cx="1296144" cy="15841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0" y="1807528"/>
            <a:ext cx="1296144" cy="14526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0" y="482165"/>
            <a:ext cx="1296144" cy="132536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9160"/>
            <a:ext cx="1296144" cy="149277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34994733"/>
              </p:ext>
            </p:extLst>
          </p:nvPr>
        </p:nvGraphicFramePr>
        <p:xfrm>
          <a:off x="12576" y="908720"/>
          <a:ext cx="5220341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863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«Развитие культуры в Лужском городском поселении» </a:t>
            </a:r>
            <a:endParaRPr lang="ru-RU" sz="24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832" y="118081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itchFamily="18" charset="0"/>
              </a:rPr>
              <a:t>Расходы на оплату труда работников </a:t>
            </a:r>
          </a:p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itchFamily="18" charset="0"/>
              </a:rPr>
              <a:t> учреждений культуры, тыс. руб. </a:t>
            </a:r>
            <a:endParaRPr lang="ru-RU" sz="1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11002"/>
              </p:ext>
            </p:extLst>
          </p:nvPr>
        </p:nvGraphicFramePr>
        <p:xfrm>
          <a:off x="4687182" y="1332675"/>
          <a:ext cx="4413250" cy="297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7377" y="414706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Palatino Linotype" panose="02040502050505030304" pitchFamily="18" charset="0"/>
                <a:cs typeface="Times New Roman" pitchFamily="18" charset="0"/>
              </a:rPr>
              <a:t>Средняя заработная плата,</a:t>
            </a:r>
          </a:p>
          <a:p>
            <a:pPr algn="ctr"/>
            <a:r>
              <a:rPr lang="ru-RU" sz="1600" b="1" dirty="0" smtClean="0">
                <a:latin typeface="Palatino Linotype" panose="02040502050505030304" pitchFamily="18" charset="0"/>
                <a:cs typeface="Times New Roman" pitchFamily="18" charset="0"/>
              </a:rPr>
              <a:t> тыс. руб.</a:t>
            </a:r>
            <a:endParaRPr lang="ru-RU" sz="1600" b="1" dirty="0"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7716" y="6011198"/>
            <a:ext cx="25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без учета внешних совместителей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90977019"/>
              </p:ext>
            </p:extLst>
          </p:nvPr>
        </p:nvGraphicFramePr>
        <p:xfrm>
          <a:off x="4898652" y="4502961"/>
          <a:ext cx="3993828" cy="128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7754" y="3541071"/>
            <a:ext cx="159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Palatino Linotype" panose="02040502050505030304" pitchFamily="18" charset="0"/>
              </a:rPr>
              <a:t>Исполнение за 2020 год составило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111 456,7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 тыс. руб.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965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latin typeface="Palatino Linotype" panose="02040502050505030304" pitchFamily="18" charset="0"/>
              </a:rPr>
              <a:t>2019 год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39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latin typeface="Palatino Linotype" panose="02040502050505030304" pitchFamily="18" charset="0"/>
              </a:rPr>
              <a:t>2020 год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5531982"/>
            <a:ext cx="8861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Palatino Linotype" panose="02040502050505030304" pitchFamily="18" charset="0"/>
              </a:rPr>
              <a:t>2021 год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Palatino Linotype" panose="02040502050505030304" pitchFamily="18" charset="0"/>
              </a:rPr>
              <a:t>план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8152" y="338554"/>
            <a:ext cx="8946335" cy="81041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Бюджет Лужского городского поселения</a:t>
            </a:r>
            <a:b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за 2020 год</a:t>
            </a:r>
            <a:endParaRPr lang="ru-RU" sz="30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365317"/>
              </p:ext>
            </p:extLst>
          </p:nvPr>
        </p:nvGraphicFramePr>
        <p:xfrm>
          <a:off x="251520" y="1142984"/>
          <a:ext cx="5832648" cy="27821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27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первоначальный бюджет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 учетом изменений и дополнений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ДОХОДЫ,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265 788,7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595 816,6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124,2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237 815,4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237 815,4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27 973,3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358 001,2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1 179,8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1 970,1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651 467,5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139,5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профицит (+):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-6 181,4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-55 650,9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32334"/>
              </p:ext>
            </p:extLst>
          </p:nvPr>
        </p:nvGraphicFramePr>
        <p:xfrm>
          <a:off x="6444208" y="1142984"/>
          <a:ext cx="2414072" cy="27770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563 712,1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94,6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252 911,1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310 801,0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551 080,9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84,6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12 631,2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142844" y="4134430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Palatino Linotype" pitchFamily="18" charset="0"/>
                <a:ea typeface="+mj-ea"/>
                <a:cs typeface="Times New Roman" pitchFamily="18" charset="0"/>
              </a:rPr>
              <a:t>Муниципальный долг Лужского городского поселения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18112"/>
              </p:ext>
            </p:extLst>
          </p:nvPr>
        </p:nvGraphicFramePr>
        <p:xfrm>
          <a:off x="18153" y="4702508"/>
          <a:ext cx="571500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101682"/>
              </p:ext>
            </p:extLst>
          </p:nvPr>
        </p:nvGraphicFramePr>
        <p:xfrm>
          <a:off x="5857884" y="4725144"/>
          <a:ext cx="3000396" cy="172819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782">
                <a:tc rowSpan="2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График погашения, тыс. руб.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Проценты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5" y="3927947"/>
            <a:ext cx="7308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Palatino Linotype" panose="02040502050505030304" pitchFamily="18" charset="0"/>
              </a:rPr>
              <a:t>*</a:t>
            </a:r>
            <a:r>
              <a:rPr lang="ru-RU" sz="1200" dirty="0" smtClean="0">
                <a:latin typeface="Palatino Linotype" panose="02040502050505030304" pitchFamily="18" charset="0"/>
              </a:rPr>
              <a:t>В ходе исполнения бюджета в 2020 году на рассмотрение </a:t>
            </a:r>
            <a:r>
              <a:rPr lang="ru-RU" sz="1200" dirty="0">
                <a:latin typeface="Palatino Linotype" panose="02040502050505030304" pitchFamily="18" charset="0"/>
              </a:rPr>
              <a:t>Совета депутатов Лужского городского </a:t>
            </a:r>
            <a:r>
              <a:rPr lang="ru-RU" sz="1200" dirty="0" smtClean="0">
                <a:latin typeface="Palatino Linotype" panose="02040502050505030304" pitchFamily="18" charset="0"/>
              </a:rPr>
              <a:t>поселения было представлено 4 проекта решений о внесении изменений в решение о бюджете.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110713"/>
            <a:ext cx="1118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031086"/>
              </p:ext>
            </p:extLst>
          </p:nvPr>
        </p:nvGraphicFramePr>
        <p:xfrm>
          <a:off x="178687" y="1160635"/>
          <a:ext cx="8784976" cy="50129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201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г.,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 20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г.*, тыс.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г., тыс.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 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к 201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г.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578 335,0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595 816,6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Palatino Linotype" panose="02040502050505030304" pitchFamily="18" charset="0"/>
                        </a:rPr>
                        <a:t>563 712,1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94,6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lang="en-US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2,5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230 538,4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237 815,4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252 911,1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106,3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9,7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 т.ч.: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347 796,6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358 001,2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310 801,0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86,8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lang="en-US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10,6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поступления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от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349 058,3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357 991,2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310 938,8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86,9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lang="en-US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10,9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4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прошлых лет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-1 281,7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-151,0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2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anose="02040502050505030304" pitchFamily="18" charset="0"/>
                        </a:rPr>
                        <a:t>13,2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132,0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lang="en-US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,0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560 980,0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651 467,5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Palatino Linotype" panose="02040502050505030304" pitchFamily="18" charset="0"/>
                        </a:rPr>
                        <a:t>551 080,9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84,6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lang="en-US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17 355,0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-55 650,9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Palatino Linotype" panose="02040502050505030304" pitchFamily="18" charset="0"/>
                        </a:rPr>
                        <a:t>12 631,2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142844" y="142852"/>
            <a:ext cx="8856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800" b="1" dirty="0"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latin typeface="Palatino Linotype" pitchFamily="18" charset="0"/>
                <a:cs typeface="Times New Roman" pitchFamily="18" charset="0"/>
              </a:rPr>
              <a:t> Лужского городского поселения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02193" y="6237312"/>
            <a:ext cx="6697314" cy="3837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Решение Совета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депутатов ЛГП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.12.20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(в редакции решения от 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.12.20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г. №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1547" y="2907422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116632"/>
            <a:ext cx="8928992" cy="65699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428868"/>
            <a:ext cx="9144000" cy="881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400" b="1" kern="1200" baseline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СПАСИБО</a:t>
            </a:r>
            <a:r>
              <a:rPr lang="ru-RU" sz="4400" b="1" kern="12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ЗА ВНИМАНИЕ!</a:t>
            </a:r>
            <a:endParaRPr lang="ru-RU" sz="4400" b="1" kern="1200" baseline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2458591"/>
              </p:ext>
            </p:extLst>
          </p:nvPr>
        </p:nvGraphicFramePr>
        <p:xfrm>
          <a:off x="753851" y="944230"/>
          <a:ext cx="2697362" cy="386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4642694"/>
              </p:ext>
            </p:extLst>
          </p:nvPr>
        </p:nvGraphicFramePr>
        <p:xfrm>
          <a:off x="4821382" y="1271847"/>
          <a:ext cx="2839144" cy="317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31165047"/>
              </p:ext>
            </p:extLst>
          </p:nvPr>
        </p:nvGraphicFramePr>
        <p:xfrm>
          <a:off x="1799774" y="5237154"/>
          <a:ext cx="5328592" cy="94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6564658"/>
              </p:ext>
            </p:extLst>
          </p:nvPr>
        </p:nvGraphicFramePr>
        <p:xfrm>
          <a:off x="2750696" y="2533370"/>
          <a:ext cx="2771204" cy="243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35738" y="115937"/>
            <a:ext cx="88566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Лужского </a:t>
            </a:r>
            <a:r>
              <a:rPr lang="ru-RU" altLang="ru-RU" sz="2800" b="1" dirty="0">
                <a:latin typeface="Palatino Linotype" pitchFamily="18" charset="0"/>
                <a:cs typeface="Times New Roman" pitchFamily="18" charset="0"/>
              </a:rPr>
              <a:t>городского </a:t>
            </a:r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 за 20</a:t>
            </a:r>
            <a:r>
              <a:rPr lang="en-US" altLang="ru-RU" sz="2800" b="1" dirty="0" smtClean="0">
                <a:latin typeface="Palatino Linotype" pitchFamily="18" charset="0"/>
                <a:cs typeface="Times New Roman" pitchFamily="18" charset="0"/>
              </a:rPr>
              <a:t>20</a:t>
            </a:r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 год</a:t>
            </a:r>
            <a:endParaRPr lang="ru-RU" altLang="ru-RU" sz="24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71847"/>
            <a:ext cx="156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Доходы</a:t>
            </a:r>
            <a:r>
              <a:rPr lang="ru-RU" sz="1600" i="1" dirty="0"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 </a:t>
            </a:r>
            <a:r>
              <a:rPr lang="ru-RU" sz="1600" i="1" dirty="0">
                <a:latin typeface="Palatino Linotype" panose="02040502050505030304" pitchFamily="18" charset="0"/>
              </a:rPr>
              <a:t>поступающие в бюджет денежные средства.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243" y="1398332"/>
            <a:ext cx="1887452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Расходы</a:t>
            </a:r>
            <a:r>
              <a:rPr lang="ru-RU" sz="1600" i="1" dirty="0"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 </a:t>
            </a:r>
            <a:r>
              <a:rPr lang="ru-RU" sz="1600" i="1" dirty="0">
                <a:latin typeface="Palatino Linotype" panose="02040502050505030304" pitchFamily="18" charset="0"/>
              </a:rPr>
              <a:t>выплачиваемые из бюджета денежные средства, которые направляются на финансовое обеспечение задач и функций органов местного самоуправления.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4675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Дефицит бюджета</a:t>
            </a:r>
            <a:r>
              <a:rPr lang="ru-RU" sz="16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</a:t>
            </a:r>
            <a:r>
              <a:rPr lang="ru-RU" sz="1600" i="1" dirty="0">
                <a:latin typeface="Palatino Linotype" panose="02040502050505030304" pitchFamily="18" charset="0"/>
              </a:rPr>
              <a:t>ситуация, при которой расходы бюджета превышают его доходы.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51013" y="5094630"/>
            <a:ext cx="2400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Профицит бюджета</a:t>
            </a:r>
            <a:r>
              <a:rPr lang="ru-RU" sz="16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 </a:t>
            </a:r>
            <a:r>
              <a:rPr lang="ru-RU" sz="1600" i="1" dirty="0">
                <a:latin typeface="Palatino Linotype" panose="02040502050505030304" pitchFamily="18" charset="0"/>
              </a:rPr>
              <a:t>превышение доходов бюджета над его расходами.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1385" y="164247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887181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9"/>
          <p:cNvSpPr txBox="1">
            <a:spLocks noChangeArrowheads="1"/>
          </p:cNvSpPr>
          <p:nvPr/>
        </p:nvSpPr>
        <p:spPr bwMode="auto">
          <a:xfrm>
            <a:off x="4357688" y="5286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2" name="TextBox 46"/>
          <p:cNvSpPr txBox="1">
            <a:spLocks noChangeArrowheads="1"/>
          </p:cNvSpPr>
          <p:nvPr/>
        </p:nvSpPr>
        <p:spPr bwMode="auto">
          <a:xfrm>
            <a:off x="-2866" y="190501"/>
            <a:ext cx="88204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доходной части</a:t>
            </a:r>
            <a:endParaRPr lang="ru-RU" altLang="ru-RU" sz="2800" b="1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451352"/>
              </p:ext>
            </p:extLst>
          </p:nvPr>
        </p:nvGraphicFramePr>
        <p:xfrm>
          <a:off x="142844" y="836613"/>
          <a:ext cx="867762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000283"/>
              </p:ext>
            </p:extLst>
          </p:nvPr>
        </p:nvGraphicFramePr>
        <p:xfrm>
          <a:off x="714348" y="4000504"/>
          <a:ext cx="7386044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84368" y="175003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600"/>
            <a:ext cx="8569076" cy="6937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налоговых доходов</a:t>
            </a:r>
            <a:endParaRPr lang="ru-RU" sz="3600" b="1" cap="none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729118"/>
            <a:ext cx="8215370" cy="479424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195 172,9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тыс.руб. 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196 879,0 тыс.руб.  (100,9%)</a:t>
            </a:r>
            <a:endParaRPr lang="ru-RU" b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274955"/>
              </p:ext>
            </p:extLst>
          </p:nvPr>
        </p:nvGraphicFramePr>
        <p:xfrm>
          <a:off x="0" y="332655"/>
          <a:ext cx="9161323" cy="652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355976" y="1964111"/>
            <a:ext cx="442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Налоговые доходы </a:t>
            </a:r>
            <a:endParaRPr lang="ru-RU" sz="1600" b="1" i="1" dirty="0" smtClean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доходы </a:t>
            </a:r>
            <a:r>
              <a:rPr lang="ru-RU" sz="1400" b="1" i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b="1" i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83830"/>
              </p:ext>
            </p:extLst>
          </p:nvPr>
        </p:nvGraphicFramePr>
        <p:xfrm>
          <a:off x="143507" y="593302"/>
          <a:ext cx="8821643" cy="37470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6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Неналоговые доходы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(исполнение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131,4%)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тыс.</a:t>
                      </a:r>
                      <a:r>
                        <a:rPr lang="ru-RU" sz="12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руб.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300" b="1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996,3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6 834,0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находящегося в оперативном управлении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211,2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157,2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составляющего казну городских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(за исключением земельных участков)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300" b="1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500,</a:t>
                      </a:r>
                      <a:r>
                        <a:rPr lang="ru-RU" sz="1300" b="1" baseline="0" dirty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baseline="0" dirty="0" smtClean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18 174,5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1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поселениями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поступления от использования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4 000,0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4 693,7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оказания платных услуг (работ)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18 522,0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9 776,5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компенсации затрат бюджетов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32,5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реализации иного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3 168,0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7 926,1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земельных участков, государственная собственность на которые не разграничена и которые</a:t>
                      </a:r>
                      <a:r>
                        <a:rPr lang="ru-RU" sz="1100" kern="12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расположены в границах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3 500,0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4 770,3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земельных участков, находящихся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3 500,0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300" b="1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640,2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Штрафы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19590"/>
                  </a:ext>
                </a:extLst>
              </a:tr>
              <a:tr h="2765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42</a:t>
                      </a:r>
                      <a:r>
                        <a:rPr lang="ru-RU" sz="1300" b="1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642,5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56 032,1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3508" y="4340386"/>
            <a:ext cx="8821642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5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algn="ctr">
              <a:defRPr/>
            </a:pP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 - доходы от использования имущества, находящегося в государственной или муниципальной собственности, </a:t>
            </a:r>
          </a:p>
          <a:p>
            <a:pPr algn="ctr">
              <a:defRPr/>
            </a:pP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pPr algn="ctr">
              <a:defRPr/>
            </a:pP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pPr algn="ctr">
              <a:defRPr/>
            </a:pP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-средства самообложения граждан; </a:t>
            </a:r>
          </a:p>
          <a:p>
            <a:pPr algn="ctr">
              <a:defRPr/>
            </a:pP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-иные неналоговые доходы.</a:t>
            </a:r>
            <a:endParaRPr lang="ru-RU" sz="11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6080" y="188640"/>
            <a:ext cx="9036496" cy="4046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неналоговых доходов </a:t>
            </a:r>
            <a:endParaRPr lang="ru-RU" sz="30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931" y="256971"/>
            <a:ext cx="8761797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</a:t>
            </a:r>
            <a:endParaRPr lang="ru-RU" sz="30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57989"/>
              </p:ext>
            </p:extLst>
          </p:nvPr>
        </p:nvGraphicFramePr>
        <p:xfrm>
          <a:off x="251520" y="1280155"/>
          <a:ext cx="8980851" cy="25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61170694"/>
              </p:ext>
            </p:extLst>
          </p:nvPr>
        </p:nvGraphicFramePr>
        <p:xfrm>
          <a:off x="539552" y="2957933"/>
          <a:ext cx="8604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286248" y="5500702"/>
            <a:ext cx="2520280" cy="1080120"/>
          </a:xfrm>
          <a:prstGeom prst="round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68" y="3143248"/>
            <a:ext cx="1727622" cy="32861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Субсидии</a:t>
            </a:r>
            <a:r>
              <a:rPr lang="ru-RU" sz="1100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pPr algn="ctr">
              <a:defRPr/>
            </a:pPr>
            <a:endParaRPr lang="ru-RU" sz="1100" i="1" kern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100" b="1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356992"/>
            <a:ext cx="2320216" cy="3024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Дотации</a:t>
            </a:r>
            <a:r>
              <a:rPr lang="ru-RU" sz="12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pPr algn="ctr">
              <a:defRPr/>
            </a:pPr>
            <a:endParaRPr lang="ru-RU" sz="1200" i="1" kern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200" b="1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6376" y="101428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65391"/>
              </p:ext>
            </p:extLst>
          </p:nvPr>
        </p:nvGraphicFramePr>
        <p:xfrm>
          <a:off x="1187622" y="332656"/>
          <a:ext cx="7776865" cy="6206878"/>
        </p:xfrm>
        <a:graphic>
          <a:graphicData uri="http://schemas.openxmlformats.org/drawingml/2006/table">
            <a:tbl>
              <a:tblPr/>
              <a:tblGrid>
                <a:gridCol w="692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3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Ленинградской области, тыс. руб.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268 205,1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Субсидии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68 065,1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2 229,4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оказание поддержки гражданам, пострадавшим в результате пожара муниципального жилищного фонда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2 563,8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ремонт автомобильных дорог общего пользования местного значения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7 285,6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обеспечение выплат стимулирующего характера работникам муниципальных учреждений культуры Ленинградской области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21 205,8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Реализация программ формирования современной городской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30 300,0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948,6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04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городских поселков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образований Ленинградской области"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3 205,1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капитальный ремонт объектов культуры городских поселений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8 809,3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реализацию мероприятий по благоустройству дворовых территорий муниципальных образований Ленинградской области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19 600,0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5904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мероприятия по созданию мест (площадок) накопления твердых коммунальных отходов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9 100,0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62860"/>
                  </a:ext>
                </a:extLst>
              </a:tr>
              <a:tr h="321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поддержку развития общественной инфраструктуры муниципального значения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11 703,8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794289"/>
                  </a:ext>
                </a:extLst>
              </a:tr>
              <a:tr h="321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ликвидацию несанкционированных свалок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688,6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293603"/>
                  </a:ext>
                </a:extLst>
              </a:tr>
              <a:tr h="62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Иные межбюджетные трансферты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500,0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3081"/>
            <a:ext cx="1008113" cy="10319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4482076"/>
            <a:ext cx="1008112" cy="10546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2" descr="C:\Users\Zareckaya\Downloads\w8cgkCJx6q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1008111" cy="9877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399410"/>
            <a:ext cx="1008112" cy="10302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5536702"/>
            <a:ext cx="1008112" cy="10028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3462462"/>
            <a:ext cx="1008112" cy="9948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56144"/>
              </p:ext>
            </p:extLst>
          </p:nvPr>
        </p:nvGraphicFramePr>
        <p:xfrm>
          <a:off x="1357290" y="562675"/>
          <a:ext cx="7607198" cy="5602629"/>
        </p:xfrm>
        <a:graphic>
          <a:graphicData uri="http://schemas.openxmlformats.org/drawingml/2006/table">
            <a:tbl>
              <a:tblPr/>
              <a:tblGrid>
                <a:gridCol w="674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Лужского муниципального района, тыс. руб.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14 755,0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финансовое обеспечение расходных обязательств, в целях софинансирования субсидий, предоставленных на реализацию мероприятий муниципальной программы «Формирование комфортной городской среды на территории Лужского городского поселения Лужского муниципального района на 2018-2024 годы»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1 287,5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7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софинансирования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субсидий, предоставленных на реализацию мероприятий муниципальной программы «Формирование комфортной городской среды на территории </a:t>
                      </a:r>
                      <a:r>
                        <a:rPr lang="ru-RU" sz="13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Лужского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городского поселения </a:t>
                      </a:r>
                      <a:r>
                        <a:rPr lang="ru-RU" sz="13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Лужского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муниципального района на 2018-2024 годы»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(благоустройство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дворовых территорий)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2 311,1</a:t>
                      </a:r>
                      <a:endParaRPr lang="ru-RU" sz="1300" b="1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выполнение мероприятий по благоустройству общественно значимых  пространств г. Луги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11 051,0</a:t>
                      </a:r>
                      <a:endParaRPr lang="ru-RU" sz="1300" b="1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300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мероприятий: по замене участка сетей ГВС от ТК-4 до жилого дома 15/252 (ЦАОК) и № 15/257, по ремонту теплотрассы от котельной № 15/243 (ЦАОК) между жилыми домами № 15/252 и № 15/257 </a:t>
                      </a:r>
                      <a:endParaRPr lang="ru-RU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105,4</a:t>
                      </a:r>
                      <a:endParaRPr lang="ru-RU" sz="1300" b="1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2673"/>
            <a:ext cx="1177778" cy="10661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2298"/>
            <a:ext cx="1177778" cy="11521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07924"/>
            <a:ext cx="1177778" cy="1197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13870"/>
            <a:ext cx="1177778" cy="1071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93990"/>
            <a:ext cx="1177777" cy="1071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Другая 2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D1E8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C1E0FF"/>
      </a:hlink>
      <a:folHlink>
        <a:srgbClr val="C1E0FF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Базис">
  <a:themeElements>
    <a:clrScheme name="Другая 3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70C0"/>
      </a:accent1>
      <a:accent2>
        <a:srgbClr val="75B5E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15296</TotalTime>
  <Words>2624</Words>
  <Application>Microsoft Office PowerPoint</Application>
  <PresentationFormat>Экран (4:3)</PresentationFormat>
  <Paragraphs>487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Aharoni</vt:lpstr>
      <vt:lpstr>Arial</vt:lpstr>
      <vt:lpstr>BrowalliaUPC</vt:lpstr>
      <vt:lpstr>Calibri</vt:lpstr>
      <vt:lpstr>Corbel</vt:lpstr>
      <vt:lpstr>Palatino Linotype</vt:lpstr>
      <vt:lpstr>Times New Roman</vt:lpstr>
      <vt:lpstr>Wingdings</vt:lpstr>
      <vt:lpstr>WritingDesignTemplate</vt:lpstr>
      <vt:lpstr>1_WritingDesignTemplate</vt:lpstr>
      <vt:lpstr>2_WritingDesignTemplate</vt:lpstr>
      <vt:lpstr>3_WritingDesignTemplate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налоговых доходов</vt:lpstr>
      <vt:lpstr>Структура исполнения неналоговых доходов </vt:lpstr>
      <vt:lpstr>Межбюджетные трансферты от других бюджетов бюджетной системы РФ</vt:lpstr>
      <vt:lpstr>Презентация PowerPoint</vt:lpstr>
      <vt:lpstr>Презентация PowerPoint</vt:lpstr>
      <vt:lpstr>Структура исполнения расходной части бюджета по разделам</vt:lpstr>
      <vt:lpstr>Исполнение расходной части бюджета</vt:lpstr>
      <vt:lpstr>Исполнение муниципальных программ</vt:lpstr>
      <vt:lpstr>Муниципальная программа  «Развитие жилищно-коммунального и дорожного хозяйства» </vt:lpstr>
      <vt:lpstr>Благоустройство Лужского городского поселения</vt:lpstr>
      <vt:lpstr>Презентация PowerPoint</vt:lpstr>
      <vt:lpstr>Дорожный фонд Лужского городского поселения</vt:lpstr>
      <vt:lpstr>Расходы в рамках осуществления дорожной деятельности</vt:lpstr>
      <vt:lpstr>Муниципальная программа  «Развитие культуры в Лужском городском поселении» </vt:lpstr>
      <vt:lpstr>Бюджет Лужского городского поселения  за 2020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Ольга</cp:lastModifiedBy>
  <cp:revision>1270</cp:revision>
  <cp:lastPrinted>2021-05-20T10:36:44Z</cp:lastPrinted>
  <dcterms:created xsi:type="dcterms:W3CDTF">2016-02-25T17:24:11Z</dcterms:created>
  <dcterms:modified xsi:type="dcterms:W3CDTF">2021-05-20T13:09:37Z</dcterms:modified>
</cp:coreProperties>
</file>