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drawings/drawing4.xml" ContentType="application/vnd.openxmlformats-officedocument.drawingml.chartshapes+xml"/>
  <Override PartName="/ppt/charts/chart15.xml" ContentType="application/vnd.openxmlformats-officedocument.drawingml.chart+xml"/>
  <Override PartName="/ppt/drawings/drawing5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6.xml" ContentType="application/vnd.openxmlformats-officedocument.drawingml.chartshapes+xml"/>
  <Override PartName="/ppt/charts/chart2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7.xml" ContentType="application/vnd.openxmlformats-officedocument.drawingml.chart+xml"/>
  <Override PartName="/ppt/drawings/drawing7.xml" ContentType="application/vnd.openxmlformats-officedocument.drawingml.chartshapes+xml"/>
  <Override PartName="/ppt/charts/chart28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29" r:id="rId1"/>
  </p:sldMasterIdLst>
  <p:notesMasterIdLst>
    <p:notesMasterId r:id="rId22"/>
  </p:notesMasterIdLst>
  <p:sldIdLst>
    <p:sldId id="347" r:id="rId2"/>
    <p:sldId id="349" r:id="rId3"/>
    <p:sldId id="350" r:id="rId4"/>
    <p:sldId id="353" r:id="rId5"/>
    <p:sldId id="354" r:id="rId6"/>
    <p:sldId id="352" r:id="rId7"/>
    <p:sldId id="351" r:id="rId8"/>
    <p:sldId id="355" r:id="rId9"/>
    <p:sldId id="371" r:id="rId10"/>
    <p:sldId id="360" r:id="rId11"/>
    <p:sldId id="359" r:id="rId12"/>
    <p:sldId id="358" r:id="rId13"/>
    <p:sldId id="363" r:id="rId14"/>
    <p:sldId id="373" r:id="rId15"/>
    <p:sldId id="374" r:id="rId16"/>
    <p:sldId id="375" r:id="rId17"/>
    <p:sldId id="376" r:id="rId18"/>
    <p:sldId id="364" r:id="rId19"/>
    <p:sldId id="366" r:id="rId20"/>
    <p:sldId id="370" r:id="rId21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E89F"/>
    <a:srgbClr val="000000"/>
    <a:srgbClr val="FF9933"/>
    <a:srgbClr val="6666FF"/>
    <a:srgbClr val="CCFFFF"/>
    <a:srgbClr val="C9E7A7"/>
    <a:srgbClr val="FF9900"/>
    <a:srgbClr val="C4DCF8"/>
    <a:srgbClr val="4A9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4" autoAdjust="0"/>
    <p:restoredTop sz="99398" autoAdjust="0"/>
  </p:normalViewPr>
  <p:slideViewPr>
    <p:cSldViewPr>
      <p:cViewPr varScale="1">
        <p:scale>
          <a:sx n="115" d="100"/>
          <a:sy n="115" d="100"/>
        </p:scale>
        <p:origin x="11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7"/>
        <p:guide pos="2141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9525">
          <a:noFill/>
        </a:ln>
        <a:scene3d>
          <a:camera prst="orthographicFront"/>
          <a:lightRig rig="threePt" dir="t"/>
        </a:scene3d>
        <a:sp3d prstMaterial="softEdge"/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95435540439753E-2"/>
          <c:y val="2.1261416743168445E-2"/>
          <c:w val="0.89707416768507231"/>
          <c:h val="0.886046618103878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prstMaterial="flat"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4929276958659419E-2"/>
                  <c:y val="-3.62219429678378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5C-44A0-A7FD-E003A94D26BC}"/>
                </c:ext>
              </c:extLst>
            </c:dLbl>
            <c:dLbl>
              <c:idx val="1"/>
              <c:layout>
                <c:manualLayout>
                  <c:x val="1.480367922082732E-2"/>
                  <c:y val="4.89895944642456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5C-44A0-A7FD-E003A94D26BC}"/>
                </c:ext>
              </c:extLst>
            </c:dLbl>
            <c:dLbl>
              <c:idx val="2"/>
              <c:layout>
                <c:manualLayout>
                  <c:x val="1.3855983594415441E-2"/>
                  <c:y val="8.5071534016585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95C-44A0-A7FD-E003A94D26BC}"/>
                </c:ext>
              </c:extLst>
            </c:dLbl>
            <c:dLbl>
              <c:idx val="3"/>
              <c:layout>
                <c:manualLayout>
                  <c:x val="1.4532875976743326E-2"/>
                  <c:y val="1.5414430137382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5C-44A0-A7FD-E003A94D26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
</c:v>
                </c:pt>
                <c:pt idx="1">
                  <c:v>2022 год
</c:v>
                </c:pt>
                <c:pt idx="2">
                  <c:v>2023 год
</c:v>
                </c:pt>
                <c:pt idx="3">
                  <c:v>2024 год
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663930</c:v>
                </c:pt>
                <c:pt idx="1">
                  <c:v>826484.6</c:v>
                </c:pt>
                <c:pt idx="2">
                  <c:v>859592.6</c:v>
                </c:pt>
                <c:pt idx="3">
                  <c:v>909438.3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4-436A-8375-8E87781167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1.3495908195290635E-2"/>
                  <c:y val="2.3928804360787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D74-436A-8375-8E8778116747}"/>
                </c:ext>
              </c:extLst>
            </c:dLbl>
            <c:dLbl>
              <c:idx val="1"/>
              <c:layout>
                <c:manualLayout>
                  <c:x val="1.8967134269310886E-2"/>
                  <c:y val="3.4866027314024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D74-436A-8375-8E8778116747}"/>
                </c:ext>
              </c:extLst>
            </c:dLbl>
            <c:dLbl>
              <c:idx val="2"/>
              <c:layout>
                <c:manualLayout>
                  <c:x val="1.8372695493849983E-2"/>
                  <c:y val="3.7606932563048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D74-436A-8375-8E8778116747}"/>
                </c:ext>
              </c:extLst>
            </c:dLbl>
            <c:dLbl>
              <c:idx val="3"/>
              <c:layout>
                <c:manualLayout>
                  <c:x val="1.9575024071399365E-2"/>
                  <c:y val="3.2456414677684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D74-436A-8375-8E8778116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
</c:v>
                </c:pt>
                <c:pt idx="1">
                  <c:v>2022 год
</c:v>
                </c:pt>
                <c:pt idx="2">
                  <c:v>2023 год
</c:v>
                </c:pt>
                <c:pt idx="3">
                  <c:v>2024 год
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46420.800000000003</c:v>
                </c:pt>
                <c:pt idx="1">
                  <c:v>48112.6</c:v>
                </c:pt>
                <c:pt idx="2">
                  <c:v>45917</c:v>
                </c:pt>
                <c:pt idx="3">
                  <c:v>44067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74-436A-8375-8E87781167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prstMaterial="flat"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4305239232677854E-2"/>
                  <c:y val="-5.4117477249288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D74-436A-8375-8E8778116747}"/>
                </c:ext>
              </c:extLst>
            </c:dLbl>
            <c:dLbl>
              <c:idx val="1"/>
              <c:layout>
                <c:manualLayout>
                  <c:x val="1.2849338370093713E-2"/>
                  <c:y val="1.640972280547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D74-436A-8375-8E8778116747}"/>
                </c:ext>
              </c:extLst>
            </c:dLbl>
            <c:dLbl>
              <c:idx val="2"/>
              <c:layout>
                <c:manualLayout>
                  <c:x val="1.3002721919786695E-2"/>
                  <c:y val="2.0040233600100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D74-436A-8375-8E8778116747}"/>
                </c:ext>
              </c:extLst>
            </c:dLbl>
            <c:dLbl>
              <c:idx val="3"/>
              <c:layout>
                <c:manualLayout>
                  <c:x val="1.2645007036255127E-2"/>
                  <c:y val="8.52758836634873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D74-436A-8375-8E87781167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
</c:v>
                </c:pt>
                <c:pt idx="1">
                  <c:v>2022 год
</c:v>
                </c:pt>
                <c:pt idx="2">
                  <c:v>2023 год
</c:v>
                </c:pt>
                <c:pt idx="3">
                  <c:v>2024 год
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1299540.7</c:v>
                </c:pt>
                <c:pt idx="1">
                  <c:v>1495343.4</c:v>
                </c:pt>
                <c:pt idx="2">
                  <c:v>1467634.4</c:v>
                </c:pt>
                <c:pt idx="3">
                  <c:v>1396188.6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D74-436A-8375-8E87781167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4"/>
        <c:gapDepth val="220"/>
        <c:shape val="cylinder"/>
        <c:axId val="94705152"/>
        <c:axId val="94706688"/>
        <c:axId val="0"/>
      </c:bar3DChart>
      <c:dateAx>
        <c:axId val="94705152"/>
        <c:scaling>
          <c:orientation val="minMax"/>
        </c:scaling>
        <c:delete val="0"/>
        <c:axPos val="b"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4706688"/>
        <c:crossesAt val="300000"/>
        <c:auto val="0"/>
        <c:lblOffset val="100"/>
        <c:baseTimeUnit val="days"/>
        <c:majorUnit val="1"/>
      </c:dateAx>
      <c:valAx>
        <c:axId val="94706688"/>
        <c:scaling>
          <c:orientation val="minMax"/>
          <c:max val="2500000"/>
          <c:min val="30000"/>
        </c:scaling>
        <c:delete val="1"/>
        <c:axPos val="r"/>
        <c:numFmt formatCode="#,##0.0" sourceLinked="0"/>
        <c:majorTickMark val="out"/>
        <c:minorTickMark val="none"/>
        <c:tickLblPos val="nextTo"/>
        <c:crossAx val="94705152"/>
        <c:crosses val="max"/>
        <c:crossBetween val="between"/>
        <c:majorUnit val="500000"/>
        <c:minorUnit val="10000"/>
      </c:valAx>
      <c:spPr>
        <a:noFill/>
        <a:ln w="24819">
          <a:noFill/>
        </a:ln>
      </c:spPr>
    </c:plotArea>
    <c:legend>
      <c:legendPos val="l"/>
      <c:layout>
        <c:manualLayout>
          <c:xMode val="edge"/>
          <c:yMode val="edge"/>
          <c:x val="9.1953379395299187E-3"/>
          <c:y val="7.1458743487648371E-2"/>
          <c:w val="0.17872875236084876"/>
          <c:h val="0.81993407525188688"/>
        </c:manualLayout>
      </c:layout>
      <c:overlay val="0"/>
      <c:txPr>
        <a:bodyPr/>
        <a:lstStyle/>
        <a:p>
          <a:pPr>
            <a:defRPr sz="1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75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муниципальной собственности </a:t>
            </a:r>
          </a:p>
          <a:p>
            <a:pPr>
              <a:defRPr>
                <a:solidFill>
                  <a:schemeClr val="bg1"/>
                </a:solidFill>
              </a:defRPr>
            </a:pP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338511667337106"/>
          <c:y val="8.085392302684131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36778198936277129"/>
          <c:w val="1"/>
          <c:h val="0.464452545922475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5.1822633096642E-3"/>
                  <c:y val="-1.8059999058847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2F-47D8-BC3C-23DA633392CC}"/>
                </c:ext>
              </c:extLst>
            </c:dLbl>
            <c:dLbl>
              <c:idx val="2"/>
              <c:layout>
                <c:manualLayout>
                  <c:x val="2.4909301004105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2F-47D8-BC3C-23DA633392CC}"/>
                </c:ext>
              </c:extLst>
            </c:dLbl>
            <c:dLbl>
              <c:idx val="3"/>
              <c:layout>
                <c:manualLayout>
                  <c:x val="5.3377073580225878E-2"/>
                  <c:y val="-5.87897641002851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2F-47D8-BC3C-23DA633392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25498.3</c:v>
                </c:pt>
                <c:pt idx="1">
                  <c:v>26098.2</c:v>
                </c:pt>
                <c:pt idx="2">
                  <c:v>25489.599999999995</c:v>
                </c:pt>
                <c:pt idx="3">
                  <c:v>25439.599999999995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2F-47D8-BC3C-23DA63339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102080"/>
        <c:axId val="137103616"/>
        <c:axId val="0"/>
      </c:bar3DChart>
      <c:catAx>
        <c:axId val="13710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5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103616"/>
        <c:crosses val="autoZero"/>
        <c:auto val="1"/>
        <c:lblAlgn val="ctr"/>
        <c:lblOffset val="100"/>
        <c:noMultiLvlLbl val="0"/>
      </c:catAx>
      <c:valAx>
        <c:axId val="13710361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37102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Штрафы, санкции, возмещение ущерба</a:t>
            </a:r>
          </a:p>
          <a:p>
            <a:pPr>
              <a:defRPr>
                <a:solidFill>
                  <a:schemeClr val="bg1"/>
                </a:solidFill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662593045217202"/>
          <c:y val="1.8424594691518466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ln>
          <a:solidFill>
            <a:schemeClr val="accent1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164315076102655E-2"/>
          <c:y val="0.25543648751185388"/>
          <c:w val="0.91322732066033951"/>
          <c:h val="0.561805072499662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285059636706142E-2"/>
                  <c:y val="6.50265058185733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99-48FD-B292-487F450C0CCB}"/>
                </c:ext>
              </c:extLst>
            </c:dLbl>
            <c:dLbl>
              <c:idx val="1"/>
              <c:layout>
                <c:manualLayout>
                  <c:x val="1.3145279344187176E-2"/>
                  <c:y val="-1.291217614032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99-48FD-B292-487F450C0CCB}"/>
                </c:ext>
              </c:extLst>
            </c:dLbl>
            <c:dLbl>
              <c:idx val="2"/>
              <c:layout>
                <c:manualLayout>
                  <c:x val="2.9642179762980631E-2"/>
                  <c:y val="3.66755933238926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99-48FD-B292-487F450C0CCB}"/>
                </c:ext>
              </c:extLst>
            </c:dLbl>
            <c:dLbl>
              <c:idx val="3"/>
              <c:layout>
                <c:manualLayout>
                  <c:x val="4.5622271159256107E-2"/>
                  <c:y val="3.66755933238926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99-48FD-B292-487F450C0C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620</c:v>
                </c:pt>
                <c:pt idx="1">
                  <c:v>785</c:v>
                </c:pt>
                <c:pt idx="2">
                  <c:v>823</c:v>
                </c:pt>
                <c:pt idx="3">
                  <c:v>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99-48FD-B292-487F450C0C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124096"/>
        <c:axId val="137125888"/>
        <c:axId val="0"/>
      </c:bar3DChart>
      <c:catAx>
        <c:axId val="137124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125888"/>
        <c:crosses val="autoZero"/>
        <c:auto val="1"/>
        <c:lblAlgn val="ctr"/>
        <c:lblOffset val="100"/>
        <c:noMultiLvlLbl val="0"/>
      </c:catAx>
      <c:valAx>
        <c:axId val="13712588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37124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Платежи</a:t>
            </a:r>
            <a:r>
              <a:rPr lang="ru-RU" sz="140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 пользовании </a:t>
            </a:r>
          </a:p>
          <a:p>
            <a:pPr>
              <a:defRPr>
                <a:solidFill>
                  <a:schemeClr val="bg1"/>
                </a:solidFill>
              </a:defRPr>
            </a:pPr>
            <a:r>
              <a:rPr lang="ru-RU" sz="140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природными ресурсами </a:t>
            </a:r>
          </a:p>
          <a:p>
            <a:pPr>
              <a:defRPr>
                <a:solidFill>
                  <a:schemeClr val="bg1"/>
                </a:solidFill>
              </a:defRPr>
            </a:pPr>
            <a:r>
              <a:rPr lang="ru-RU" sz="1400" b="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 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7041517174122237"/>
          <c:y val="7.918245853648517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ln>
          <a:solidFill>
            <a:schemeClr val="accent1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548499832427708E-2"/>
          <c:y val="0.18416468190950386"/>
          <c:w val="0.92081378713022466"/>
          <c:h val="0.594415637857063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E89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1312127007810936E-2"/>
                  <c:y val="-1.3973375035850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38-44B4-BD8C-D85764AFCC43}"/>
                </c:ext>
              </c:extLst>
            </c:dLbl>
            <c:dLbl>
              <c:idx val="1"/>
              <c:layout>
                <c:manualLayout>
                  <c:x val="6.08917914508883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38-44B4-BD8C-D85764AFCC43}"/>
                </c:ext>
              </c:extLst>
            </c:dLbl>
            <c:dLbl>
              <c:idx val="2"/>
              <c:layout>
                <c:manualLayout>
                  <c:x val="0"/>
                  <c:y val="-8.53918609872427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38-44B4-BD8C-D85764AFCC43}"/>
                </c:ext>
              </c:extLst>
            </c:dLbl>
            <c:dLbl>
              <c:idx val="3"/>
              <c:layout>
                <c:manualLayout>
                  <c:x val="2.13121270078108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38-44B4-BD8C-D85764AFCC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5009.7</c:v>
                </c:pt>
                <c:pt idx="1">
                  <c:v>4711.6000000000004</c:v>
                </c:pt>
                <c:pt idx="2">
                  <c:v>4711.6000000000004</c:v>
                </c:pt>
                <c:pt idx="3">
                  <c:v>4711.6000000000004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EC-48E0-80B3-08AAA98E4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211904"/>
        <c:axId val="137213440"/>
        <c:axId val="0"/>
      </c:bar3DChart>
      <c:catAx>
        <c:axId val="13721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213440"/>
        <c:crosses val="autoZero"/>
        <c:auto val="1"/>
        <c:lblAlgn val="ctr"/>
        <c:lblOffset val="100"/>
        <c:noMultiLvlLbl val="0"/>
      </c:catAx>
      <c:valAx>
        <c:axId val="13721344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3721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00" b="0" i="0" u="none" strike="noStrike" kern="1200" spc="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c:rich>
      </c:tx>
      <c:layout>
        <c:manualLayout>
          <c:xMode val="edge"/>
          <c:yMode val="edge"/>
          <c:x val="3.6621948805408817E-2"/>
          <c:y val="7.4797546649406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00" b="0" i="0" u="none" strike="noStrike" kern="1200" spc="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6212997039109814"/>
          <c:y val="5.9135035720668722E-2"/>
          <c:w val="0.40839656809888791"/>
          <c:h val="0.9101920438791826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ln>
              <a:solidFill>
                <a:srgbClr val="000000"/>
              </a:solidFill>
            </a:ln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flat">
              <a:bevelT/>
              <a:bevelB w="152400" h="50800" prst="softRound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tx1">
                  <a:lumMod val="75000"/>
                </a:schemeClr>
              </a:solidFill>
              <a:ln w="19050">
                <a:solidFill>
                  <a:srgbClr val="000000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045-485D-B32D-EBA666C9B6CF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045-485D-B32D-EBA666C9B6CF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045-485D-B32D-EBA666C9B6CF}"/>
              </c:ext>
            </c:extLst>
          </c:dPt>
          <c:dPt>
            <c:idx val="3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9050">
                <a:solidFill>
                  <a:srgbClr val="000000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045-485D-B32D-EBA666C9B6CF}"/>
              </c:ext>
            </c:extLst>
          </c:dPt>
          <c:dPt>
            <c:idx val="4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rgbClr val="000000"/>
                </a:solidFill>
              </a:ln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/>
                <a:bevelB w="152400" h="50800" prst="softRound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045-485D-B32D-EBA666C9B6CF}"/>
              </c:ext>
            </c:extLst>
          </c:dPt>
          <c:dLbls>
            <c:dLbl>
              <c:idx val="0"/>
              <c:layout>
                <c:manualLayout>
                  <c:x val="5.3217878732237628E-2"/>
                  <c:y val="0.167607584664505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45-485D-B32D-EBA666C9B6CF}"/>
                </c:ext>
              </c:extLst>
            </c:dLbl>
            <c:dLbl>
              <c:idx val="1"/>
              <c:layout>
                <c:manualLayout>
                  <c:x val="-9.3018463241487728E-2"/>
                  <c:y val="4.7813829864314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45-485D-B32D-EBA666C9B6CF}"/>
                </c:ext>
              </c:extLst>
            </c:dLbl>
            <c:dLbl>
              <c:idx val="2"/>
              <c:layout>
                <c:manualLayout>
                  <c:x val="-0.13463396785784648"/>
                  <c:y val="6.66843176845084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45-485D-B32D-EBA666C9B6CF}"/>
                </c:ext>
              </c:extLst>
            </c:dLbl>
            <c:dLbl>
              <c:idx val="3"/>
              <c:layout>
                <c:manualLayout>
                  <c:x val="7.0683776892907307E-2"/>
                  <c:y val="-7.4037516362916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586147600255416E-2"/>
                      <c:h val="8.08998275553923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045-485D-B32D-EBA666C9B6CF}"/>
                </c:ext>
              </c:extLst>
            </c:dLbl>
            <c:dLbl>
              <c:idx val="4"/>
              <c:layout>
                <c:manualLayout>
                  <c:x val="7.3590952442026694E-2"/>
                  <c:y val="-2.39490298179429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45-485D-B32D-EBA666C9B6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налоговые и неналоговые доходы (собственные доходы) 475 873,5 тыс. руб.  </c:v>
                </c:pt>
                <c:pt idx="1">
                  <c:v>дотация на выравнивание (с учетом доп.норматива) 596 298,9 тыс. руб.</c:v>
                </c:pt>
                <c:pt idx="2">
                  <c:v>субвенции 1 249 890,4 тыс. руб.</c:v>
                </c:pt>
                <c:pt idx="3">
                  <c:v>субсидии 40 871,2 тыс. руб.</c:v>
                </c:pt>
                <c:pt idx="4">
                  <c:v>иные межбюджетные трансферты 
7 006,6 тыс. 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.0">
                  <c:v>475873.5</c:v>
                </c:pt>
                <c:pt idx="1">
                  <c:v>596298.9</c:v>
                </c:pt>
                <c:pt idx="2" formatCode="#,##0.0">
                  <c:v>1249890.4000000004</c:v>
                </c:pt>
                <c:pt idx="3" formatCode="#,##0.0">
                  <c:v>40871.199999999997</c:v>
                </c:pt>
                <c:pt idx="4" formatCode="#,##0.0">
                  <c:v>7006.6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45-485D-B32D-EBA666C9B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536924430243633"/>
          <c:y val="2.0408058524898205E-2"/>
          <c:w val="0.3854943041116099"/>
          <c:h val="0.97959194147510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>
      <a:glow rad="127000">
        <a:schemeClr val="accent1">
          <a:alpha val="99000"/>
        </a:schemeClr>
      </a:glow>
    </a:effectLst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71417934236189"/>
          <c:y val="9.7939608557036567E-2"/>
          <c:w val="0.79117802064162623"/>
          <c:h val="0.549965209470398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1"/>
          <c:dPt>
            <c:idx val="0"/>
            <c:bubble3D val="0"/>
            <c:spPr>
              <a:solidFill>
                <a:srgbClr val="4A97D6"/>
              </a:solidFill>
              <a:ln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77FA-4679-BEB5-F3CAB2960762}"/>
              </c:ext>
            </c:extLst>
          </c:dPt>
          <c:dPt>
            <c:idx val="1"/>
            <c:bubble3D val="0"/>
            <c:spPr>
              <a:solidFill>
                <a:srgbClr val="FFE89F"/>
              </a:solidFill>
              <a:ln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7FA-4679-BEB5-F3CAB2960762}"/>
              </c:ext>
            </c:extLst>
          </c:dPt>
          <c:dLbls>
            <c:dLbl>
              <c:idx val="0"/>
              <c:layout>
                <c:manualLayout>
                  <c:x val="0.10072137144563575"/>
                  <c:y val="0.2265968602987778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FA-4679-BEB5-F3CAB2960762}"/>
                </c:ext>
              </c:extLst>
            </c:dLbl>
            <c:dLbl>
              <c:idx val="1"/>
              <c:layout>
                <c:manualLayout>
                  <c:x val="-7.6315715799198713E-2"/>
                  <c:y val="-0.2460770599967551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FA-4679-BEB5-F3CAB29607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 
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853651.8</c:v>
                </c:pt>
                <c:pt idx="1">
                  <c:v>1164046.3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FA-4679-BEB5-F3CAB296076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8.4209936919905484E-2"/>
          <c:y val="0.74489391790527693"/>
          <c:w val="0.8173110973912846"/>
          <c:h val="0.17055382835807137"/>
        </c:manualLayout>
      </c:layout>
      <c:overlay val="0"/>
      <c:txPr>
        <a:bodyPr/>
        <a:lstStyle/>
        <a:p>
          <a:pPr>
            <a:defRPr sz="1400" baseline="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60245640557931"/>
          <c:y val="0.22530193178679547"/>
          <c:w val="0.78991916926614758"/>
          <c:h val="0.672020785793590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explosion val="1"/>
          <c:dPt>
            <c:idx val="0"/>
            <c:bubble3D val="0"/>
            <c:spPr>
              <a:solidFill>
                <a:srgbClr val="4A97D6"/>
              </a:solidFill>
              <a:ln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5268-4DC5-9701-DE5794D82D12}"/>
              </c:ext>
            </c:extLst>
          </c:dPt>
          <c:dPt>
            <c:idx val="1"/>
            <c:bubble3D val="0"/>
            <c:spPr>
              <a:solidFill>
                <a:srgbClr val="FFE89F"/>
              </a:solidFill>
              <a:ln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268-4DC5-9701-DE5794D82D12}"/>
              </c:ext>
            </c:extLst>
          </c:dPt>
          <c:dLbls>
            <c:dLbl>
              <c:idx val="0"/>
              <c:layout>
                <c:manualLayout>
                  <c:x val="8.8126226987160744E-2"/>
                  <c:y val="0.2849712494667122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68-4DC5-9701-DE5794D82D12}"/>
                </c:ext>
              </c:extLst>
            </c:dLbl>
            <c:dLbl>
              <c:idx val="1"/>
              <c:layout>
                <c:manualLayout>
                  <c:x val="-3.2651549644569823E-2"/>
                  <c:y val="-0.3215866550391480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68-4DC5-9701-DE5794D82D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средства бюджета 
</c:v>
                </c:pt>
                <c:pt idx="1">
                  <c:v>межбюджетные трансферты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1077350.9000000004</c:v>
                </c:pt>
                <c:pt idx="1">
                  <c:v>1297768.2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68-4DC5-9701-DE5794D82D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100" dirty="0">
                <a:solidFill>
                  <a:schemeClr val="bg1"/>
                </a:solidFill>
              </a:rPr>
              <a:t>Общегосударственные </a:t>
            </a:r>
            <a:endParaRPr lang="ru-RU" sz="1100" dirty="0" smtClean="0">
              <a:solidFill>
                <a:schemeClr val="bg1"/>
              </a:solidFill>
            </a:endParaRPr>
          </a:p>
          <a:p>
            <a:pPr>
              <a:defRPr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100" dirty="0" smtClean="0">
                <a:solidFill>
                  <a:schemeClr val="bg1"/>
                </a:solidFill>
              </a:rPr>
              <a:t>вопросы</a:t>
            </a:r>
            <a:endParaRPr lang="ru-RU" sz="11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9.3716155783226202E-2"/>
          <c:y val="4.3165635469451374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95000"/>
          </a:schemeClr>
        </a:solidFill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2.7767176837920602E-2"/>
          <c:y val="0.14595379292286392"/>
          <c:w val="0.88946543266815215"/>
          <c:h val="0.71329849165792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9544-414C-97CA-93E0C176790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9544-414C-97CA-93E0C1767904}"/>
              </c:ext>
            </c:extLst>
          </c:dPt>
          <c:dLbls>
            <c:dLbl>
              <c:idx val="0"/>
              <c:layout>
                <c:manualLayout>
                  <c:x val="7.3222055618890863E-2"/>
                  <c:y val="-0.30083448429251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22066687197289"/>
                      <c:h val="0.128394163081584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544-414C-97CA-93E0C1767904}"/>
                </c:ext>
              </c:extLst>
            </c:dLbl>
            <c:dLbl>
              <c:idx val="1"/>
              <c:layout>
                <c:manualLayout>
                  <c:x val="0.11521326553316009"/>
                  <c:y val="-0.36189772949970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25565635862383"/>
                      <c:h val="0.128394163081584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544-414C-97CA-93E0C1767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158589.29999999999</c:v>
                </c:pt>
                <c:pt idx="1">
                  <c:v>166881.60000000001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44-414C-97CA-93E0C1767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3214720"/>
        <c:axId val="173236992"/>
        <c:axId val="0"/>
      </c:bar3DChart>
      <c:catAx>
        <c:axId val="17321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236992"/>
        <c:crosses val="autoZero"/>
        <c:auto val="1"/>
        <c:lblAlgn val="ctr"/>
        <c:lblOffset val="100"/>
        <c:noMultiLvlLbl val="0"/>
      </c:catAx>
      <c:valAx>
        <c:axId val="173236992"/>
        <c:scaling>
          <c:orientation val="minMax"/>
          <c:max val="170000"/>
          <c:min val="130000"/>
        </c:scaling>
        <c:delete val="1"/>
        <c:axPos val="l"/>
        <c:numFmt formatCode="#,##0.0" sourceLinked="1"/>
        <c:majorTickMark val="out"/>
        <c:minorTickMark val="none"/>
        <c:tickLblPos val="nextTo"/>
        <c:crossAx val="173214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335057332191349"/>
          <c:y val="4.6658051663496208E-2"/>
        </c:manualLayout>
      </c:layout>
      <c:overlay val="0"/>
      <c:txPr>
        <a:bodyPr/>
        <a:lstStyle/>
        <a:p>
          <a:pPr>
            <a:defRPr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95000"/>
          </a:schemeClr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  <a:contourClr>
            <a:srgbClr val="000000"/>
          </a:contourClr>
        </a:sp3d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949564961381005E-2"/>
          <c:y val="0.29009770710266325"/>
          <c:w val="0.94905043503861963"/>
          <c:h val="0.462231511756237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392C-4609-B3D7-4CE726A6A02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392C-4609-B3D7-4CE726A6A020}"/>
              </c:ext>
            </c:extLst>
          </c:dPt>
          <c:dLbls>
            <c:dLbl>
              <c:idx val="0"/>
              <c:layout>
                <c:manualLayout>
                  <c:x val="4.0134443441854878E-2"/>
                  <c:y val="-0.218593671951092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2C-4609-B3D7-4CE726A6A020}"/>
                </c:ext>
              </c:extLst>
            </c:dLbl>
            <c:dLbl>
              <c:idx val="1"/>
              <c:layout>
                <c:manualLayout>
                  <c:x val="3.5950879051938264E-2"/>
                  <c:y val="-0.180427341485660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2C-4609-B3D7-4CE726A6A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2506.6</c:v>
                </c:pt>
                <c:pt idx="1">
                  <c:v>2606.8000000000002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2C-4609-B3D7-4CE726A6A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3365504"/>
        <c:axId val="173367296"/>
        <c:axId val="0"/>
      </c:bar3DChart>
      <c:catAx>
        <c:axId val="173365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367296"/>
        <c:crosses val="autoZero"/>
        <c:auto val="1"/>
        <c:lblAlgn val="ctr"/>
        <c:lblOffset val="100"/>
        <c:noMultiLvlLbl val="0"/>
      </c:catAx>
      <c:valAx>
        <c:axId val="1733672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3365504"/>
        <c:crosses val="autoZero"/>
        <c:crossBetween val="between"/>
      </c:valAx>
      <c:spPr>
        <a:noFill/>
        <a:ln w="25414">
          <a:noFill/>
        </a:ln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96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solidFill>
                  <a:schemeClr val="bg1"/>
                </a:solidFill>
              </a:rPr>
              <a:t>Национальная </a:t>
            </a:r>
            <a:r>
              <a:rPr lang="ru-RU" dirty="0">
                <a:solidFill>
                  <a:schemeClr val="bg1"/>
                </a:solidFill>
              </a:rPr>
              <a:t>экономика</a:t>
            </a:r>
          </a:p>
        </c:rich>
      </c:tx>
      <c:layout>
        <c:manualLayout>
          <c:xMode val="edge"/>
          <c:yMode val="edge"/>
          <c:x val="0.20190719440418506"/>
          <c:y val="6.9411288752005376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95000"/>
          </a:schemeClr>
        </a:solidFill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 prstMaterial="matte"/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 prstMaterial="matte"/>
      </c:spPr>
    </c:backWall>
    <c:plotArea>
      <c:layout>
        <c:manualLayout>
          <c:layoutTarget val="inner"/>
          <c:xMode val="edge"/>
          <c:yMode val="edge"/>
          <c:x val="5.1952150387881736E-2"/>
          <c:y val="0.14298262697486905"/>
          <c:w val="0.85911025738279645"/>
          <c:h val="0.6534424810920531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B7E1-4714-9C30-1C047C1B47C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0-B7E1-4714-9C30-1C047C1B47C7}"/>
              </c:ext>
            </c:extLst>
          </c:dPt>
          <c:dLbls>
            <c:dLbl>
              <c:idx val="0"/>
              <c:layout>
                <c:manualLayout>
                  <c:x val="2.2186047051545296E-2"/>
                  <c:y val="-0.191503875334609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E1-4714-9C30-1C047C1B47C7}"/>
                </c:ext>
              </c:extLst>
            </c:dLbl>
            <c:dLbl>
              <c:idx val="1"/>
              <c:layout>
                <c:manualLayout>
                  <c:x val="3.9013533140454741E-2"/>
                  <c:y val="-0.294563656058938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47301258672882"/>
                      <c:h val="9.90078540401897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7E1-4714-9C30-1C047C1B47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8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81814.100000000006</c:v>
                </c:pt>
                <c:pt idx="1">
                  <c:v>83913.5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E1-4714-9C30-1C047C1B4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3413120"/>
        <c:axId val="173414656"/>
        <c:axId val="0"/>
      </c:bar3DChart>
      <c:catAx>
        <c:axId val="17341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8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414656"/>
        <c:crosses val="autoZero"/>
        <c:auto val="1"/>
        <c:lblAlgn val="ctr"/>
        <c:lblOffset val="100"/>
        <c:noMultiLvlLbl val="0"/>
      </c:catAx>
      <c:valAx>
        <c:axId val="17341465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3413120"/>
        <c:crosses val="autoZero"/>
        <c:crossBetween val="between"/>
      </c:valAx>
      <c:spPr>
        <a:noFill/>
        <a:ln w="25328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solidFill>
                  <a:schemeClr val="bg1"/>
                </a:solidFill>
              </a:rPr>
              <a:t>      Жилищно-коммунальное</a:t>
            </a:r>
          </a:p>
          <a:p>
            <a:pPr>
              <a:defRPr sz="11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solidFill>
                  <a:schemeClr val="bg1"/>
                </a:solidFill>
              </a:rPr>
              <a:t>     хозяйство</a:t>
            </a:r>
            <a:endParaRPr lang="ru-RU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1190461862262215"/>
          <c:y val="7.5420912827867739E-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95000"/>
          </a:schemeClr>
        </a:solidFill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1.5874007826290882E-3"/>
          <c:y val="0.25757011585478984"/>
          <c:w val="0.99841259921736891"/>
          <c:h val="0.509190304891875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C199-45CA-97F9-97546CB240E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C199-45CA-97F9-97546CB240E9}"/>
              </c:ext>
            </c:extLst>
          </c:dPt>
          <c:dLbls>
            <c:dLbl>
              <c:idx val="0"/>
              <c:layout>
                <c:manualLayout>
                  <c:x val="0.16085653364843935"/>
                  <c:y val="-0.231237373477086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99-45CA-97F9-97546CB240E9}"/>
                </c:ext>
              </c:extLst>
            </c:dLbl>
            <c:dLbl>
              <c:idx val="1"/>
              <c:layout>
                <c:manualLayout>
                  <c:x val="0.12695838348267238"/>
                  <c:y val="-0.20162946566616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99-45CA-97F9-97546CB240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15795.9</c:v>
                </c:pt>
                <c:pt idx="1">
                  <c:v>14522.7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99-45CA-97F9-97546CB24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3820928"/>
        <c:axId val="173814528"/>
        <c:axId val="0"/>
      </c:bar3DChart>
      <c:catAx>
        <c:axId val="17382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814528"/>
        <c:crosses val="autoZero"/>
        <c:auto val="1"/>
        <c:lblAlgn val="ctr"/>
        <c:lblOffset val="100"/>
        <c:noMultiLvlLbl val="0"/>
      </c:catAx>
      <c:valAx>
        <c:axId val="1738145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3820928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лиц,</a:t>
            </a:r>
          </a:p>
          <a:p>
            <a:pPr algn="ctr"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</a:p>
          <a:p>
            <a:pPr algn="ctr"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 sz="1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нормативу</a:t>
            </a:r>
          </a:p>
          <a:p>
            <a:pPr algn="ctr"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 sz="1400" b="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Дополнительный норматив отчислений – 25,94% (в 2021 году – 25,00%) 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395431854236384"/>
          <c:y val="1.8172949986070313E-2"/>
        </c:manualLayout>
      </c:layout>
      <c:overlay val="0"/>
    </c:title>
    <c:autoTitleDeleted val="0"/>
    <c:view3D>
      <c:rotX val="10"/>
      <c:rotY val="90"/>
      <c:depthPercent val="90"/>
      <c:rAngAx val="1"/>
    </c:view3D>
    <c:floor>
      <c:thickness val="0"/>
      <c:spPr>
        <a:noFill/>
        <a:ln>
          <a:solidFill>
            <a:schemeClr val="bg1"/>
          </a:solidFill>
        </a:ln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ln w="25400">
          <a:noFill/>
        </a:ln>
      </c:spPr>
    </c:sideWall>
    <c:backWall>
      <c:thickness val="0"/>
    </c:backWall>
    <c:plotArea>
      <c:layout>
        <c:manualLayout>
          <c:layoutTarget val="inner"/>
          <c:xMode val="edge"/>
          <c:yMode val="edge"/>
          <c:x val="6.208065209545955E-2"/>
          <c:y val="0.27125619714202392"/>
          <c:w val="0.93791930576274563"/>
          <c:h val="0.665266073767151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4DCF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 </c:v>
                </c:pt>
                <c:pt idx="2">
                  <c:v>2023 год </c:v>
                </c:pt>
                <c:pt idx="3">
                  <c:v>2024 год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188550.8</c:v>
                </c:pt>
                <c:pt idx="1">
                  <c:v>229237.3</c:v>
                </c:pt>
                <c:pt idx="2">
                  <c:v>243679.2</c:v>
                </c:pt>
                <c:pt idx="3">
                  <c:v>259518.4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C1-43B0-9829-9F3CBF1B1C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FFCC6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 </c:v>
                </c:pt>
                <c:pt idx="2">
                  <c:v>2023 год </c:v>
                </c:pt>
                <c:pt idx="3">
                  <c:v>2024 год 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315988.3</c:v>
                </c:pt>
                <c:pt idx="1">
                  <c:v>398723.7</c:v>
                </c:pt>
                <c:pt idx="2">
                  <c:v>409954.8</c:v>
                </c:pt>
                <c:pt idx="3">
                  <c:v>436253.8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C1-43B0-9829-9F3CBF1B1C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14049792"/>
        <c:axId val="114051328"/>
        <c:axId val="0"/>
      </c:bar3DChart>
      <c:catAx>
        <c:axId val="11404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051328"/>
        <c:crosses val="autoZero"/>
        <c:auto val="1"/>
        <c:lblAlgn val="ctr"/>
        <c:lblOffset val="100"/>
        <c:noMultiLvlLbl val="0"/>
      </c:catAx>
      <c:valAx>
        <c:axId val="1140513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4049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98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solidFill>
                  <a:schemeClr val="bg1"/>
                </a:solidFill>
              </a:rPr>
              <a:t>Образование</a:t>
            </a:r>
            <a:endParaRPr lang="ru-RU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1041926855898938"/>
          <c:y val="8.3280087235005436E-4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95000"/>
          </a:schemeClr>
        </a:solidFill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1374495639746284E-2"/>
          <c:y val="0"/>
          <c:w val="0.97000400825139865"/>
          <c:h val="0.8824379181947983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A682-4626-AA7B-E1DC0AF1892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0-A682-4626-AA7B-E1DC0AF18923}"/>
              </c:ext>
            </c:extLst>
          </c:dPt>
          <c:dLbls>
            <c:dLbl>
              <c:idx val="0"/>
              <c:layout>
                <c:manualLayout>
                  <c:x val="0.20468337203879333"/>
                  <c:y val="-0.395241269500386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82-4626-AA7B-E1DC0AF18923}"/>
                </c:ext>
              </c:extLst>
            </c:dLbl>
            <c:dLbl>
              <c:idx val="1"/>
              <c:layout>
                <c:manualLayout>
                  <c:x val="0.19212020110906336"/>
                  <c:y val="-0.4204007154291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82-4626-AA7B-E1DC0AF18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474079.3</c:v>
                </c:pt>
                <c:pt idx="1">
                  <c:v>537323.80000000005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82-4626-AA7B-E1DC0AF18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3631744"/>
        <c:axId val="173649920"/>
        <c:axId val="0"/>
      </c:bar3DChart>
      <c:catAx>
        <c:axId val="17363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9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649920"/>
        <c:crosses val="autoZero"/>
        <c:auto val="1"/>
        <c:lblAlgn val="ctr"/>
        <c:lblOffset val="100"/>
        <c:noMultiLvlLbl val="0"/>
      </c:catAx>
      <c:valAx>
        <c:axId val="173649920"/>
        <c:scaling>
          <c:orientation val="minMax"/>
          <c:max val="480000"/>
          <c:min val="400000"/>
        </c:scaling>
        <c:delete val="1"/>
        <c:axPos val="l"/>
        <c:numFmt formatCode="#,##0.0" sourceLinked="1"/>
        <c:majorTickMark val="out"/>
        <c:minorTickMark val="none"/>
        <c:tickLblPos val="none"/>
        <c:crossAx val="173631744"/>
        <c:crosses val="autoZero"/>
        <c:crossBetween val="between"/>
      </c:valAx>
      <c:spPr>
        <a:noFill/>
        <a:ln w="25353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360159970437654"/>
          <c:y val="0.12564453474419734"/>
        </c:manualLayout>
      </c:layout>
      <c:overlay val="0"/>
      <c:txPr>
        <a:bodyPr/>
        <a:lstStyle/>
        <a:p>
          <a:pPr>
            <a:defRPr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95000"/>
          </a:schemeClr>
        </a:solidFill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3563169661604671E-2"/>
          <c:y val="0.30725166500244222"/>
          <c:w val="0.93139500488305704"/>
          <c:h val="0.531630121120308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</c:spPr>
            <c:extLst>
              <c:ext xmlns:c16="http://schemas.microsoft.com/office/drawing/2014/chart" uri="{C3380CC4-5D6E-409C-BE32-E72D297353CC}">
                <c16:uniqueId val="{00000001-9CF2-4C98-9601-CF484FF83DA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9CF2-4C98-9601-CF484FF83DA0}"/>
              </c:ext>
            </c:extLst>
          </c:dPt>
          <c:dLbls>
            <c:dLbl>
              <c:idx val="0"/>
              <c:layout>
                <c:manualLayout>
                  <c:x val="8.0239808345298522E-2"/>
                  <c:y val="-6.53247104715541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10949354685181"/>
                      <c:h val="0.17119221744211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CF2-4C98-9601-CF484FF83DA0}"/>
                </c:ext>
              </c:extLst>
            </c:dLbl>
            <c:dLbl>
              <c:idx val="1"/>
              <c:layout>
                <c:manualLayout>
                  <c:x val="0.14824123215735535"/>
                  <c:y val="-4.30209878962643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95083448984734"/>
                      <c:h val="0.17119221744211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F2-4C98-9601-CF484FF83D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31210.400000000001</c:v>
                </c:pt>
                <c:pt idx="1">
                  <c:v>32937.300000000003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F2-4C98-9601-CF484FF83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3683456"/>
        <c:axId val="173684992"/>
        <c:axId val="0"/>
      </c:bar3DChart>
      <c:catAx>
        <c:axId val="17368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684992"/>
        <c:crosses val="autoZero"/>
        <c:auto val="1"/>
        <c:lblAlgn val="ctr"/>
        <c:lblOffset val="100"/>
        <c:noMultiLvlLbl val="0"/>
      </c:catAx>
      <c:valAx>
        <c:axId val="173684992"/>
        <c:scaling>
          <c:orientation val="minMax"/>
          <c:max val="32700"/>
        </c:scaling>
        <c:delete val="0"/>
        <c:axPos val="l"/>
        <c:numFmt formatCode="#,##0.0" sourceLinked="1"/>
        <c:majorTickMark val="out"/>
        <c:minorTickMark val="none"/>
        <c:tickLblPos val="none"/>
        <c:spPr>
          <a:noFill/>
          <a:ln>
            <a:noFill/>
          </a:ln>
        </c:spPr>
        <c:crossAx val="173683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2553670081673278"/>
          <c:y val="0.16005472507771307"/>
        </c:manualLayout>
      </c:layout>
      <c:overlay val="0"/>
      <c:txPr>
        <a:bodyPr/>
        <a:lstStyle/>
        <a:p>
          <a:pPr>
            <a:defRPr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95000"/>
          </a:schemeClr>
        </a:solidFill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2545447203714923E-2"/>
          <c:y val="0.17358702951838489"/>
          <c:w val="0.82324313455437226"/>
          <c:h val="0.521458109067215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</c:spPr>
            <c:extLst>
              <c:ext xmlns:c16="http://schemas.microsoft.com/office/drawing/2014/chart" uri="{C3380CC4-5D6E-409C-BE32-E72D297353CC}">
                <c16:uniqueId val="{00000001-C9F5-47F4-B1BC-D9B9A584D53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C9F5-47F4-B1BC-D9B9A584D539}"/>
              </c:ext>
            </c:extLst>
          </c:dPt>
          <c:dLbls>
            <c:dLbl>
              <c:idx val="0"/>
              <c:layout>
                <c:manualLayout>
                  <c:x val="1.77871568512393E-2"/>
                  <c:y val="-0.194707669260911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F5-47F4-B1BC-D9B9A584D539}"/>
                </c:ext>
              </c:extLst>
            </c:dLbl>
            <c:dLbl>
              <c:idx val="1"/>
              <c:layout>
                <c:manualLayout>
                  <c:x val="3.8001909621857122E-2"/>
                  <c:y val="-0.1524915007241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F5-47F4-B1BC-D9B9A584D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24884</c:v>
                </c:pt>
                <c:pt idx="1">
                  <c:v>11095.9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F5-47F4-B1BC-D9B9A584D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358528"/>
        <c:axId val="174360064"/>
        <c:axId val="0"/>
      </c:bar3DChart>
      <c:catAx>
        <c:axId val="17435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4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360064"/>
        <c:crosses val="autoZero"/>
        <c:auto val="1"/>
        <c:lblAlgn val="ctr"/>
        <c:lblOffset val="100"/>
        <c:noMultiLvlLbl val="0"/>
      </c:catAx>
      <c:valAx>
        <c:axId val="1743600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4358528"/>
        <c:crosses val="autoZero"/>
        <c:crossBetween val="between"/>
      </c:valAx>
      <c:spPr>
        <a:noFill/>
        <a:ln w="25271">
          <a:noFill/>
        </a:ln>
      </c:spPr>
    </c:plotArea>
    <c:plotVisOnly val="1"/>
    <c:dispBlanksAs val="gap"/>
    <c:showDLblsOverMax val="0"/>
  </c:chart>
  <c:txPr>
    <a:bodyPr/>
    <a:lstStyle/>
    <a:p>
      <a:pPr>
        <a:defRPr sz="179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75740596835812"/>
          <c:y val="0.30294024569660616"/>
        </c:manualLayout>
      </c:layout>
      <c:overlay val="0"/>
      <c:txPr>
        <a:bodyPr/>
        <a:lstStyle/>
        <a:p>
          <a:pPr>
            <a:defRPr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95000"/>
          </a:schemeClr>
        </a:solidFill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298516654095925E-2"/>
          <c:y val="0.33595032122426643"/>
          <c:w val="0.91246236577852635"/>
          <c:h val="0.440700494201432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</c:spPr>
            <c:extLst>
              <c:ext xmlns:c16="http://schemas.microsoft.com/office/drawing/2014/chart" uri="{C3380CC4-5D6E-409C-BE32-E72D297353CC}">
                <c16:uniqueId val="{00000001-3709-437B-A38B-357339E4390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709-437B-A38B-357339E4390F}"/>
              </c:ext>
            </c:extLst>
          </c:dPt>
          <c:dLbls>
            <c:dLbl>
              <c:idx val="0"/>
              <c:layout>
                <c:manualLayout>
                  <c:x val="2.6907007686506359E-2"/>
                  <c:y val="-3.9688690660720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09-437B-A38B-357339E4390F}"/>
                </c:ext>
              </c:extLst>
            </c:dLbl>
            <c:dLbl>
              <c:idx val="1"/>
              <c:layout>
                <c:manualLayout>
                  <c:x val="4.5125800383290747E-2"/>
                  <c:y val="-3.3522920886392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09-437B-A38B-357339E439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28972.2</c:v>
                </c:pt>
                <c:pt idx="1">
                  <c:v>30130.9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09-437B-A38B-357339E43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205184"/>
        <c:axId val="174215168"/>
        <c:axId val="0"/>
      </c:bar3DChart>
      <c:catAx>
        <c:axId val="17420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4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215168"/>
        <c:crosses val="autoZero"/>
        <c:auto val="1"/>
        <c:lblAlgn val="ctr"/>
        <c:lblOffset val="100"/>
        <c:noMultiLvlLbl val="0"/>
      </c:catAx>
      <c:valAx>
        <c:axId val="17421516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4205184"/>
        <c:crosses val="autoZero"/>
        <c:crossBetween val="between"/>
      </c:valAx>
      <c:spPr>
        <a:noFill/>
        <a:ln w="25258">
          <a:noFill/>
        </a:ln>
      </c:spPr>
    </c:plotArea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098609070816959"/>
          <c:y val="7.5758703775183362E-3"/>
        </c:manualLayout>
      </c:layout>
      <c:overlay val="0"/>
      <c:txPr>
        <a:bodyPr/>
        <a:lstStyle/>
        <a:p>
          <a:pPr>
            <a:defRPr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tx1">
            <a:lumMod val="95000"/>
          </a:schemeClr>
        </a:solidFill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235655520638393E-2"/>
          <c:y val="0.18517781339567238"/>
          <c:w val="0.834072243211751"/>
          <c:h val="0.667538644054747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 общего характера бюджетам субъектов РФ и муниципальных образований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C66"/>
              </a:solidFill>
            </c:spPr>
            <c:extLst>
              <c:ext xmlns:c16="http://schemas.microsoft.com/office/drawing/2014/chart" uri="{C3380CC4-5D6E-409C-BE32-E72D297353CC}">
                <c16:uniqueId val="{00000001-0B48-4087-80F6-1D5773B076D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0B48-4087-80F6-1D5773B076D7}"/>
              </c:ext>
            </c:extLst>
          </c:dPt>
          <c:dLbls>
            <c:dLbl>
              <c:idx val="0"/>
              <c:layout>
                <c:manualLayout>
                  <c:x val="9.4137518031788894E-2"/>
                  <c:y val="-2.1910579302292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48-4087-80F6-1D5773B076D7}"/>
                </c:ext>
              </c:extLst>
            </c:dLbl>
            <c:dLbl>
              <c:idx val="1"/>
              <c:layout>
                <c:manualLayout>
                  <c:x val="0.17061877158851788"/>
                  <c:y val="-1.40838725170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48-4087-80F6-1D5773B07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94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2021 год*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35800</c:v>
                </c:pt>
                <c:pt idx="1">
                  <c:v>197938.4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48-4087-80F6-1D5773B07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851136"/>
        <c:axId val="172053248"/>
        <c:axId val="0"/>
      </c:bar3DChart>
      <c:catAx>
        <c:axId val="17185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4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2053248"/>
        <c:crosses val="autoZero"/>
        <c:auto val="1"/>
        <c:lblAlgn val="ctr"/>
        <c:lblOffset val="100"/>
        <c:noMultiLvlLbl val="0"/>
      </c:catAx>
      <c:valAx>
        <c:axId val="17205324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71851136"/>
        <c:crosses val="autoZero"/>
        <c:crossBetween val="between"/>
      </c:valAx>
      <c:spPr>
        <a:noFill/>
        <a:ln w="25244">
          <a:noFill/>
        </a:ln>
      </c:spPr>
    </c:plotArea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80211652896271"/>
          <c:y val="0.16637373113144285"/>
          <c:w val="0.31625993797960078"/>
          <c:h val="0.5509572009935331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000000"/>
              </a:solidFill>
            </a:ln>
            <a:scene3d>
              <a:camera prst="orthographicFront"/>
              <a:lightRig rig="contrasting" dir="t">
                <a:rot lat="0" lon="0" rev="7800000"/>
              </a:lightRig>
            </a:scene3d>
            <a:sp3d>
              <a:bevelT w="139700" h="139700"/>
            </a:sp3d>
          </c:spPr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</a:ln>
              <a:effectLst/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1-1F70-4FCA-BA96-8D758AA54E75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</a:ln>
              <a:effectLst/>
              <a:scene3d>
                <a:camera prst="orthographicFront"/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2-1F70-4FCA-BA96-8D758AA54E75}"/>
              </c:ext>
            </c:extLst>
          </c:dPt>
          <c:dLbls>
            <c:dLbl>
              <c:idx val="0"/>
              <c:layout>
                <c:manualLayout>
                  <c:x val="0.20774436593879858"/>
                  <c:y val="-0.273961226530385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1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800" dirty="0" smtClean="0"/>
                      <a:t>ПРОЦЕССНАЯ</a:t>
                    </a:r>
                    <a:r>
                      <a:rPr lang="ru-RU" sz="1800" baseline="0" dirty="0" smtClean="0"/>
                      <a:t> ЧАСТЬ</a:t>
                    </a:r>
                  </a:p>
                  <a:p>
                    <a:pPr>
                      <a:defRPr sz="1400" b="1" i="1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800" baseline="0" dirty="0" smtClean="0"/>
                      <a:t>659 820,3</a:t>
                    </a:r>
                  </a:p>
                  <a:p>
                    <a:pPr>
                      <a:defRPr sz="1400" b="1" i="1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800" dirty="0" smtClean="0"/>
                      <a:t> тыс. руб.</a:t>
                    </a:r>
                    <a:endParaRPr lang="ru-RU" sz="1800" baseline="0" dirty="0"/>
                  </a:p>
                  <a:p>
                    <a:pPr>
                      <a:defRPr sz="1400" b="1" i="1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94,92%</a:t>
                    </a:r>
                    <a:endParaRPr lang="ru-RU" dirty="0"/>
                  </a:p>
                </c:rich>
              </c:tx>
              <c:numFmt formatCode="0.00%" sourceLinked="0"/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rgbClr val="000000"/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497492808922254"/>
                      <c:h val="0.208019074269525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70-4FCA-BA96-8D758AA54E75}"/>
                </c:ext>
              </c:extLst>
            </c:dLbl>
            <c:dLbl>
              <c:idx val="1"/>
              <c:layout>
                <c:manualLayout>
                  <c:x val="-0.22876438098848026"/>
                  <c:y val="-0.1810117452227530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1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800" dirty="0" smtClean="0"/>
                      <a:t>ПРОЕКТНАЯ ЧАСТЬ</a:t>
                    </a:r>
                  </a:p>
                  <a:p>
                    <a:pPr>
                      <a:defRPr sz="1400" b="1" i="1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800" dirty="0" smtClean="0"/>
                      <a:t>35 326,8 тыс. руб.</a:t>
                    </a:r>
                    <a:endParaRPr lang="ru-RU" sz="1800" baseline="0" dirty="0"/>
                  </a:p>
                  <a:p>
                    <a:pPr>
                      <a:defRPr sz="1400" b="1" i="1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5,08%</a:t>
                    </a:r>
                    <a:endParaRPr lang="ru-RU" dirty="0"/>
                  </a:p>
                </c:rich>
              </c:tx>
              <c:numFmt formatCode="0.00%" sourceLinked="0"/>
              <c:spPr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rgbClr val="000000"/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46583479520016"/>
                      <c:h val="0.224650386068214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F70-4FCA-BA96-8D758AA54E75}"/>
                </c:ext>
              </c:extLst>
            </c:dLbl>
            <c:dLbl>
              <c:idx val="2"/>
              <c:layout>
                <c:manualLayout>
                  <c:x val="0.18456069477925813"/>
                  <c:y val="0.244516324445529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119094370617954"/>
                      <c:h val="0.239701720599271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F70-4FCA-BA96-8D758AA54E75}"/>
                </c:ext>
              </c:extLst>
            </c:dLbl>
            <c:numFmt formatCode="0.00%" sourceLinked="0"/>
            <c:spPr>
              <a:noFill/>
              <a:ln>
                <a:solidFill>
                  <a:srgbClr val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1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ПРОЦЕССНАЯ ЧАСТЬ</c:v>
                </c:pt>
                <c:pt idx="1">
                  <c:v>ПРОЕКТНАЯ ЧАСТЬ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659820.30000000005</c:v>
                </c:pt>
                <c:pt idx="1">
                  <c:v>35326.800000000003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70-4FCA-BA96-8D758AA54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57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043800859341462"/>
          <c:y val="0.1334035174137278"/>
          <c:w val="0.43012528526288457"/>
          <c:h val="0.632509205804442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ln w="3175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tx1">
                  <a:lumMod val="85000"/>
                </a:schemeClr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883-45CC-893E-ED838DC82D53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883-45CC-893E-ED838DC82D53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0883-45CC-893E-ED838DC82D53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0883-45CC-893E-ED838DC82D53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0883-45CC-893E-ED838DC82D53}"/>
              </c:ext>
            </c:extLst>
          </c:dPt>
          <c:dPt>
            <c:idx val="5"/>
            <c:bubble3D val="0"/>
            <c:spPr>
              <a:solidFill>
                <a:srgbClr val="FF9933"/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0883-45CC-893E-ED838DC82D53}"/>
              </c:ext>
            </c:extLst>
          </c:dPt>
          <c:dPt>
            <c:idx val="6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0883-45CC-893E-ED838DC82D53}"/>
              </c:ext>
            </c:extLst>
          </c:dPt>
          <c:dPt>
            <c:idx val="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0883-45CC-893E-ED838DC82D53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0883-45CC-893E-ED838DC82D53}"/>
              </c:ext>
            </c:extLst>
          </c:dPt>
          <c:dPt>
            <c:idx val="9"/>
            <c:bubble3D val="0"/>
            <c:spPr>
              <a:solidFill>
                <a:schemeClr val="bg1"/>
              </a:solidFill>
              <a:ln w="3175">
                <a:solidFill>
                  <a:srgbClr val="00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0883-45CC-893E-ED838DC82D53}"/>
              </c:ext>
            </c:extLst>
          </c:dPt>
          <c:dLbls>
            <c:dLbl>
              <c:idx val="0"/>
              <c:layout>
                <c:manualLayout>
                  <c:x val="-5.2020617550268121E-2"/>
                  <c:y val="-0.11474628655718309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83-45CC-893E-ED838DC82D53}"/>
                </c:ext>
              </c:extLst>
            </c:dLbl>
            <c:dLbl>
              <c:idx val="1"/>
              <c:layout>
                <c:manualLayout>
                  <c:x val="5.4472936819867597E-2"/>
                  <c:y val="0.10624656162702138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83-45CC-893E-ED838DC82D53}"/>
                </c:ext>
              </c:extLst>
            </c:dLbl>
            <c:dLbl>
              <c:idx val="2"/>
              <c:layout>
                <c:manualLayout>
                  <c:x val="7.369587486287961E-2"/>
                  <c:y val="7.0122730673834024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83-45CC-893E-ED838DC82D53}"/>
                </c:ext>
              </c:extLst>
            </c:dLbl>
            <c:dLbl>
              <c:idx val="3"/>
              <c:layout>
                <c:manualLayout>
                  <c:x val="7.8030926325402067E-2"/>
                  <c:y val="7.4372593138914964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83-45CC-893E-ED838DC82D53}"/>
                </c:ext>
              </c:extLst>
            </c:dLbl>
            <c:dLbl>
              <c:idx val="4"/>
              <c:layout>
                <c:manualLayout>
                  <c:x val="6.213573762948691E-2"/>
                  <c:y val="9.3496974231778648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83-45CC-893E-ED838DC82D53}"/>
                </c:ext>
              </c:extLst>
            </c:dLbl>
            <c:dLbl>
              <c:idx val="5"/>
              <c:layout>
                <c:manualLayout>
                  <c:x val="4.0460480316875193E-2"/>
                  <c:y val="0.11687121778972334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83-45CC-893E-ED838DC82D53}"/>
                </c:ext>
              </c:extLst>
            </c:dLbl>
            <c:dLbl>
              <c:idx val="6"/>
              <c:layout>
                <c:manualLayout>
                  <c:x val="-1.4450171541741141E-3"/>
                  <c:y val="0.15299504874291081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83-45CC-893E-ED838DC82D53}"/>
                </c:ext>
              </c:extLst>
            </c:dLbl>
            <c:dLbl>
              <c:idx val="7"/>
              <c:layout>
                <c:manualLayout>
                  <c:x val="-4.9130583241919885E-2"/>
                  <c:y val="0.12112108025480438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883-45CC-893E-ED838DC82D53}"/>
                </c:ext>
              </c:extLst>
            </c:dLbl>
            <c:dLbl>
              <c:idx val="8"/>
              <c:layout>
                <c:manualLayout>
                  <c:x val="-0.14305669826323739"/>
                  <c:y val="3.8248762185727696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83-45CC-893E-ED838DC82D53}"/>
                </c:ext>
              </c:extLst>
            </c:dLbl>
            <c:dLbl>
              <c:idx val="9"/>
              <c:layout>
                <c:manualLayout>
                  <c:x val="-0.10115120079218799"/>
                  <c:y val="8.7122180534157503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883-45CC-893E-ED838DC82D53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Современное образование - 522 708,9 тыс. руб.</c:v>
                </c:pt>
                <c:pt idx="1">
                  <c:v>Развитие жилищно-коммунального и дорожного хозяйства - 45 446,6 тыс. руб. </c:v>
                </c:pt>
                <c:pt idx="2">
                  <c:v>Развитие сельского хозяйства - 40 916,0 тыс. руб. </c:v>
                </c:pt>
                <c:pt idx="3">
                  <c:v>Развитие физической культуры и спорта - 
32 937 ,3 тыс. руб.</c:v>
                </c:pt>
                <c:pt idx="4">
                  <c:v>Управление муниципальными финансами и муниципальным долгом - 26 356,1 тыс. руб.</c:v>
                </c:pt>
                <c:pt idx="5">
                  <c:v>Развитие культуры - 11 095,9 тыс. руб.</c:v>
                </c:pt>
                <c:pt idx="6">
                  <c:v>Стимулирование экономической активности - 10 438,9 тыс. руб. </c:v>
                </c:pt>
                <c:pt idx="7">
                  <c:v>Обеспечение безопасности на территории ЛМР -  2 606,8 тыс. руб.</c:v>
                </c:pt>
                <c:pt idx="8">
                  <c:v>Развитие молодежного потенциала - 2 532,6 тыс. руб.</c:v>
                </c:pt>
                <c:pt idx="9">
                  <c:v>Поддержка социально ориентированных некоммерческих организаций в ЛМР - 108,0 тыс. руб.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522708.9</c:v>
                </c:pt>
                <c:pt idx="1">
                  <c:v>45446.6</c:v>
                </c:pt>
                <c:pt idx="2">
                  <c:v>40916</c:v>
                </c:pt>
                <c:pt idx="3">
                  <c:v>32937.300000000003</c:v>
                </c:pt>
                <c:pt idx="4">
                  <c:v>26356.1</c:v>
                </c:pt>
                <c:pt idx="5">
                  <c:v>11095.9</c:v>
                </c:pt>
                <c:pt idx="6">
                  <c:v>10438.9</c:v>
                </c:pt>
                <c:pt idx="7">
                  <c:v>2606.8000000000002</c:v>
                </c:pt>
                <c:pt idx="8">
                  <c:v>2532.6</c:v>
                </c:pt>
                <c:pt idx="9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883-45CC-893E-ED838DC82D5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193"/>
        <c:holeSize val="50"/>
      </c:doughnutChart>
    </c:plotArea>
    <c:legend>
      <c:legendPos val="l"/>
      <c:layout>
        <c:manualLayout>
          <c:xMode val="edge"/>
          <c:yMode val="edge"/>
          <c:x val="0"/>
          <c:y val="0"/>
          <c:w val="0.49873925097820265"/>
          <c:h val="0.98725041260475754"/>
        </c:manualLayout>
      </c:layout>
      <c:overlay val="0"/>
      <c:txPr>
        <a:bodyPr/>
        <a:lstStyle/>
        <a:p>
          <a:pPr>
            <a:defRPr sz="1600" b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flat"/>
      </c:spPr>
    </c:sideWall>
    <c:backWall>
      <c:thickness val="0"/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flat"/>
      </c:spPr>
    </c:backWall>
    <c:plotArea>
      <c:layout>
        <c:manualLayout>
          <c:layoutTarget val="inner"/>
          <c:xMode val="edge"/>
          <c:yMode val="edge"/>
          <c:x val="0.51499220494315501"/>
          <c:y val="1.0497274844674947E-2"/>
          <c:w val="0.42526782505077187"/>
          <c:h val="0.9507402140816315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0"/>
              <c:layout>
                <c:manualLayout>
                  <c:x val="1.4084644891914916E-2"/>
                  <c:y val="-1.6816888278855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F8-4BAA-A42D-B5C20561B3D8}"/>
                </c:ext>
              </c:extLst>
            </c:dLbl>
            <c:dLbl>
              <c:idx val="1"/>
              <c:layout>
                <c:manualLayout>
                  <c:x val="4.9232525696851917E-3"/>
                  <c:y val="-1.9219084702440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F8-4BAA-A42D-B5C20561B3D8}"/>
                </c:ext>
              </c:extLst>
            </c:dLbl>
            <c:dLbl>
              <c:idx val="2"/>
              <c:layout>
                <c:manualLayout>
                  <c:x val="8.1294785058278213E-3"/>
                  <c:y val="-2.1622028436658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712221206312961E-2"/>
                      <c:h val="4.86363908072242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9F8-4BAA-A42D-B5C20561B3D8}"/>
                </c:ext>
              </c:extLst>
            </c:dLbl>
            <c:dLbl>
              <c:idx val="3"/>
              <c:layout>
                <c:manualLayout>
                  <c:x val="1.3226546778752141E-2"/>
                  <c:y val="-1.6816699114635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F8-4BAA-A42D-B5C20561B3D8}"/>
                </c:ext>
              </c:extLst>
            </c:dLbl>
            <c:dLbl>
              <c:idx val="4"/>
              <c:layout>
                <c:manualLayout>
                  <c:x val="1.1243296074053378E-2"/>
                  <c:y val="-9.3136363369688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AF-428E-89E1-EC2F548926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Дотация на выравнивание бюджетной обеспеченности за счет собстенных доходов </c:v>
                </c:pt>
                <c:pt idx="1">
                  <c:v>Дотация на выравнивание бюджетной обеспеченности за счет средств областного бюджета</c:v>
                </c:pt>
                <c:pt idx="2">
                  <c:v>Сохранение целевых показателей повышения оплаты труда работников муниципальных учреждений культуры в соответствии с Указом Президента РФ от 7 мая 2012 года № 597 </c:v>
                </c:pt>
                <c:pt idx="3">
                  <c:v>Ремонт, строительство ДК</c:v>
                </c:pt>
                <c:pt idx="4">
                  <c:v>Поддержка ЖКХ, развитие общественной и транспортной инфраструктуры поселений и оказание дополнительной финансовой помощи 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24960</c:v>
                </c:pt>
                <c:pt idx="1">
                  <c:v>158468.79999999999</c:v>
                </c:pt>
                <c:pt idx="2">
                  <c:v>4652.6000000000004</c:v>
                </c:pt>
                <c:pt idx="3">
                  <c:v>11112</c:v>
                </c:pt>
                <c:pt idx="4">
                  <c:v>157213.79999999999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F8-4BAA-A42D-B5C20561B3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год* </c:v>
                </c:pt>
              </c:strCache>
            </c:strRef>
          </c:tx>
          <c:spPr>
            <a:solidFill>
              <a:srgbClr val="FFCC66"/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dLbl>
              <c:idx val="0"/>
              <c:layout>
                <c:manualLayout>
                  <c:x val="9.5528853605958228E-3"/>
                  <c:y val="-1.9219084702440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F8-4BAA-A42D-B5C20561B3D8}"/>
                </c:ext>
              </c:extLst>
            </c:dLbl>
            <c:dLbl>
              <c:idx val="1"/>
              <c:layout>
                <c:manualLayout>
                  <c:x val="1.0802469135802547E-2"/>
                  <c:y val="-1.2011927939025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F8-4BAA-A42D-B5C20561B3D8}"/>
                </c:ext>
              </c:extLst>
            </c:dLbl>
            <c:dLbl>
              <c:idx val="2"/>
              <c:layout>
                <c:manualLayout>
                  <c:x val="9.2592592592593455E-3"/>
                  <c:y val="-1.681669911463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F8-4BAA-A42D-B5C20561B3D8}"/>
                </c:ext>
              </c:extLst>
            </c:dLbl>
            <c:dLbl>
              <c:idx val="3"/>
              <c:layout>
                <c:manualLayout>
                  <c:x val="1.4596317188570023E-2"/>
                  <c:y val="-1.6816699114635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F8-4BAA-A42D-B5C20561B3D8}"/>
                </c:ext>
              </c:extLst>
            </c:dLbl>
            <c:dLbl>
              <c:idx val="4"/>
              <c:layout>
                <c:manualLayout>
                  <c:x val="9.8378840647968015E-3"/>
                  <c:y val="-1.164204542121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AF-428E-89E1-EC2F5489262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Дотация на выравнивание бюджетной обеспеченности за счет собстенных доходов </c:v>
                </c:pt>
                <c:pt idx="1">
                  <c:v>Дотация на выравнивание бюджетной обеспеченности за счет средств областного бюджета</c:v>
                </c:pt>
                <c:pt idx="2">
                  <c:v>Сохранение целевых показателей повышения оплаты труда работников муниципальных учреждений культуры в соответствии с Указом Президента РФ от 7 мая 2012 года № 597 </c:v>
                </c:pt>
                <c:pt idx="3">
                  <c:v>Ремонт, строительство ДК</c:v>
                </c:pt>
                <c:pt idx="4">
                  <c:v>Поддержка ЖКХ, развитие общественной и транспортной инфраструктуры поселений и оказание дополнительной финансовой помощи 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20800</c:v>
                </c:pt>
                <c:pt idx="1">
                  <c:v>147914.20000000001</c:v>
                </c:pt>
                <c:pt idx="2">
                  <c:v>4652.6000000000004</c:v>
                </c:pt>
                <c:pt idx="3">
                  <c:v>11112</c:v>
                </c:pt>
                <c:pt idx="4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F8-4BAA-A42D-B5C20561B3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9"/>
        <c:gapDepth val="170"/>
        <c:shape val="box"/>
        <c:axId val="179821568"/>
        <c:axId val="179823360"/>
        <c:axId val="0"/>
      </c:bar3DChart>
      <c:catAx>
        <c:axId val="1798215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anchor="t" anchorCtr="1"/>
          <a:lstStyle/>
          <a:p>
            <a:pPr>
              <a:defRPr sz="1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9823360"/>
        <c:crosses val="autoZero"/>
        <c:auto val="1"/>
        <c:lblAlgn val="ctr"/>
        <c:lblOffset val="100"/>
        <c:noMultiLvlLbl val="0"/>
      </c:catAx>
      <c:valAx>
        <c:axId val="17982336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79821568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>
        <c:manualLayout>
          <c:xMode val="edge"/>
          <c:yMode val="edge"/>
          <c:x val="0.819049551950225"/>
          <c:y val="0.84327661793263686"/>
          <c:w val="0.18095047226123884"/>
          <c:h val="7.7716984601275935E-2"/>
        </c:manualLayout>
      </c:layout>
      <c:overlay val="0"/>
      <c:txPr>
        <a:bodyPr/>
        <a:lstStyle/>
        <a:p>
          <a:pPr>
            <a:defRPr sz="1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Акцизы</a:t>
            </a:r>
            <a: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 </a:t>
            </a:r>
          </a:p>
          <a:p>
            <a:pPr>
              <a:defRPr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 отчислений  - 0,20479</a:t>
            </a:r>
          </a:p>
          <a:p>
            <a:pPr>
              <a:defRPr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2021 году</a:t>
            </a:r>
            <a:r>
              <a:rPr lang="ru-RU" sz="1400" b="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0,20915)</a:t>
            </a: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931350559134729"/>
          <c:y val="3.0883473264875339E-2"/>
        </c:manualLayout>
      </c:layout>
      <c:overlay val="0"/>
    </c:title>
    <c:autoTitleDeleted val="0"/>
    <c:view3D>
      <c:rotX val="10"/>
      <c:rotY val="90"/>
      <c:rAngAx val="1"/>
    </c:view3D>
    <c:floor>
      <c:thickness val="0"/>
      <c:spPr>
        <a:ln>
          <a:solidFill>
            <a:schemeClr val="bg1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585950007866211E-3"/>
          <c:y val="0.26221160611783878"/>
          <c:w val="0.99874140499921349"/>
          <c:h val="0.559253006279725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0131615847047385E-3"/>
                  <c:y val="-1.451237008143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A98-427C-9507-BCDAB47E5EC8}"/>
                </c:ext>
              </c:extLst>
            </c:dLbl>
            <c:dLbl>
              <c:idx val="1"/>
              <c:layout>
                <c:manualLayout>
                  <c:x val="3.0131615847047211E-3"/>
                  <c:y val="-1.8140748278370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98-427C-9507-BCDAB47E5EC8}"/>
                </c:ext>
              </c:extLst>
            </c:dLbl>
            <c:dLbl>
              <c:idx val="2"/>
              <c:layout>
                <c:manualLayout>
                  <c:x val="2.2924940009613738E-2"/>
                  <c:y val="-1.102311637720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98-427C-9507-BCDAB47E5EC8}"/>
                </c:ext>
              </c:extLst>
            </c:dLbl>
            <c:dLbl>
              <c:idx val="3"/>
              <c:layout>
                <c:manualLayout>
                  <c:x val="2.2792787962158598E-2"/>
                  <c:y val="-1.102311637720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98-427C-9507-BCDAB47E5E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14042.9</c:v>
                </c:pt>
                <c:pt idx="1">
                  <c:v>13413.1</c:v>
                </c:pt>
                <c:pt idx="2">
                  <c:v>13949.6</c:v>
                </c:pt>
                <c:pt idx="3">
                  <c:v>14507.6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98-427C-9507-BCDAB47E5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212864"/>
        <c:axId val="114214400"/>
        <c:axId val="0"/>
      </c:bar3DChart>
      <c:catAx>
        <c:axId val="11421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214400"/>
        <c:crosses val="autoZero"/>
        <c:auto val="1"/>
        <c:lblAlgn val="ctr"/>
        <c:lblOffset val="100"/>
        <c:noMultiLvlLbl val="0"/>
      </c:catAx>
      <c:valAx>
        <c:axId val="11421440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421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пошлина </a:t>
            </a:r>
          </a:p>
          <a:p>
            <a:pPr>
              <a:defRPr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8400632616307242"/>
          <c:y val="9.3148741789517361E-2"/>
        </c:manualLayout>
      </c:layout>
      <c:overlay val="0"/>
    </c:title>
    <c:autoTitleDeleted val="0"/>
    <c:view3D>
      <c:rotX val="10"/>
      <c:rotY val="90"/>
      <c:rAngAx val="1"/>
    </c:view3D>
    <c:floor>
      <c:thickness val="0"/>
      <c:spPr>
        <a:ln>
          <a:solidFill>
            <a:schemeClr val="bg1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652253009955587E-4"/>
          <c:y val="0.22503965706576251"/>
          <c:w val="0.995768692806275"/>
          <c:h val="0.63379125714894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10701</c:v>
                </c:pt>
                <c:pt idx="1">
                  <c:v>9990</c:v>
                </c:pt>
                <c:pt idx="2">
                  <c:v>10010</c:v>
                </c:pt>
                <c:pt idx="3">
                  <c:v>10025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A-45BD-9A61-0A90B10E8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340608"/>
        <c:axId val="114342144"/>
        <c:axId val="0"/>
      </c:bar3DChart>
      <c:catAx>
        <c:axId val="114340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342144"/>
        <c:crosses val="autoZero"/>
        <c:auto val="1"/>
        <c:lblAlgn val="ctr"/>
        <c:lblOffset val="100"/>
        <c:noMultiLvlLbl val="0"/>
      </c:catAx>
      <c:valAx>
        <c:axId val="11434214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434060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Единый налог на вмененный доход для отдельных видов деятельности</a:t>
            </a:r>
          </a:p>
          <a:p>
            <a: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</a:p>
          <a:p>
            <a:pPr>
              <a:defRPr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166625637282873"/>
          <c:y val="6.6168414886808632E-4"/>
        </c:manualLayout>
      </c:layout>
      <c:overlay val="0"/>
    </c:title>
    <c:autoTitleDeleted val="0"/>
    <c:view3D>
      <c:rotX val="10"/>
      <c:rotY val="30"/>
      <c:rAngAx val="1"/>
    </c:view3D>
    <c:floor>
      <c:thickness val="0"/>
      <c:spPr>
        <a:ln>
          <a:solidFill>
            <a:schemeClr val="accent1"/>
          </a:solidFill>
        </a:ln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T prst="angle"/>
        </a:sp3d>
      </c:spPr>
    </c:sideWall>
    <c:backWall>
      <c:thickness val="0"/>
      <c:spPr>
        <a:noFill/>
        <a:ln w="25400">
          <a:noFill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 prst="angle"/>
        </a:sp3d>
      </c:spPr>
    </c:backWall>
    <c:plotArea>
      <c:layout>
        <c:manualLayout>
          <c:layoutTarget val="inner"/>
          <c:xMode val="edge"/>
          <c:yMode val="edge"/>
          <c:x val="3.3144984326775387E-2"/>
          <c:y val="0.36221749612209697"/>
          <c:w val="0.96685497092395623"/>
          <c:h val="0.467356600595388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2461241713271215E-2"/>
                  <c:y val="-0.25209183037021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0C-4527-BC8B-391401DA0E53}"/>
                </c:ext>
              </c:extLst>
            </c:dLbl>
            <c:dLbl>
              <c:idx val="1"/>
              <c:layout>
                <c:manualLayout>
                  <c:x val="3.1916033607409619E-2"/>
                  <c:y val="-0.18786869224171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0C-4527-BC8B-391401DA0E53}"/>
                </c:ext>
              </c:extLst>
            </c:dLbl>
            <c:dLbl>
              <c:idx val="2"/>
              <c:layout>
                <c:manualLayout>
                  <c:x val="1.526944720387163E-2"/>
                  <c:y val="-5.6459638236843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0C-4527-BC8B-391401DA0E53}"/>
                </c:ext>
              </c:extLst>
            </c:dLbl>
            <c:dLbl>
              <c:idx val="3"/>
              <c:layout>
                <c:manualLayout>
                  <c:x val="3.2702349680405335E-2"/>
                  <c:y val="-5.5500383040347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0C-4527-BC8B-391401DA0E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 </c:v>
                </c:pt>
                <c:pt idx="2">
                  <c:v>2023 год </c:v>
                </c:pt>
                <c:pt idx="3">
                  <c:v>2024 год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4800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0C-4527-BC8B-391401DA0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gapDepth val="0"/>
        <c:shape val="box"/>
        <c:axId val="115763840"/>
        <c:axId val="115904896"/>
        <c:axId val="0"/>
      </c:bar3DChart>
      <c:catAx>
        <c:axId val="115763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904896"/>
        <c:crosses val="autoZero"/>
        <c:auto val="1"/>
        <c:lblAlgn val="ctr"/>
        <c:lblOffset val="100"/>
        <c:noMultiLvlLbl val="0"/>
      </c:catAx>
      <c:valAx>
        <c:axId val="1159048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5763840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Единый</a:t>
            </a:r>
            <a:r>
              <a:rPr lang="ru-RU" sz="140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сельскохозяйственный налог</a:t>
            </a:r>
          </a:p>
          <a:p>
            <a:pPr>
              <a:defRPr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711974852225963"/>
          <c:y val="9.2621836417592904E-2"/>
        </c:manualLayout>
      </c:layout>
      <c:overlay val="0"/>
    </c:title>
    <c:autoTitleDeleted val="0"/>
    <c:view3D>
      <c:rotX val="10"/>
      <c:rotY val="40"/>
      <c:rAngAx val="1"/>
    </c:view3D>
    <c:floor>
      <c:thickness val="0"/>
      <c:spPr>
        <a:ln>
          <a:solidFill>
            <a:schemeClr val="accent1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120683514910812E-2"/>
          <c:y val="0.22513359486547774"/>
          <c:w val="0.87517926878934982"/>
          <c:h val="0.5287242084044967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2247764231900226E-2"/>
                  <c:y val="-0.197719963464822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BA-4CB7-B2AF-32B6001DD0CD}"/>
                </c:ext>
              </c:extLst>
            </c:dLbl>
            <c:dLbl>
              <c:idx val="1"/>
              <c:layout>
                <c:manualLayout>
                  <c:x val="2.758603200365177E-2"/>
                  <c:y val="-0.223217597777093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BA-4CB7-B2AF-32B6001DD0CD}"/>
                </c:ext>
              </c:extLst>
            </c:dLbl>
            <c:dLbl>
              <c:idx val="2"/>
              <c:layout>
                <c:manualLayout>
                  <c:x val="3.1548724914797682E-2"/>
                  <c:y val="-0.216577224306391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BA-4CB7-B2AF-32B6001DD0CD}"/>
                </c:ext>
              </c:extLst>
            </c:dLbl>
            <c:dLbl>
              <c:idx val="3"/>
              <c:layout>
                <c:manualLayout>
                  <c:x val="2.4559213812311253E-2"/>
                  <c:y val="-0.21358599414877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BA-4CB7-B2AF-32B6001DD0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107</c:v>
                </c:pt>
                <c:pt idx="1">
                  <c:v>135.5</c:v>
                </c:pt>
                <c:pt idx="2">
                  <c:v>139</c:v>
                </c:pt>
                <c:pt idx="3">
                  <c:v>143.5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BA-4CB7-B2AF-32B6001DD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937664"/>
        <c:axId val="115939200"/>
        <c:axId val="0"/>
      </c:bar3DChart>
      <c:catAx>
        <c:axId val="115937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939200"/>
        <c:crosses val="autoZero"/>
        <c:auto val="1"/>
        <c:lblAlgn val="ctr"/>
        <c:lblOffset val="100"/>
        <c:noMultiLvlLbl val="0"/>
      </c:catAx>
      <c:valAx>
        <c:axId val="11593920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59376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Налог, взимаемый</a:t>
            </a:r>
            <a:r>
              <a:rPr lang="ru-RU" sz="140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связи с применением упрощенной системы налогообложения</a:t>
            </a:r>
          </a:p>
          <a:p>
            <a:pPr>
              <a:defRPr>
                <a:solidFill>
                  <a:schemeClr val="bg1"/>
                </a:solidFill>
              </a:defRPr>
            </a:pPr>
            <a:r>
              <a:rPr lang="ru-RU" sz="140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178462442957534"/>
          <c:y val="7.0377169080740001E-2"/>
        </c:manualLayout>
      </c:layout>
      <c:overlay val="0"/>
    </c:title>
    <c:autoTitleDeleted val="0"/>
    <c:view3D>
      <c:rotX val="10"/>
      <c:rotY val="40"/>
      <c:rAngAx val="1"/>
    </c:view3D>
    <c:floor>
      <c:thickness val="0"/>
      <c:spPr>
        <a:ln>
          <a:solidFill>
            <a:schemeClr val="bg1"/>
          </a:solidFill>
        </a:ln>
      </c:spPr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1.9843295257817327E-2"/>
          <c:y val="0.22623507835921677"/>
          <c:w val="0.97354227298958518"/>
          <c:h val="0.665794109942147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8552031131890584E-2"/>
                  <c:y val="-0.248611947671176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0A-4683-B450-85C88A21BDC4}"/>
                </c:ext>
              </c:extLst>
            </c:dLbl>
            <c:dLbl>
              <c:idx val="1"/>
              <c:layout>
                <c:manualLayout>
                  <c:x val="1.3971789057177794E-2"/>
                  <c:y val="-0.27870731408281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0A-4683-B450-85C88A21BDC4}"/>
                </c:ext>
              </c:extLst>
            </c:dLbl>
            <c:dLbl>
              <c:idx val="2"/>
              <c:layout>
                <c:manualLayout>
                  <c:x val="2.5330589695493531E-2"/>
                  <c:y val="-0.28833532514301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A-4683-B450-85C88A21BDC4}"/>
                </c:ext>
              </c:extLst>
            </c:dLbl>
            <c:dLbl>
              <c:idx val="3"/>
              <c:layout>
                <c:manualLayout>
                  <c:x val="4.0793181966647087E-2"/>
                  <c:y val="-0.30454578772089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A-4683-B450-85C88A21BD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129000</c:v>
                </c:pt>
                <c:pt idx="1">
                  <c:v>161660</c:v>
                </c:pt>
                <c:pt idx="2">
                  <c:v>168130</c:v>
                </c:pt>
                <c:pt idx="3">
                  <c:v>174850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0A-4683-B450-85C88A21B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988352"/>
        <c:axId val="115989888"/>
        <c:axId val="0"/>
      </c:bar3DChart>
      <c:catAx>
        <c:axId val="115988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989888"/>
        <c:crosses val="autoZero"/>
        <c:auto val="1"/>
        <c:lblAlgn val="ctr"/>
        <c:lblOffset val="100"/>
        <c:noMultiLvlLbl val="0"/>
      </c:catAx>
      <c:valAx>
        <c:axId val="11598988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5988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</a:t>
            </a:r>
            <a:r>
              <a:rPr lang="ru-RU" sz="1400" b="1" i="1" baseline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456003780564443"/>
          <c:y val="5.482747444262611E-2"/>
        </c:manualLayout>
      </c:layout>
      <c:overlay val="0"/>
    </c:title>
    <c:autoTitleDeleted val="0"/>
    <c:view3D>
      <c:rotX val="10"/>
      <c:rotY val="30"/>
      <c:rAngAx val="1"/>
    </c:view3D>
    <c:floor>
      <c:thickness val="0"/>
      <c:spPr>
        <a:ln>
          <a:solidFill>
            <a:schemeClr val="accent1"/>
          </a:solidFill>
        </a:ln>
      </c:spPr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3.4673375315336645E-2"/>
          <c:y val="0.35595683407366513"/>
          <c:w val="0.96532662468466335"/>
          <c:h val="0.4116131963188883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6169207998040235E-2"/>
                  <c:y val="-0.1602649252938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98-4CB8-8738-F998FCC5958A}"/>
                </c:ext>
              </c:extLst>
            </c:dLbl>
            <c:dLbl>
              <c:idx val="1"/>
              <c:layout>
                <c:manualLayout>
                  <c:x val="1.5656876004850041E-2"/>
                  <c:y val="-0.20243990563431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98-4CB8-8738-F998FCC5958A}"/>
                </c:ext>
              </c:extLst>
            </c:dLbl>
            <c:dLbl>
              <c:idx val="2"/>
              <c:layout>
                <c:manualLayout>
                  <c:x val="1.9436964894836851E-2"/>
                  <c:y val="-0.20243990563431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98-4CB8-8738-F998FCC5958A}"/>
                </c:ext>
              </c:extLst>
            </c:dLbl>
            <c:dLbl>
              <c:idx val="3"/>
              <c:layout>
                <c:manualLayout>
                  <c:x val="1.9095753331315954E-2"/>
                  <c:y val="-0.20243990563431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98-4CB8-8738-F998FCC595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740</c:v>
                </c:pt>
                <c:pt idx="1">
                  <c:v>13325</c:v>
                </c:pt>
                <c:pt idx="2">
                  <c:v>13730</c:v>
                </c:pt>
                <c:pt idx="3">
                  <c:v>14140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98-4CB8-8738-F998FCC595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141440"/>
        <c:axId val="116176000"/>
        <c:axId val="0"/>
      </c:bar3DChart>
      <c:catAx>
        <c:axId val="11614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176000"/>
        <c:crosses val="autoZero"/>
        <c:auto val="1"/>
        <c:lblAlgn val="ctr"/>
        <c:lblOffset val="100"/>
        <c:noMultiLvlLbl val="0"/>
      </c:catAx>
      <c:valAx>
        <c:axId val="11617600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6141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активов</a:t>
            </a:r>
          </a:p>
          <a:p>
            <a:pPr>
              <a:defRPr>
                <a:solidFill>
                  <a:schemeClr val="bg1"/>
                </a:solidFill>
              </a:defRPr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019322498610522"/>
          <c:y val="4.31618443032186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ln>
          <a:solidFill>
            <a:schemeClr val="accent1"/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87388031993022E-3"/>
                  <c:y val="-2.9629422249596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3E-4DD1-905C-3D92D290CDA0}"/>
                </c:ext>
              </c:extLst>
            </c:dLbl>
            <c:dLbl>
              <c:idx val="1"/>
              <c:layout>
                <c:manualLayout>
                  <c:x val="1.1657477606398582E-2"/>
                  <c:y val="-1.4814711124798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3E-4DD1-905C-3D92D290CDA0}"/>
                </c:ext>
              </c:extLst>
            </c:dLbl>
            <c:dLbl>
              <c:idx val="2"/>
              <c:layout>
                <c:manualLayout>
                  <c:x val="1.9345216923169418E-2"/>
                  <c:y val="-9.3032303069328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BA-4ECF-8DAB-752D24BB980A}"/>
                </c:ext>
              </c:extLst>
            </c:dLbl>
            <c:dLbl>
              <c:idx val="3"/>
              <c:layout>
                <c:manualLayout>
                  <c:x val="2.5601014108760495E-2"/>
                  <c:y val="-1.463885933723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BA-4ECF-8DAB-752D24BB98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5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год*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15292.8</c:v>
                </c:pt>
                <c:pt idx="1">
                  <c:v>16517.8</c:v>
                </c:pt>
                <c:pt idx="2">
                  <c:v>14892.8</c:v>
                </c:pt>
                <c:pt idx="3">
                  <c:v>13092.8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BA-4ECF-8DAB-752D24BB9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997888"/>
        <c:axId val="137011968"/>
        <c:axId val="0"/>
      </c:bar3DChart>
      <c:catAx>
        <c:axId val="136997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011968"/>
        <c:crosses val="autoZero"/>
        <c:auto val="1"/>
        <c:lblAlgn val="ctr"/>
        <c:lblOffset val="100"/>
        <c:noMultiLvlLbl val="0"/>
      </c:catAx>
      <c:valAx>
        <c:axId val="13701196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36997888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B8A51-FA2E-4606-9026-FE763125908D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B8B097-5B7D-419A-89A4-E02A8A54E5CE}">
      <dgm:prSet phldrT="[Текст]" custT="1"/>
      <dgm:spPr>
        <a:solidFill>
          <a:schemeClr val="tx1">
            <a:lumMod val="9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ПРОЕКТ «ОБРАЗОВАНИЕ»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2 978,1 тыс. руб.</a:t>
          </a:r>
          <a:endParaRPr lang="ru-RU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43C146-1E55-44B4-90D2-412AD39AAF10}" type="parTrans" cxnId="{28390BEC-FE76-4D65-803D-6530600F980A}">
      <dgm:prSet/>
      <dgm:spPr/>
      <dgm:t>
        <a:bodyPr/>
        <a:lstStyle/>
        <a:p>
          <a:endParaRPr lang="ru-RU"/>
        </a:p>
      </dgm:t>
    </dgm:pt>
    <dgm:pt modelId="{51AB580E-88AE-4560-BA40-1C173434FF40}" type="sibTrans" cxnId="{28390BEC-FE76-4D65-803D-6530600F980A}">
      <dgm:prSet/>
      <dgm:spPr/>
      <dgm:t>
        <a:bodyPr/>
        <a:lstStyle/>
        <a:p>
          <a:endParaRPr lang="ru-RU"/>
        </a:p>
      </dgm:t>
    </dgm:pt>
    <dgm:pt modelId="{2280347E-E39C-44E8-83B6-CA83AE09C922}">
      <dgm:prSet phldrT="[Текст]" custT="1"/>
      <dgm:spPr>
        <a:solidFill>
          <a:srgbClr val="FFE89F"/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проект «Современная школа»  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157,7 тыс. руб. </a:t>
          </a:r>
        </a:p>
        <a:p>
          <a:r>
            <a:rPr lang="ru-RU" sz="1200" b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местный бюджет</a:t>
          </a:r>
          <a:endParaRPr lang="ru-RU" sz="1200" b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05F34D-B1FD-4506-BEC6-2111ED2AF7BE}" type="parTrans" cxnId="{473D6483-A51D-4C61-B7D4-9683F646EAFD}">
      <dgm:prSet/>
      <dgm:spPr/>
      <dgm:t>
        <a:bodyPr/>
        <a:lstStyle/>
        <a:p>
          <a:endParaRPr lang="ru-RU"/>
        </a:p>
      </dgm:t>
    </dgm:pt>
    <dgm:pt modelId="{79BAF93B-0DCB-4602-A607-CE118912332D}" type="sibTrans" cxnId="{473D6483-A51D-4C61-B7D4-9683F646EAFD}">
      <dgm:prSet/>
      <dgm:spPr/>
      <dgm:t>
        <a:bodyPr/>
        <a:lstStyle/>
        <a:p>
          <a:endParaRPr lang="ru-RU"/>
        </a:p>
      </dgm:t>
    </dgm:pt>
    <dgm:pt modelId="{D5B08122-8C5F-4D24-B2BD-D66BEA48242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проект «Успех каждого ребенка» 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2 183,4 тыс. руб. </a:t>
          </a:r>
        </a:p>
        <a:p>
          <a:r>
            <a:rPr lang="ru-RU" sz="1200" b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местный бюджет + областной бюджет + федеральный бюджет</a:t>
          </a:r>
        </a:p>
      </dgm:t>
    </dgm:pt>
    <dgm:pt modelId="{4E42F80A-123A-4FF0-8002-3FA8EC0A4414}" type="parTrans" cxnId="{07853C00-C316-4EFA-9074-D812FA4CD943}">
      <dgm:prSet/>
      <dgm:spPr/>
      <dgm:t>
        <a:bodyPr/>
        <a:lstStyle/>
        <a:p>
          <a:endParaRPr lang="ru-RU"/>
        </a:p>
      </dgm:t>
    </dgm:pt>
    <dgm:pt modelId="{B1C1E2D7-DD8A-46F6-866C-346ED6D6E142}" type="sibTrans" cxnId="{07853C00-C316-4EFA-9074-D812FA4CD943}">
      <dgm:prSet/>
      <dgm:spPr/>
      <dgm:t>
        <a:bodyPr/>
        <a:lstStyle/>
        <a:p>
          <a:endParaRPr lang="ru-RU"/>
        </a:p>
      </dgm:t>
    </dgm:pt>
    <dgm:pt modelId="{03505567-90D3-40A9-9110-A9A4E51AFB3F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проект «Цифровая образовательная среда» </a:t>
          </a:r>
        </a:p>
        <a:p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637,0 тыс. руб. </a:t>
          </a:r>
        </a:p>
        <a:p>
          <a:r>
            <a:rPr lang="ru-RU" sz="1200" b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местный бюджет</a:t>
          </a:r>
          <a:endParaRPr lang="ru-RU" sz="1200" b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EC3479-8578-48BC-8094-0627F2B56C87}" type="parTrans" cxnId="{93EF2A7C-8EE9-4D40-A9C1-1B2BA22C055C}">
      <dgm:prSet/>
      <dgm:spPr/>
      <dgm:t>
        <a:bodyPr/>
        <a:lstStyle/>
        <a:p>
          <a:endParaRPr lang="ru-RU"/>
        </a:p>
      </dgm:t>
    </dgm:pt>
    <dgm:pt modelId="{50DD9E68-3248-4F54-923D-93F9A32A59EB}" type="sibTrans" cxnId="{93EF2A7C-8EE9-4D40-A9C1-1B2BA22C055C}">
      <dgm:prSet/>
      <dgm:spPr/>
      <dgm:t>
        <a:bodyPr/>
        <a:lstStyle/>
        <a:p>
          <a:endParaRPr lang="ru-RU"/>
        </a:p>
      </dgm:t>
    </dgm:pt>
    <dgm:pt modelId="{6586C36D-34EC-44E8-ACBB-8ABFCA724EF5}">
      <dgm:prSet/>
      <dgm:spPr/>
      <dgm:t>
        <a:bodyPr/>
        <a:lstStyle/>
        <a:p>
          <a:endParaRPr lang="ru-RU"/>
        </a:p>
      </dgm:t>
    </dgm:pt>
    <dgm:pt modelId="{21B59CCE-A739-443F-B93D-684062424380}" type="parTrans" cxnId="{425EAD30-0E3F-4EE1-857C-99CA9BBBBC79}">
      <dgm:prSet/>
      <dgm:spPr/>
      <dgm:t>
        <a:bodyPr/>
        <a:lstStyle/>
        <a:p>
          <a:endParaRPr lang="ru-RU"/>
        </a:p>
      </dgm:t>
    </dgm:pt>
    <dgm:pt modelId="{43E3138C-941F-484C-91A5-95AB47DFDBDE}" type="sibTrans" cxnId="{425EAD30-0E3F-4EE1-857C-99CA9BBBBC79}">
      <dgm:prSet/>
      <dgm:spPr/>
      <dgm:t>
        <a:bodyPr/>
        <a:lstStyle/>
        <a:p>
          <a:endParaRPr lang="ru-RU"/>
        </a:p>
      </dgm:t>
    </dgm:pt>
    <dgm:pt modelId="{1F2799CE-F847-4604-94C7-EC9729952DC5}" type="pres">
      <dgm:prSet presAssocID="{738B8A51-FA2E-4606-9026-FE76312590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5801B-BD0F-4093-B953-96E9C57EE3B8}" type="pres">
      <dgm:prSet presAssocID="{5FB8B097-5B7D-419A-89A4-E02A8A54E5CE}" presName="centerShape" presStyleLbl="node0" presStyleIdx="0" presStyleCnt="1" custScaleX="200614" custScaleY="94547" custLinFactNeighborX="-126" custLinFactNeighborY="-6740"/>
      <dgm:spPr/>
      <dgm:t>
        <a:bodyPr/>
        <a:lstStyle/>
        <a:p>
          <a:endParaRPr lang="ru-RU"/>
        </a:p>
      </dgm:t>
    </dgm:pt>
    <dgm:pt modelId="{86E6070E-A82C-4A50-9FB7-E4653780A843}" type="pres">
      <dgm:prSet presAssocID="{2005F34D-B1FD-4506-BEC6-2111ED2AF7BE}" presName="parTrans" presStyleLbl="sibTrans2D1" presStyleIdx="0" presStyleCnt="3" custScaleX="117469" custLinFactNeighborX="41018" custLinFactNeighborY="3008"/>
      <dgm:spPr/>
      <dgm:t>
        <a:bodyPr/>
        <a:lstStyle/>
        <a:p>
          <a:endParaRPr lang="ru-RU"/>
        </a:p>
      </dgm:t>
    </dgm:pt>
    <dgm:pt modelId="{FDFB8620-3819-4829-9E02-7F9CA1554457}" type="pres">
      <dgm:prSet presAssocID="{2005F34D-B1FD-4506-BEC6-2111ED2AF7B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BF29157-E3C5-43DF-9551-B0FD1F2EDCAC}" type="pres">
      <dgm:prSet presAssocID="{2280347E-E39C-44E8-83B6-CA83AE09C922}" presName="node" presStyleLbl="node1" presStyleIdx="0" presStyleCnt="3" custScaleX="180831" custRadScaleRad="97034" custRadScaleInc="-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E0CE1-C6C9-4543-9F57-F3217B1E9F16}" type="pres">
      <dgm:prSet presAssocID="{4E42F80A-123A-4FF0-8002-3FA8EC0A4414}" presName="parTrans" presStyleLbl="sibTrans2D1" presStyleIdx="1" presStyleCnt="3" custLinFactNeighborX="-5709" custLinFactNeighborY="14532"/>
      <dgm:spPr/>
      <dgm:t>
        <a:bodyPr/>
        <a:lstStyle/>
        <a:p>
          <a:endParaRPr lang="ru-RU"/>
        </a:p>
      </dgm:t>
    </dgm:pt>
    <dgm:pt modelId="{9E31138F-1B54-4DCC-BE8D-0218D233FF36}" type="pres">
      <dgm:prSet presAssocID="{4E42F80A-123A-4FF0-8002-3FA8EC0A441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0F69BF8-44DF-4C48-8250-25D1D937C888}" type="pres">
      <dgm:prSet presAssocID="{D5B08122-8C5F-4D24-B2BD-D66BEA482429}" presName="node" presStyleLbl="node1" presStyleIdx="1" presStyleCnt="3" custScaleX="185649" custScaleY="114780" custRadScaleRad="130590" custRadScaleInc="-17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F3007-9E53-4E8A-9116-5A80BBE57904}" type="pres">
      <dgm:prSet presAssocID="{8CEC3479-8578-48BC-8094-0627F2B56C87}" presName="parTrans" presStyleLbl="sibTrans2D1" presStyleIdx="2" presStyleCnt="3" custLinFactNeighborX="-12268" custLinFactNeighborY="9961"/>
      <dgm:spPr/>
      <dgm:t>
        <a:bodyPr/>
        <a:lstStyle/>
        <a:p>
          <a:endParaRPr lang="ru-RU"/>
        </a:p>
      </dgm:t>
    </dgm:pt>
    <dgm:pt modelId="{21764323-BB2A-4980-86D3-8C2D226E0664}" type="pres">
      <dgm:prSet presAssocID="{8CEC3479-8578-48BC-8094-0627F2B56C87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39A852E-1CE8-4CC3-9C6D-94723CEC33A8}" type="pres">
      <dgm:prSet presAssocID="{03505567-90D3-40A9-9110-A9A4E51AFB3F}" presName="node" presStyleLbl="node1" presStyleIdx="2" presStyleCnt="3" custScaleX="177169" custScaleY="109695" custRadScaleRad="132077" custRadScaleInc="22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7CB7FD-EA67-4A15-878E-724C4CD61037}" type="presOf" srcId="{8CEC3479-8578-48BC-8094-0627F2B56C87}" destId="{21764323-BB2A-4980-86D3-8C2D226E0664}" srcOrd="1" destOrd="0" presId="urn:microsoft.com/office/officeart/2005/8/layout/radial5"/>
    <dgm:cxn modelId="{94901F77-1EC4-4991-AD4E-605BD7A36E5A}" type="presOf" srcId="{03505567-90D3-40A9-9110-A9A4E51AFB3F}" destId="{439A852E-1CE8-4CC3-9C6D-94723CEC33A8}" srcOrd="0" destOrd="0" presId="urn:microsoft.com/office/officeart/2005/8/layout/radial5"/>
    <dgm:cxn modelId="{BFFDD301-BE69-495E-BE88-F6D1889C5BF9}" type="presOf" srcId="{D5B08122-8C5F-4D24-B2BD-D66BEA482429}" destId="{10F69BF8-44DF-4C48-8250-25D1D937C888}" srcOrd="0" destOrd="0" presId="urn:microsoft.com/office/officeart/2005/8/layout/radial5"/>
    <dgm:cxn modelId="{07853C00-C316-4EFA-9074-D812FA4CD943}" srcId="{5FB8B097-5B7D-419A-89A4-E02A8A54E5CE}" destId="{D5B08122-8C5F-4D24-B2BD-D66BEA482429}" srcOrd="1" destOrd="0" parTransId="{4E42F80A-123A-4FF0-8002-3FA8EC0A4414}" sibTransId="{B1C1E2D7-DD8A-46F6-866C-346ED6D6E142}"/>
    <dgm:cxn modelId="{172B91E4-6ABA-4F36-B3C2-5F7ADAD70E62}" type="presOf" srcId="{2280347E-E39C-44E8-83B6-CA83AE09C922}" destId="{7BF29157-E3C5-43DF-9551-B0FD1F2EDCAC}" srcOrd="0" destOrd="0" presId="urn:microsoft.com/office/officeart/2005/8/layout/radial5"/>
    <dgm:cxn modelId="{B9B17C89-E5EC-4C35-B8D9-C910F72C79FE}" type="presOf" srcId="{738B8A51-FA2E-4606-9026-FE763125908D}" destId="{1F2799CE-F847-4604-94C7-EC9729952DC5}" srcOrd="0" destOrd="0" presId="urn:microsoft.com/office/officeart/2005/8/layout/radial5"/>
    <dgm:cxn modelId="{A302E48C-9E7D-47C5-98B3-0EB0B35B333A}" type="presOf" srcId="{2005F34D-B1FD-4506-BEC6-2111ED2AF7BE}" destId="{86E6070E-A82C-4A50-9FB7-E4653780A843}" srcOrd="0" destOrd="0" presId="urn:microsoft.com/office/officeart/2005/8/layout/radial5"/>
    <dgm:cxn modelId="{425EAD30-0E3F-4EE1-857C-99CA9BBBBC79}" srcId="{738B8A51-FA2E-4606-9026-FE763125908D}" destId="{6586C36D-34EC-44E8-ACBB-8ABFCA724EF5}" srcOrd="1" destOrd="0" parTransId="{21B59CCE-A739-443F-B93D-684062424380}" sibTransId="{43E3138C-941F-484C-91A5-95AB47DFDBDE}"/>
    <dgm:cxn modelId="{D4CAF81F-D31D-43DB-BF38-1A0EF2B0E5A7}" type="presOf" srcId="{8CEC3479-8578-48BC-8094-0627F2B56C87}" destId="{563F3007-9E53-4E8A-9116-5A80BBE57904}" srcOrd="0" destOrd="0" presId="urn:microsoft.com/office/officeart/2005/8/layout/radial5"/>
    <dgm:cxn modelId="{CB66CAB7-FFBA-47D3-8B57-658C33A2908A}" type="presOf" srcId="{5FB8B097-5B7D-419A-89A4-E02A8A54E5CE}" destId="{CFF5801B-BD0F-4093-B953-96E9C57EE3B8}" srcOrd="0" destOrd="0" presId="urn:microsoft.com/office/officeart/2005/8/layout/radial5"/>
    <dgm:cxn modelId="{F06ED629-38B5-4A3C-9406-45D269EB95CF}" type="presOf" srcId="{2005F34D-B1FD-4506-BEC6-2111ED2AF7BE}" destId="{FDFB8620-3819-4829-9E02-7F9CA1554457}" srcOrd="1" destOrd="0" presId="urn:microsoft.com/office/officeart/2005/8/layout/radial5"/>
    <dgm:cxn modelId="{B4A76892-9F2C-4135-87D1-41D984E02123}" type="presOf" srcId="{4E42F80A-123A-4FF0-8002-3FA8EC0A4414}" destId="{9E31138F-1B54-4DCC-BE8D-0218D233FF36}" srcOrd="1" destOrd="0" presId="urn:microsoft.com/office/officeart/2005/8/layout/radial5"/>
    <dgm:cxn modelId="{93EF2A7C-8EE9-4D40-A9C1-1B2BA22C055C}" srcId="{5FB8B097-5B7D-419A-89A4-E02A8A54E5CE}" destId="{03505567-90D3-40A9-9110-A9A4E51AFB3F}" srcOrd="2" destOrd="0" parTransId="{8CEC3479-8578-48BC-8094-0627F2B56C87}" sibTransId="{50DD9E68-3248-4F54-923D-93F9A32A59EB}"/>
    <dgm:cxn modelId="{BD587C19-FA12-4ED5-8C16-02462055E0C0}" type="presOf" srcId="{4E42F80A-123A-4FF0-8002-3FA8EC0A4414}" destId="{DC9E0CE1-C6C9-4543-9F57-F3217B1E9F16}" srcOrd="0" destOrd="0" presId="urn:microsoft.com/office/officeart/2005/8/layout/radial5"/>
    <dgm:cxn modelId="{28390BEC-FE76-4D65-803D-6530600F980A}" srcId="{738B8A51-FA2E-4606-9026-FE763125908D}" destId="{5FB8B097-5B7D-419A-89A4-E02A8A54E5CE}" srcOrd="0" destOrd="0" parTransId="{8243C146-1E55-44B4-90D2-412AD39AAF10}" sibTransId="{51AB580E-88AE-4560-BA40-1C173434FF40}"/>
    <dgm:cxn modelId="{473D6483-A51D-4C61-B7D4-9683F646EAFD}" srcId="{5FB8B097-5B7D-419A-89A4-E02A8A54E5CE}" destId="{2280347E-E39C-44E8-83B6-CA83AE09C922}" srcOrd="0" destOrd="0" parTransId="{2005F34D-B1FD-4506-BEC6-2111ED2AF7BE}" sibTransId="{79BAF93B-0DCB-4602-A607-CE118912332D}"/>
    <dgm:cxn modelId="{CF11390E-3466-49BB-B18B-A5674ED2D481}" type="presParOf" srcId="{1F2799CE-F847-4604-94C7-EC9729952DC5}" destId="{CFF5801B-BD0F-4093-B953-96E9C57EE3B8}" srcOrd="0" destOrd="0" presId="urn:microsoft.com/office/officeart/2005/8/layout/radial5"/>
    <dgm:cxn modelId="{1AE12B3D-584D-4355-9F25-6917095C5CEA}" type="presParOf" srcId="{1F2799CE-F847-4604-94C7-EC9729952DC5}" destId="{86E6070E-A82C-4A50-9FB7-E4653780A843}" srcOrd="1" destOrd="0" presId="urn:microsoft.com/office/officeart/2005/8/layout/radial5"/>
    <dgm:cxn modelId="{3744A484-FE62-4DBD-BC8F-D799575A1E66}" type="presParOf" srcId="{86E6070E-A82C-4A50-9FB7-E4653780A843}" destId="{FDFB8620-3819-4829-9E02-7F9CA1554457}" srcOrd="0" destOrd="0" presId="urn:microsoft.com/office/officeart/2005/8/layout/radial5"/>
    <dgm:cxn modelId="{86E5CB36-D95F-41AF-ACFB-DE5521A52DAF}" type="presParOf" srcId="{1F2799CE-F847-4604-94C7-EC9729952DC5}" destId="{7BF29157-E3C5-43DF-9551-B0FD1F2EDCAC}" srcOrd="2" destOrd="0" presId="urn:microsoft.com/office/officeart/2005/8/layout/radial5"/>
    <dgm:cxn modelId="{FF43F517-B0AE-4850-B7D8-22507725D838}" type="presParOf" srcId="{1F2799CE-F847-4604-94C7-EC9729952DC5}" destId="{DC9E0CE1-C6C9-4543-9F57-F3217B1E9F16}" srcOrd="3" destOrd="0" presId="urn:microsoft.com/office/officeart/2005/8/layout/radial5"/>
    <dgm:cxn modelId="{E42DD8DD-6BC0-4E75-805E-CEEB3E128D6E}" type="presParOf" srcId="{DC9E0CE1-C6C9-4543-9F57-F3217B1E9F16}" destId="{9E31138F-1B54-4DCC-BE8D-0218D233FF36}" srcOrd="0" destOrd="0" presId="urn:microsoft.com/office/officeart/2005/8/layout/radial5"/>
    <dgm:cxn modelId="{84CCB23A-AD3F-47DF-AAAD-E7599462261D}" type="presParOf" srcId="{1F2799CE-F847-4604-94C7-EC9729952DC5}" destId="{10F69BF8-44DF-4C48-8250-25D1D937C888}" srcOrd="4" destOrd="0" presId="urn:microsoft.com/office/officeart/2005/8/layout/radial5"/>
    <dgm:cxn modelId="{0A456C44-DE00-4648-A344-31B4D3883194}" type="presParOf" srcId="{1F2799CE-F847-4604-94C7-EC9729952DC5}" destId="{563F3007-9E53-4E8A-9116-5A80BBE57904}" srcOrd="5" destOrd="0" presId="urn:microsoft.com/office/officeart/2005/8/layout/radial5"/>
    <dgm:cxn modelId="{7AAE692C-EBAD-46FC-B1EB-7849E8BA78A6}" type="presParOf" srcId="{563F3007-9E53-4E8A-9116-5A80BBE57904}" destId="{21764323-BB2A-4980-86D3-8C2D226E0664}" srcOrd="0" destOrd="0" presId="urn:microsoft.com/office/officeart/2005/8/layout/radial5"/>
    <dgm:cxn modelId="{638B6343-9CD4-46F9-B019-19FC3C08CE4A}" type="presParOf" srcId="{1F2799CE-F847-4604-94C7-EC9729952DC5}" destId="{439A852E-1CE8-4CC3-9C6D-94723CEC33A8}" srcOrd="6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5801B-BD0F-4093-B953-96E9C57EE3B8}">
      <dsp:nvSpPr>
        <dsp:cNvPr id="0" name=""/>
        <dsp:cNvSpPr/>
      </dsp:nvSpPr>
      <dsp:spPr>
        <a:xfrm>
          <a:off x="2592275" y="1982916"/>
          <a:ext cx="3302963" cy="1556647"/>
        </a:xfrm>
        <a:prstGeom prst="ellipse">
          <a:avLst/>
        </a:prstGeom>
        <a:solidFill>
          <a:schemeClr val="tx1">
            <a:lumMod val="9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НАЦИОНАЛЬНЫЙ ПРОЕКТ «ОБРАЗОВАНИЕ»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2 978,1 тыс. руб.</a:t>
          </a:r>
          <a:endParaRPr lang="ru-RU" sz="1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75983" y="2210882"/>
        <a:ext cx="2335547" cy="1100715"/>
      </dsp:txXfrm>
    </dsp:sp>
    <dsp:sp modelId="{86E6070E-A82C-4A50-9FB7-E4653780A843}">
      <dsp:nvSpPr>
        <dsp:cNvPr id="0" name=""/>
        <dsp:cNvSpPr/>
      </dsp:nvSpPr>
      <dsp:spPr>
        <a:xfrm rot="16192265">
          <a:off x="4211019" y="1561647"/>
          <a:ext cx="203098" cy="5597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4241552" y="1704068"/>
        <a:ext cx="142169" cy="335871"/>
      </dsp:txXfrm>
    </dsp:sp>
    <dsp:sp modelId="{7BF29157-E3C5-43DF-9551-B0FD1F2EDCAC}">
      <dsp:nvSpPr>
        <dsp:cNvPr id="0" name=""/>
        <dsp:cNvSpPr/>
      </dsp:nvSpPr>
      <dsp:spPr>
        <a:xfrm>
          <a:off x="2750795" y="10273"/>
          <a:ext cx="2977250" cy="1646427"/>
        </a:xfrm>
        <a:prstGeom prst="ellipse">
          <a:avLst/>
        </a:prstGeom>
        <a:solidFill>
          <a:srgbClr val="FFE89F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проект «Современная школа»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157,7 тыс. руб.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местный бюджет</a:t>
          </a:r>
          <a:endParaRPr lang="ru-RU" sz="1200" b="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6803" y="251387"/>
        <a:ext cx="2105234" cy="1164199"/>
      </dsp:txXfrm>
    </dsp:sp>
    <dsp:sp modelId="{DC9E0CE1-C6C9-4543-9F57-F3217B1E9F16}">
      <dsp:nvSpPr>
        <dsp:cNvPr id="0" name=""/>
        <dsp:cNvSpPr/>
      </dsp:nvSpPr>
      <dsp:spPr>
        <a:xfrm rot="1509360">
          <a:off x="5478711" y="3205481"/>
          <a:ext cx="240109" cy="5597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482127" y="3302128"/>
        <a:ext cx="168076" cy="335871"/>
      </dsp:txXfrm>
    </dsp:sp>
    <dsp:sp modelId="{10F69BF8-44DF-4C48-8250-25D1D937C888}">
      <dsp:nvSpPr>
        <dsp:cNvPr id="0" name=""/>
        <dsp:cNvSpPr/>
      </dsp:nvSpPr>
      <dsp:spPr>
        <a:xfrm>
          <a:off x="5512376" y="3129857"/>
          <a:ext cx="3056575" cy="1889768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проект «Успех каждого ребенка»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2 183,4 тыс. руб.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местный бюджет + областной бюджет + федеральный бюджет</a:t>
          </a:r>
        </a:p>
      </dsp:txBody>
      <dsp:txXfrm>
        <a:off x="5960001" y="3406607"/>
        <a:ext cx="2161325" cy="1336268"/>
      </dsp:txXfrm>
    </dsp:sp>
    <dsp:sp modelId="{563F3007-9E53-4E8A-9116-5A80BBE57904}">
      <dsp:nvSpPr>
        <dsp:cNvPr id="0" name=""/>
        <dsp:cNvSpPr/>
      </dsp:nvSpPr>
      <dsp:spPr>
        <a:xfrm rot="9431346">
          <a:off x="2719349" y="3126052"/>
          <a:ext cx="199314" cy="5597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776805" y="3226418"/>
        <a:ext cx="139520" cy="335871"/>
      </dsp:txXfrm>
    </dsp:sp>
    <dsp:sp modelId="{439A852E-1CE8-4CC3-9C6D-94723CEC33A8}">
      <dsp:nvSpPr>
        <dsp:cNvPr id="0" name=""/>
        <dsp:cNvSpPr/>
      </dsp:nvSpPr>
      <dsp:spPr>
        <a:xfrm>
          <a:off x="0" y="3029662"/>
          <a:ext cx="2916958" cy="180604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проект «Цифровая образовательная среда»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637,0 тыс. руб.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местный бюджет</a:t>
          </a:r>
          <a:endParaRPr lang="ru-RU" sz="1200" b="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179" y="3294152"/>
        <a:ext cx="2062600" cy="127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0.7335</cdr:x>
      <cdr:y>0.01753</cdr:y>
    </cdr:from>
    <cdr:to>
      <cdr:x>0.89221</cdr:x>
      <cdr:y>0.11558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38178" y="67766"/>
          <a:ext cx="1371407" cy="379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2 349 694,0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0.23819</cdr:x>
      <cdr:y>0.13415</cdr:y>
    </cdr:from>
    <cdr:to>
      <cdr:x>0.3811</cdr:x>
      <cdr:y>0.18293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>
          <a:off x="1080120" y="792088"/>
          <a:ext cx="648072" cy="288032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C4DCF8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0.01588</cdr:x>
      <cdr:y>0.21176</cdr:y>
    </cdr:from>
    <cdr:to>
      <cdr:x>0.15524</cdr:x>
      <cdr:y>0.26055</cdr:y>
    </cdr:to>
    <cdr:sp macro="" textlink="">
      <cdr:nvSpPr>
        <cdr:cNvPr id="7" name="Стрелка влево 6"/>
        <cdr:cNvSpPr/>
      </cdr:nvSpPr>
      <cdr:spPr>
        <a:xfrm xmlns:a="http://schemas.openxmlformats.org/drawingml/2006/main">
          <a:off x="72008" y="1296144"/>
          <a:ext cx="631966" cy="298570"/>
        </a:xfrm>
        <a:prstGeom xmlns:a="http://schemas.openxmlformats.org/drawingml/2006/main" prst="leftArrow">
          <a:avLst/>
        </a:prstGeom>
        <a:solidFill xmlns:a="http://schemas.openxmlformats.org/drawingml/2006/main">
          <a:srgbClr val="FFCC66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0.28342</cdr:x>
      <cdr:y>0.35982</cdr:y>
    </cdr:from>
    <cdr:to>
      <cdr:x>0.43883</cdr:x>
      <cdr:y>0.62069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2537594" y="1191856"/>
          <a:ext cx="1391460" cy="86409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5875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 xmlns:a="http://schemas.openxmlformats.org/drawingml/2006/main">
          <a:pPr algn="ctr"/>
          <a:r>
            <a:rPr lang="ru-RU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2 369 940,6 </a:t>
          </a:r>
        </a:p>
        <a:p xmlns:a="http://schemas.openxmlformats.org/drawingml/2006/main">
          <a:pPr algn="ctr"/>
          <a:r>
            <a:rPr lang="ru-RU" sz="16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600" b="1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0.32759</cdr:x>
      <cdr:y>0.3122</cdr:y>
    </cdr:from>
    <cdr:to>
      <cdr:x>0.69822</cdr:x>
      <cdr:y>0.40935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3952" y="1851118"/>
          <a:ext cx="150916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2 017 698,1</a:t>
          </a:r>
        </a:p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0.25686</cdr:x>
      <cdr:y>0.53079</cdr:y>
    </cdr:from>
    <cdr:to>
      <cdr:x>0.5551</cdr:x>
      <cdr:y>0.5827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1045920" y="3147262"/>
          <a:ext cx="1214423" cy="30779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1 164 046,3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0.31579</cdr:x>
      <cdr:y>0.49254</cdr:y>
    </cdr:from>
    <cdr:to>
      <cdr:x>0.7193</cdr:x>
      <cdr:y>0.57896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5884" y="2357478"/>
          <a:ext cx="1643074" cy="413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2 375 119,1</a:t>
          </a:r>
        </a:p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0.43697</cdr:x>
      <cdr:y>0.375</cdr:y>
    </cdr:from>
    <cdr:to>
      <cdr:x>0.60235</cdr:x>
      <cdr:y>0.52782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44416" y="2160240"/>
          <a:ext cx="1417133" cy="8803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8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695 147,1 тыс. руб.</a:t>
          </a:r>
        </a:p>
      </cdr:txBody>
    </cdr:sp>
  </cdr:relSizeAnchor>
  <cdr:relSizeAnchor xmlns:cdr="http://schemas.openxmlformats.org/drawingml/2006/chartDrawing">
    <cdr:from>
      <cdr:x>0.00877</cdr:x>
      <cdr:y>0</cdr:y>
    </cdr:from>
    <cdr:to>
      <cdr:x>0.2807</cdr:x>
      <cdr:y>0.15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518" y="0"/>
          <a:ext cx="2310574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СТРУКТУРА МУНИЦИПАЛЬНЫХ ПРОГРАММ</a:t>
          </a:r>
          <a:endParaRPr lang="ru-RU" sz="1600" b="1" i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0.08772</cdr:x>
      <cdr:y>0.46753</cdr:y>
    </cdr:from>
    <cdr:to>
      <cdr:x>0.08772</cdr:x>
      <cdr:y>0.53467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720080" y="2592288"/>
          <a:ext cx="0" cy="372242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bg1">
              <a:alpha val="60000"/>
            </a:schemeClr>
          </a:solidFill>
          <a:tailEnd type="triangle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0.00877</cdr:x>
      <cdr:y>0.54545</cdr:y>
    </cdr:from>
    <cdr:to>
      <cdr:x>0.18421</cdr:x>
      <cdr:y>0.825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4518" y="3142141"/>
          <a:ext cx="1490704" cy="161038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  <a:ln xmlns:a="http://schemas.openxmlformats.org/drawingml/2006/main">
          <a:solidFill>
            <a:srgbClr val="00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федеральные </a:t>
          </a:r>
          <a:r>
            <a: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проекты, входящие в состав национальных </a:t>
          </a: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проектов – 991,2 тыс. руб.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0.26316</cdr:x>
      <cdr:y>0.46753</cdr:y>
    </cdr:from>
    <cdr:to>
      <cdr:x>0.26316</cdr:x>
      <cdr:y>0.53467</cdr:y>
    </cdr:to>
    <cdr:cxnSp macro="">
      <cdr:nvCxnSpPr>
        <cdr:cNvPr id="11" name="Прямая со стрелкой 10"/>
        <cdr:cNvCxnSpPr/>
      </cdr:nvCxnSpPr>
      <cdr:spPr>
        <a:xfrm xmlns:a="http://schemas.openxmlformats.org/drawingml/2006/main">
          <a:off x="2160240" y="2592288"/>
          <a:ext cx="0" cy="372242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bg1">
              <a:alpha val="60000"/>
            </a:schemeClr>
          </a:solidFill>
          <a:tailEnd type="triangle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0.19492</cdr:x>
      <cdr:y>0.54545</cdr:y>
    </cdr:from>
    <cdr:to>
      <cdr:x>0.37288</cdr:x>
      <cdr:y>0.825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1656184" y="3142141"/>
          <a:ext cx="1512168" cy="161038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20000"/>
            <a:lumOff val="80000"/>
          </a:schemeClr>
        </a:solidFill>
        <a:ln xmlns:a="http://schemas.openxmlformats.org/drawingml/2006/main">
          <a:solidFill>
            <a:srgbClr val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мероприятия</a:t>
          </a:r>
          <a:r>
            <a: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, направленные на достижение целей </a:t>
          </a: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проектов –  34 335,6 тыс. руб.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0.84211</cdr:x>
      <cdr:y>0.22078</cdr:y>
    </cdr:from>
    <cdr:to>
      <cdr:x>0.84211</cdr:x>
      <cdr:y>0.28191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>
          <a:off x="7216000" y="1271834"/>
          <a:ext cx="0" cy="35214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bg1">
              <a:alpha val="60000"/>
            </a:schemeClr>
          </a:solidFill>
          <a:tailEnd type="triangle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0.72034</cdr:x>
      <cdr:y>0.2875</cdr:y>
    </cdr:from>
    <cdr:to>
      <cdr:x>0.95718</cdr:x>
      <cdr:y>0.40975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120680" y="1656184"/>
          <a:ext cx="2012434" cy="70425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>
          <a:solidFill>
            <a:srgbClr val="00000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 процессных мероприятий – </a:t>
          </a:r>
        </a:p>
        <a:p xmlns:a="http://schemas.openxmlformats.org/drawingml/2006/main">
          <a:pPr algn="ctr"/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659 820,3 тыс. руб.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0.84211</cdr:x>
      <cdr:y>0.41558</cdr:y>
    </cdr:from>
    <cdr:to>
      <cdr:x>0.84211</cdr:x>
      <cdr:y>0.47671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>
          <a:off x="6912768" y="2304256"/>
          <a:ext cx="0" cy="338922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bg1">
              <a:alpha val="60000"/>
            </a:schemeClr>
          </a:solidFill>
          <a:tailEnd type="triangle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0.66949</cdr:x>
      <cdr:y>0.46753</cdr:y>
    </cdr:from>
    <cdr:to>
      <cdr:x>1</cdr:x>
      <cdr:y>0.975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5736828" y="2693272"/>
          <a:ext cx="2832124" cy="29233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285750" indent="-285750" algn="l">
            <a:buFontTx/>
            <a:buChar char="-"/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муниципального задания;</a:t>
          </a:r>
        </a:p>
        <a:p xmlns:a="http://schemas.openxmlformats.org/drawingml/2006/main">
          <a:pPr marL="285750" indent="-285750" algn="l">
            <a:buFontTx/>
            <a:buChar char="-"/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дотации на выравнивание бюджетной обеспеченности поселений;</a:t>
          </a:r>
        </a:p>
        <a:p xmlns:a="http://schemas.openxmlformats.org/drawingml/2006/main">
          <a:pPr marL="285750" indent="-285750" algn="l">
            <a:buFontTx/>
            <a:buChar char="-"/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текущая деятельность казенных учреждений;</a:t>
          </a:r>
        </a:p>
        <a:p xmlns:a="http://schemas.openxmlformats.org/drawingml/2006/main">
          <a:pPr marL="285750" indent="-285750" algn="l">
            <a:buFontTx/>
            <a:buChar char="-"/>
          </a:pP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мероприятия, направленные на достижение цели программы, не относящиеся к проектной части</a:t>
          </a:r>
        </a:p>
        <a:p xmlns:a="http://schemas.openxmlformats.org/drawingml/2006/main">
          <a:pPr marL="285750" indent="-285750" algn="l">
            <a:buFontTx/>
            <a:buChar char="-"/>
          </a:pPr>
          <a:endParaRPr lang="ru-RU" sz="1400" b="1" i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marL="285750" indent="-285750" algn="l">
            <a:buFontTx/>
            <a:buChar char="-"/>
          </a:pP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0.81967</cdr:x>
      <cdr:y>0</cdr:y>
    </cdr:from>
    <cdr:to>
      <cdr:x>0.98361</cdr:x>
      <cdr:y>0.05263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0" y="0"/>
          <a:ext cx="142876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0.6371</cdr:x>
      <cdr:y>0.03996</cdr:y>
    </cdr:from>
    <cdr:to>
      <cdr:x>0.98387</cdr:x>
      <cdr:y>0.14444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5643610" y="235974"/>
          <a:ext cx="3071786" cy="61689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0.79675</cdr:x>
      <cdr:y>0.01351</cdr:y>
    </cdr:from>
    <cdr:to>
      <cdr:x>0.99355</cdr:x>
      <cdr:y>0.99459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00942" y="71419"/>
          <a:ext cx="1729271" cy="5186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тысяч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374262-45A0-42F5-A65F-5FDCB99907FB}" type="datetimeFigureOut">
              <a:rPr lang="ru-RU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2" y="4687052"/>
            <a:ext cx="5389240" cy="4439368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6" y="9370947"/>
            <a:ext cx="2919565" cy="493789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225485-AD24-4D49-AB42-AE83E1E29D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339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56BC22-9A69-45C4-B33B-AE316EEA465F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79EB0-1056-4EF2-9D13-F2CE29D0577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95638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AAA9-7641-4451-AC15-55D44BC82715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15386-B9DD-4FDE-A0D4-0C6E21210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41779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AAA9-7641-4451-AC15-55D44BC82715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15386-B9DD-4FDE-A0D4-0C6E21210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75826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AAA9-7641-4451-AC15-55D44BC82715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15386-B9DD-4FDE-A0D4-0C6E21210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823242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AAA9-7641-4451-AC15-55D44BC82715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15386-B9DD-4FDE-A0D4-0C6E21210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29520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AAA9-7641-4451-AC15-55D44BC82715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15386-B9DD-4FDE-A0D4-0C6E21210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271696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7AAA9-7641-4451-AC15-55D44BC82715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15386-B9DD-4FDE-A0D4-0C6E21210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57573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FBB0A-FF1D-4636-A835-80CE771D2AAD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C351D-B69F-473E-A257-EDFFE7E089F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8660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15F51-717E-40E8-99E3-26957E1DF38E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E6D6B-DD0A-4E21-A767-362BBE7D67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2709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5BD71-9E0D-46C7-956D-F3C68EB6FAB4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DB6C4-FA73-4F77-8B44-C0AC847C608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18197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D96EE4-17A6-46E1-B01E-11A69F380A5B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FE473-EE3A-4380-9F3B-10FA718D8F2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739231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7BCDD9-7201-4ABE-8147-6444E62D35CB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479A4-3478-4D72-BF18-FA686DE3367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8772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EA36D-7DCA-494C-8276-F88CD1806875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07178-31F3-47F1-A9CB-54715A2FB0C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9580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830196-3E42-4A5F-8A1E-7699A3E96360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25A9D-F6CD-4419-8444-A45F0AE654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84797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F49FD6-DF65-49CD-BEB1-FD33682E041C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86439-88AC-419E-831D-B56719C6DA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3057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2330B-CB20-4E9F-AA08-34E5F8FD8979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EC9ED-63AC-48CD-B6C6-D89DEDB1C8C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4616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1939D9-6671-43CB-AEAA-E104C1BBFE2A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EBDB0-4880-42EA-A188-E80D0A3B64F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42600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2">
                <a:tint val="97000"/>
                <a:hueMod val="92000"/>
                <a:satMod val="169000"/>
                <a:lumMod val="43000"/>
                <a:lumOff val="57000"/>
                <a:alpha val="81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9F7AAA9-7641-4451-AC15-55D44BC82715}" type="datetime1">
              <a:rPr lang="ru-RU" smtClean="0"/>
              <a:pPr>
                <a:defRPr/>
              </a:pPr>
              <a:t>07.12.2021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C615386-B9DD-4FDE-A0D4-0C6E212109B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060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30" r:id="rId1"/>
    <p:sldLayoutId id="2147484531" r:id="rId2"/>
    <p:sldLayoutId id="2147484532" r:id="rId3"/>
    <p:sldLayoutId id="2147484533" r:id="rId4"/>
    <p:sldLayoutId id="2147484534" r:id="rId5"/>
    <p:sldLayoutId id="2147484535" r:id="rId6"/>
    <p:sldLayoutId id="2147484536" r:id="rId7"/>
    <p:sldLayoutId id="2147484537" r:id="rId8"/>
    <p:sldLayoutId id="2147484538" r:id="rId9"/>
    <p:sldLayoutId id="2147484539" r:id="rId10"/>
    <p:sldLayoutId id="2147484540" r:id="rId11"/>
    <p:sldLayoutId id="2147484541" r:id="rId12"/>
    <p:sldLayoutId id="2147484542" r:id="rId13"/>
    <p:sldLayoutId id="2147484543" r:id="rId14"/>
    <p:sldLayoutId id="2147484544" r:id="rId15"/>
    <p:sldLayoutId id="2147484545" r:id="rId16"/>
    <p:sldLayoutId id="2147484546" r:id="rId17"/>
  </p:sldLayoutIdLst>
  <p:transition spd="slow">
    <p:circl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2.xml"/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10" Type="http://schemas.openxmlformats.org/officeDocument/2006/relationships/chart" Target="../charts/chart24.xml"/><Relationship Id="rId4" Type="http://schemas.openxmlformats.org/officeDocument/2006/relationships/chart" Target="../charts/chart18.xml"/><Relationship Id="rId9" Type="http://schemas.openxmlformats.org/officeDocument/2006/relationships/chart" Target="../charts/char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0528" y="1047289"/>
            <a:ext cx="9612560" cy="17235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52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786058"/>
            <a:ext cx="8274142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  <a:ea typeface="Yu Gothic UI Light" pitchFamily="34" charset="-128"/>
                <a:cs typeface="Times New Roman" pitchFamily="18" charset="0"/>
              </a:rPr>
              <a:t>Проект бюджета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  <a:ea typeface="Yu Gothic UI Light" pitchFamily="34" charset="-128"/>
                <a:cs typeface="Times New Roman" pitchFamily="18" charset="0"/>
              </a:rPr>
              <a:t>Лужского муниципального района Ленинградской области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Palatino Linotype" pitchFamily="18" charset="0"/>
                <a:ea typeface="Yu Gothic UI Light" pitchFamily="34" charset="-128"/>
                <a:cs typeface="Times New Roman" pitchFamily="18" charset="0"/>
              </a:rPr>
              <a:t>на 2022 год и на плановый период 2023 и 2024 годов</a:t>
            </a:r>
          </a:p>
          <a:p>
            <a:pPr algn="ctr"/>
            <a:endParaRPr lang="ru-RU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135732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68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местного бюджета на 2022-2024 годы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061866"/>
            <a:ext cx="75724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уровня оплаты труда отдельных </a:t>
            </a:r>
            <a:r>
              <a:rPr lang="ru-RU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категорий работников бюджетной сферы в целях реализации Указа Президента Российской Федерации от 7 мая 2012 года № 597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мероприятиях по реализации государственной социальной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политики»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4367" y="2782940"/>
            <a:ext cx="74652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с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4% расчетной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величины, применяемой для расчета должностных окладов работников муниципальных учреждений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4951" y="3982102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Индексация с 1 января 2022 года на 4% расходов на закупки товаров, работ и услуг, а также субсидий юридическим лицам и некоммерческим организациям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296586" y="2810898"/>
            <a:ext cx="1060704" cy="914400"/>
          </a:xfrm>
          <a:prstGeom prst="hexagon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296586" y="1380390"/>
            <a:ext cx="1060704" cy="914400"/>
          </a:xfrm>
          <a:prstGeom prst="hexagon">
            <a:avLst/>
          </a:prstGeom>
          <a:solidFill>
            <a:srgbClr val="92D050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328848" y="4083365"/>
            <a:ext cx="1060704" cy="914400"/>
          </a:xfrm>
          <a:prstGeom prst="hexagon">
            <a:avLst/>
          </a:prstGeom>
          <a:solidFill>
            <a:srgbClr val="FFE89F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323663" y="5238076"/>
            <a:ext cx="1060704" cy="91440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84367" y="5282527"/>
            <a:ext cx="74652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Софинансирование субсидий, расходы для уплаты налога на имущество и земельного налога не выше уровня 2021 года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3415"/>
            <a:ext cx="8858280" cy="6109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бюджета Лужского муниципального района</a:t>
            </a:r>
            <a:endParaRPr lang="ru-RU" sz="2400" i="1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03705087"/>
              </p:ext>
            </p:extLst>
          </p:nvPr>
        </p:nvGraphicFramePr>
        <p:xfrm>
          <a:off x="285720" y="785794"/>
          <a:ext cx="407196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>
            <a:off x="1785918" y="3071810"/>
            <a:ext cx="5643602" cy="1500198"/>
          </a:xfrm>
          <a:prstGeom prst="line">
            <a:avLst/>
          </a:prstGeom>
          <a:ln w="69850">
            <a:solidFill>
              <a:srgbClr val="4A97D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364088" y="1124744"/>
            <a:ext cx="35718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kern="0" dirty="0" smtClean="0">
                <a:solidFill>
                  <a:schemeClr val="bg1"/>
                </a:solidFill>
                <a:latin typeface="Arial Nova Light" panose="020B0304020202020204" pitchFamily="34" charset="0"/>
                <a:cs typeface="Times New Roman" pitchFamily="18" charset="0"/>
              </a:rPr>
              <a:t>Межбюджетные трансферты </a:t>
            </a:r>
            <a:r>
              <a:rPr lang="ru-RU" sz="1400" kern="0" dirty="0" smtClean="0">
                <a:solidFill>
                  <a:schemeClr val="bg1"/>
                </a:solidFill>
                <a:latin typeface="Arial Nova Light" panose="020B0304020202020204" pitchFamily="34" charset="0"/>
                <a:cs typeface="Times New Roman" pitchFamily="18" charset="0"/>
              </a:rPr>
              <a:t>–</a:t>
            </a:r>
          </a:p>
          <a:p>
            <a:pPr algn="ctr">
              <a:defRPr/>
            </a:pPr>
            <a:r>
              <a:rPr lang="ru-RU" sz="1400" kern="0" dirty="0" smtClean="0">
                <a:solidFill>
                  <a:schemeClr val="bg1"/>
                </a:solidFill>
                <a:latin typeface="Arial Nova Light" panose="020B0304020202020204" pitchFamily="34" charset="0"/>
                <a:cs typeface="Times New Roman" pitchFamily="18" charset="0"/>
              </a:rPr>
              <a:t>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 lang="ru-RU" sz="1400" kern="0" dirty="0">
              <a:solidFill>
                <a:schemeClr val="bg1"/>
              </a:solidFill>
              <a:latin typeface="Arial Nova Light" panose="020B0304020202020204" pitchFamily="34" charset="0"/>
              <a:cs typeface="Times New Roman" pitchFamily="18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3419872" y="1052736"/>
            <a:ext cx="16430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год*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4071934" y="6072206"/>
            <a:ext cx="1500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5357817" y="6572272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ЛМР от 22.12.2020 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772816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853 651,8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750529044"/>
              </p:ext>
            </p:extLst>
          </p:nvPr>
        </p:nvGraphicFramePr>
        <p:xfrm>
          <a:off x="4786314" y="2071654"/>
          <a:ext cx="407196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020272" y="357301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1 077 350,9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72198" y="578645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1 297 768,2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3900" cy="720080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бюджета Лужского муниципального района по видам расходов </a:t>
            </a:r>
            <a:b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(за счет собственных средств бюджета) </a:t>
            </a:r>
            <a:endParaRPr lang="ru-RU" sz="2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180529"/>
              </p:ext>
            </p:extLst>
          </p:nvPr>
        </p:nvGraphicFramePr>
        <p:xfrm>
          <a:off x="251521" y="1556793"/>
          <a:ext cx="8496944" cy="412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541"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год*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83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 вес,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 вес,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4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853 651,8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1 077 350,9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4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муниципальными органами, казенными учреждениями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149 096,0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155 579,3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104,4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6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Закупка товаров, работ и услуг для муниципальных нужд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067,5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108 932,0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125,1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6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29 058,2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30 212,9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0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вложения в объекты муниципальной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собственности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33 645,1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3 350,8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6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51 564,6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197 938,4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383,9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0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481 306,0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549 724,1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114,2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37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21 914,4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31 613,4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144,3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651680"/>
                  </a:ext>
                </a:extLst>
              </a:tr>
            </a:tbl>
          </a:graphicData>
        </a:graphic>
      </p:graphicFrame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5357817" y="6458239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ЛМР от 22.12.2020 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6336" y="1268760"/>
            <a:ext cx="1295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64399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по разделам классификации расходов (за счет </a:t>
            </a:r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собственных</a:t>
            </a:r>
            <a:r>
              <a:rPr lang="ru-RU" sz="23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средств)</a:t>
            </a:r>
            <a:endParaRPr lang="ru-RU" sz="2300" i="1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48713"/>
              </p:ext>
            </p:extLst>
          </p:nvPr>
        </p:nvGraphicFramePr>
        <p:xfrm>
          <a:off x="214282" y="785794"/>
          <a:ext cx="307183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008081"/>
              </p:ext>
            </p:extLst>
          </p:nvPr>
        </p:nvGraphicFramePr>
        <p:xfrm>
          <a:off x="3181441" y="804897"/>
          <a:ext cx="2880319" cy="1409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424848"/>
              </p:ext>
            </p:extLst>
          </p:nvPr>
        </p:nvGraphicFramePr>
        <p:xfrm>
          <a:off x="6072198" y="779936"/>
          <a:ext cx="292895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541023"/>
              </p:ext>
            </p:extLst>
          </p:nvPr>
        </p:nvGraphicFramePr>
        <p:xfrm>
          <a:off x="214282" y="3316872"/>
          <a:ext cx="2735164" cy="155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89993"/>
              </p:ext>
            </p:extLst>
          </p:nvPr>
        </p:nvGraphicFramePr>
        <p:xfrm>
          <a:off x="3093586" y="2321709"/>
          <a:ext cx="2928958" cy="2821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133798"/>
              </p:ext>
            </p:extLst>
          </p:nvPr>
        </p:nvGraphicFramePr>
        <p:xfrm>
          <a:off x="2949446" y="4941168"/>
          <a:ext cx="2684496" cy="175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588886"/>
              </p:ext>
            </p:extLst>
          </p:nvPr>
        </p:nvGraphicFramePr>
        <p:xfrm>
          <a:off x="6131725" y="2420888"/>
          <a:ext cx="2760756" cy="223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900905"/>
              </p:ext>
            </p:extLst>
          </p:nvPr>
        </p:nvGraphicFramePr>
        <p:xfrm>
          <a:off x="214282" y="4221088"/>
          <a:ext cx="264320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2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894370"/>
              </p:ext>
            </p:extLst>
          </p:nvPr>
        </p:nvGraphicFramePr>
        <p:xfrm>
          <a:off x="5870040" y="4202782"/>
          <a:ext cx="3022440" cy="261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3" name="Прямоугольник 10"/>
          <p:cNvSpPr>
            <a:spLocks noChangeArrowheads="1"/>
          </p:cNvSpPr>
          <p:nvPr/>
        </p:nvSpPr>
        <p:spPr bwMode="auto">
          <a:xfrm>
            <a:off x="-12643" y="6557810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ЛМР от 22.12.2020 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87141" y="4766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 руб.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МУНИЦИПАЛЬНЫХ ПРОГРАММ С 2022 ГОДА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83671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соответствии с приказом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Министерства финансов Российской Федерации от 6 июня 2019 № 85н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«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 </a:t>
            </a: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Порядке формирования и применения кодов бюджетной классификации Российской Федерации, их структуре и принципах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назначения»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(с учетом изменений)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51520" y="2348880"/>
            <a:ext cx="1090464" cy="792088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51520" y="2564904"/>
            <a:ext cx="94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47664" y="25649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3212976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1383013" y="3586891"/>
            <a:ext cx="216024" cy="28803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956992" y="3570105"/>
            <a:ext cx="216024" cy="28803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7544" y="3861048"/>
            <a:ext cx="1522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33533" y="3858137"/>
            <a:ext cx="1522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H="1">
            <a:off x="539552" y="4149080"/>
            <a:ext cx="216024" cy="28803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115616" y="4149080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475656" y="4149080"/>
            <a:ext cx="144016" cy="28803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9512" y="4437112"/>
            <a:ext cx="2059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сновное мероприятие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755576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23528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187624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1619672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051720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79512" y="5085184"/>
            <a:ext cx="1987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расходов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39752" y="5085184"/>
            <a:ext cx="1987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расходов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39752" y="4437112"/>
            <a:ext cx="2275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сновное мероприятие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3203848" y="4149080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2627784" y="4149080"/>
            <a:ext cx="216024" cy="28803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3563888" y="4149080"/>
            <a:ext cx="144016" cy="28803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2483768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915816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3347864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3779912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211960" y="4797152"/>
            <a:ext cx="0" cy="317482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трелка вправо 64"/>
          <p:cNvSpPr/>
          <p:nvPr/>
        </p:nvSpPr>
        <p:spPr>
          <a:xfrm>
            <a:off x="5292080" y="2348880"/>
            <a:ext cx="1090464" cy="79208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5292080" y="25649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16216" y="25649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04048" y="3212976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96136" y="386104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часть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00192" y="4149080"/>
            <a:ext cx="1987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расходов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300192" y="4437112"/>
            <a:ext cx="1987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расходов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96136" y="4725144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процессная часть</a:t>
            </a:r>
            <a:endParaRPr lang="ru-RU" sz="16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00192" y="5013176"/>
            <a:ext cx="1987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расходов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00192" y="5301208"/>
            <a:ext cx="1987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расходов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364088" y="3573016"/>
            <a:ext cx="0" cy="1800200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5364088" y="4509120"/>
            <a:ext cx="360040" cy="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5364088" y="5373216"/>
            <a:ext cx="360040" cy="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012160" y="4221088"/>
            <a:ext cx="0" cy="43204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6012160" y="4365104"/>
            <a:ext cx="360040" cy="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6012160" y="4653136"/>
            <a:ext cx="360040" cy="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6012160" y="5085184"/>
            <a:ext cx="0" cy="432048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6012160" y="5517232"/>
            <a:ext cx="360040" cy="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6012160" y="5229200"/>
            <a:ext cx="360040" cy="0"/>
          </a:xfrm>
          <a:prstGeom prst="straightConnector1">
            <a:avLst/>
          </a:prstGeom>
          <a:ln w="3810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75758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43608" y="116632"/>
            <a:ext cx="7056784" cy="648072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2022 </a:t>
            </a:r>
            <a:endParaRPr lang="ru-RU" sz="2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счет собственных средств бюджета)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50247047"/>
              </p:ext>
            </p:extLst>
          </p:nvPr>
        </p:nvGraphicFramePr>
        <p:xfrm>
          <a:off x="323528" y="764704"/>
          <a:ext cx="856895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8652377"/>
      </p:ext>
    </p:extLst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5904656" cy="504056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СТРАТЕГИЧЕСКАЯ ПРИОРИТИЗАЦИЯ РАСХОДОВ И РАЗВИТИЕ ПРИНЦИПОВ ПРОЕКТНОГО УПРАВЛЕНИЯ</a:t>
            </a:r>
            <a:endParaRPr lang="ru-RU" sz="2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1482089"/>
              </p:ext>
            </p:extLst>
          </p:nvPr>
        </p:nvGraphicFramePr>
        <p:xfrm>
          <a:off x="467544" y="1268760"/>
          <a:ext cx="698477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853839608"/>
              </p:ext>
            </p:extLst>
          </p:nvPr>
        </p:nvGraphicFramePr>
        <p:xfrm>
          <a:off x="395536" y="1268760"/>
          <a:ext cx="85689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680" y="-531440"/>
            <a:ext cx="2880320" cy="288032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16216" y="1916832"/>
            <a:ext cx="23042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 местного бюджета на участие в федеральных проектах,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входящие в состав национальных проектов </a:t>
            </a: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991,2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552" y="1916832"/>
            <a:ext cx="2448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 областного и федерального бюджетов на участие в федеральных проектах,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входящие в состав национальных проектов </a:t>
            </a: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1986,9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algn="ctr"/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324369"/>
      </p:ext>
    </p:extLst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833" y="332656"/>
            <a:ext cx="8643998" cy="360040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программы-2022  </a:t>
            </a:r>
            <a:b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(за счет собственных средств бюджета)</a:t>
            </a:r>
            <a:b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14707140"/>
              </p:ext>
            </p:extLst>
          </p:nvPr>
        </p:nvGraphicFramePr>
        <p:xfrm>
          <a:off x="175664" y="764704"/>
          <a:ext cx="8788823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796136" y="2564904"/>
            <a:ext cx="2016224" cy="12241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Всего на реализацию программ </a:t>
            </a:r>
          </a:p>
          <a:p>
            <a:pPr algn="ctr"/>
            <a:r>
              <a:rPr lang="ru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695 147,1</a:t>
            </a:r>
          </a:p>
          <a:p>
            <a:pPr algn="ctr"/>
            <a:r>
              <a:rPr lang="ru-RU" sz="1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9204"/>
      </p:ext>
    </p:extLst>
  </p:cSld>
  <p:clrMapOvr>
    <a:masterClrMapping/>
  </p:clrMapOvr>
  <p:transition spd="slow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214446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бюджетам поселений Лужского муниципального района </a:t>
            </a:r>
            <a:endParaRPr lang="ru-RU" sz="2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365998"/>
              </p:ext>
            </p:extLst>
          </p:nvPr>
        </p:nvGraphicFramePr>
        <p:xfrm>
          <a:off x="107504" y="1142984"/>
          <a:ext cx="9036496" cy="545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5286380" y="6357958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ЛМР от 20.12.2020 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858280" cy="596584"/>
          </a:xfrm>
        </p:spPr>
        <p:txBody>
          <a:bodyPr>
            <a:noAutofit/>
          </a:bodyPr>
          <a:lstStyle/>
          <a:p>
            <a:pPr algn="ctr"/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</a:t>
            </a:r>
            <a:b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 бюджета </a:t>
            </a:r>
            <a:endParaRPr lang="ru-RU" sz="2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785794"/>
            <a:ext cx="114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66475"/>
              </p:ext>
            </p:extLst>
          </p:nvPr>
        </p:nvGraphicFramePr>
        <p:xfrm>
          <a:off x="642910" y="1285860"/>
          <a:ext cx="7858180" cy="263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источников внутреннего финансирования</a:t>
                      </a:r>
                    </a:p>
                    <a:p>
                      <a:pPr algn="ctr"/>
                      <a:endParaRPr lang="ru-RU" sz="16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5 178,5</a:t>
                      </a:r>
                      <a:endParaRPr lang="ru-RU" sz="16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60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6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Кредиты кредитных организаций в валюте Российской Федерации, полученные муниципальными районами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Погашение кредита от других бюджетов бюджетной системы РФ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Изменение прочих остатков денежных средств бюджета района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5 178,5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 bwMode="auto">
          <a:xfrm>
            <a:off x="899592" y="4714884"/>
            <a:ext cx="7315746" cy="1643074"/>
          </a:xfrm>
          <a:prstGeom prst="roundRect">
            <a:avLst>
              <a:gd name="adj" fmla="val 10000"/>
            </a:avLst>
          </a:prstGeom>
          <a:noFill/>
          <a:ln w="31750">
            <a:noFill/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 -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средства, которые привлекаются для покрытия дефицита (кредиты банков, кредиты от других уровней бюджетов, кредиты финансовых международных организаций, ценные бумаги, иные источники).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51" y="116632"/>
            <a:ext cx="8786873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параметры проекта бюджета </a:t>
            </a:r>
            <a:br>
              <a:rPr lang="ru-RU" sz="27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Лужского муниципального района </a:t>
            </a:r>
            <a:endParaRPr lang="ru-RU" sz="27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427521"/>
              </p:ext>
            </p:extLst>
          </p:nvPr>
        </p:nvGraphicFramePr>
        <p:xfrm>
          <a:off x="214251" y="936077"/>
          <a:ext cx="8786873" cy="407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0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3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4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2021 год (Первоначальный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), тыс. руб.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Проект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2022 год, тыс. руб.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Темп роста, 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2023 год, тыс. руб.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2024 год, тыс. руб.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ДОХОДЫ (всего), в том числе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2 009 891,5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2 369 940,6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2 373 144,0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2 349 694,0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собственные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845 845,2</a:t>
                      </a:r>
                      <a:endParaRPr lang="ru-RU" sz="1400" b="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1 072 172,4</a:t>
                      </a:r>
                      <a:endParaRPr lang="ru-RU" sz="1400" b="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996 657,4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1 044 718,4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1 164 046,3</a:t>
                      </a:r>
                      <a:endParaRPr lang="ru-RU" sz="1400" b="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1 297 768,2</a:t>
                      </a:r>
                      <a:endParaRPr lang="ru-RU" sz="1400" b="0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111,5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1 376 486,6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1 304 975,6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РАСХОДЫ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2 017 698,1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2 375 119,1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117,7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2 377 750,7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2 354 106,5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1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 т.ч. условно утвержденные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31 916,4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58 235,9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7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ДЕФИЦИТ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(-)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- 7 806,6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- 5 178,5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- 4 606,7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- 4 412,5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к собственным доходам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14251" y="5445224"/>
            <a:ext cx="8786873" cy="12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anchor="ctr"/>
          <a:lstStyle/>
          <a:p>
            <a:pPr>
              <a:defRPr/>
            </a:pPr>
            <a:endParaRPr lang="ru-RU" sz="14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Стратегическая приоритизация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расходов и развитие принципов проектного управления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Ограничение роста муниципального долга Лужского муниципального района</a:t>
            </a:r>
          </a:p>
          <a:p>
            <a:pPr algn="ctr">
              <a:defRPr/>
            </a:pPr>
            <a:endParaRPr lang="ru-RU" sz="16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эффективности управления бюджетными расходами</a:t>
            </a:r>
          </a:p>
          <a:p>
            <a:pPr algn="ctr">
              <a:defRPr/>
            </a:pP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251" y="5085184"/>
            <a:ext cx="8786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бюджетной </a:t>
            </a:r>
            <a:r>
              <a:rPr lang="x-none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Лужского </a:t>
            </a:r>
            <a:r>
              <a:rPr lang="x-none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x-none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x-none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x-none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x-none" sz="1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85992"/>
            <a:ext cx="7671796" cy="72008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116632"/>
            <a:ext cx="889365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Доходная часть </a:t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бюджета Лужского муниципального района 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331969"/>
              </p:ext>
            </p:extLst>
          </p:nvPr>
        </p:nvGraphicFramePr>
        <p:xfrm>
          <a:off x="269190" y="1419215"/>
          <a:ext cx="8640960" cy="386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5124675" y="1477702"/>
            <a:ext cx="1080707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2 373 144,0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635896" y="1477527"/>
            <a:ext cx="1071570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2 369 940,6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051720" y="1844824"/>
            <a:ext cx="1071570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2 009 891,5</a:t>
            </a: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5309117" y="6453336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ЛМР от 22.12.2020 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71431" y="93882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53583"/>
            <a:ext cx="8715436" cy="78581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</a:t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бюджета Лужского муниципального района 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919741"/>
              </p:ext>
            </p:extLst>
          </p:nvPr>
        </p:nvGraphicFramePr>
        <p:xfrm>
          <a:off x="214283" y="902449"/>
          <a:ext cx="8786873" cy="356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7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43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вида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год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(Первоначаль-ный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), тыс. 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год, тыс. руб.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год, тыс. руб.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год, тыс. руб.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доходы,  в т.ч.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663 930,0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826 484,6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124,5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859 592,6</a:t>
                      </a:r>
                      <a:endParaRPr lang="ru-RU" sz="1400" b="1" i="1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909 438,3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188 550,8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229 237,3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243 679,2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259 518,4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</a:t>
                      </a:r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дополнительному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нормативу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315 988,3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398 723,7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409 954,8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436 253,8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14 042,9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13 413,1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13 949,6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14 507,6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Упрощенная система налогообложения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129 000,0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161 660,0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168 130,0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174 850,0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3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4 800,0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4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300577"/>
                  </a:ext>
                </a:extLst>
              </a:tr>
              <a:tr h="432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1 800,7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13 730,0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14 140,0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734557"/>
                  </a:ext>
                </a:extLst>
              </a:tr>
              <a:tr h="3480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10 701,0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9 990,0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07504" y="4725144"/>
            <a:ext cx="9036496" cy="19442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занимают центральное место в системе доходов любого бюджета бюджетной системы. К ним относятся предусмотренные налоговым законодательством Российской Федерации федеральные, региональные и местные налоги и сборы, а также пени и штрафы. Налоговые доходы разграничиваются между бюджетами различных уровней бюджетной системы в соответствии с налоговым и бюджетным законодательством. Налоговый кодекс Российской Федерации устанавливает федеральные, региональные и местные налоги и сборы, а также специальные налоговые режимы. Разграничение федеральных налогов между бюджетами различных уровней бюджетной системы производится на основе нормативов (процентных) отчислений. При этом данные нормативы закреплены в Бюджетном кодексе и являются едиными и постоянными для бюджетов различных уровней бюджетной системы Российской Федерации.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091287"/>
              </p:ext>
            </p:extLst>
          </p:nvPr>
        </p:nvGraphicFramePr>
        <p:xfrm>
          <a:off x="251520" y="286246"/>
          <a:ext cx="4534794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52283605"/>
              </p:ext>
            </p:extLst>
          </p:nvPr>
        </p:nvGraphicFramePr>
        <p:xfrm>
          <a:off x="4625645" y="476672"/>
          <a:ext cx="43204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39578700"/>
              </p:ext>
            </p:extLst>
          </p:nvPr>
        </p:nvGraphicFramePr>
        <p:xfrm>
          <a:off x="4625645" y="3382590"/>
          <a:ext cx="4375480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5214942" y="6429396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ЛМР от 22.12.2020 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42852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45629"/>
              </p:ext>
            </p:extLst>
          </p:nvPr>
        </p:nvGraphicFramePr>
        <p:xfrm>
          <a:off x="387473" y="3848748"/>
          <a:ext cx="4143372" cy="295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70995869"/>
              </p:ext>
            </p:extLst>
          </p:nvPr>
        </p:nvGraphicFramePr>
        <p:xfrm>
          <a:off x="4758751" y="836712"/>
          <a:ext cx="4534795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51005701"/>
              </p:ext>
            </p:extLst>
          </p:nvPr>
        </p:nvGraphicFramePr>
        <p:xfrm>
          <a:off x="569521" y="576902"/>
          <a:ext cx="4286280" cy="313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80461892"/>
              </p:ext>
            </p:extLst>
          </p:nvPr>
        </p:nvGraphicFramePr>
        <p:xfrm>
          <a:off x="4692733" y="3354923"/>
          <a:ext cx="4128029" cy="301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5143504" y="6500834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ЛМР от 2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.12.20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33287"/>
            <a:ext cx="8715433" cy="73141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</a:t>
            </a:r>
            <a:r>
              <a:rPr lang="en-US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бюджета Лужского муниципального района 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509883"/>
              </p:ext>
            </p:extLst>
          </p:nvPr>
        </p:nvGraphicFramePr>
        <p:xfrm>
          <a:off x="107504" y="764707"/>
          <a:ext cx="8928992" cy="4957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776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вида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год (Первонача-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льный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), тыс. руб.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год, тыс. руб.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</a:t>
                      </a: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год, тыс. руб.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год, тыс. руб.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доходы, в т.ч.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46 420,8</a:t>
                      </a: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48 112,6</a:t>
                      </a:r>
                      <a:endParaRPr lang="ru-RU" sz="1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45 917,0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44 067,0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в виде прибыли, приходящейся на доли в уставных капиталах хозяйственных товариществ и обществ, или дивидендов по акциям, принадлежащим муниципальным районам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62181"/>
                  </a:ext>
                </a:extLst>
              </a:tr>
              <a:tr h="2199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17 865,3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18 600,0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18 600,0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18 600,0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4 647,4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1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885,0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800,0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938714"/>
                  </a:ext>
                </a:extLst>
              </a:tr>
              <a:tr h="631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2 000,6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1 750,8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1 192,2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1 242,2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65088"/>
                  </a:ext>
                </a:extLst>
              </a:tr>
              <a:tr h="4211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Платежи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 пользовании природными ресурсами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5 009,7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4 711,6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711,6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4 711,6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55144"/>
                  </a:ext>
                </a:extLst>
              </a:tr>
              <a:tr h="219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земли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12 792,8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12 892,8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12 892,8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12 892,8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2 500,0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3 625,0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Штрафы, санкции,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возмещение ущерба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620,0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785,0</a:t>
                      </a:r>
                      <a:endParaRPr lang="ru-RU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51520" y="5749804"/>
            <a:ext cx="8640960" cy="9915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 продажи имущества, находящегося в государственной или муниципальной собственности; средства, полученные в результате применения мер гражданско-правовой, административной и уголовной ответственности, в т.ч.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 иные неналоговые доходы.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9629" y="109815"/>
            <a:ext cx="55007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endParaRPr lang="ru-RU" sz="2400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63701725"/>
              </p:ext>
            </p:extLst>
          </p:nvPr>
        </p:nvGraphicFramePr>
        <p:xfrm>
          <a:off x="304909" y="740018"/>
          <a:ext cx="4195083" cy="2688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67998"/>
              </p:ext>
            </p:extLst>
          </p:nvPr>
        </p:nvGraphicFramePr>
        <p:xfrm>
          <a:off x="4714876" y="571480"/>
          <a:ext cx="407196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04773581"/>
              </p:ext>
            </p:extLst>
          </p:nvPr>
        </p:nvGraphicFramePr>
        <p:xfrm>
          <a:off x="467544" y="3839225"/>
          <a:ext cx="4032448" cy="2147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91231854"/>
              </p:ext>
            </p:extLst>
          </p:nvPr>
        </p:nvGraphicFramePr>
        <p:xfrm>
          <a:off x="4283968" y="3645024"/>
          <a:ext cx="4414141" cy="272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5143504" y="6500834"/>
            <a:ext cx="3786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*Решение Совета депутатов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ЛМР от 22.12.2020 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3" cy="6533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доходов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Лужского муниципального района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76323496"/>
              </p:ext>
            </p:extLst>
          </p:nvPr>
        </p:nvGraphicFramePr>
        <p:xfrm>
          <a:off x="18336" y="764704"/>
          <a:ext cx="89534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236283" y="4213643"/>
            <a:ext cx="8800213" cy="839312"/>
          </a:xfrm>
          <a:prstGeom prst="roundRect">
            <a:avLst/>
          </a:prstGeom>
          <a:solidFill>
            <a:schemeClr val="tx2">
              <a:lumMod val="20000"/>
              <a:lumOff val="8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дотации, субсидии, субвенции и иные межбюджетные трансферты, полученные из других бюджетов бюджетной системы Российской Федерации; безвозмездные поступления от физических и юридических лиц, в том числе добровольные пожертвования.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6283" y="5118765"/>
            <a:ext cx="2823548" cy="1656132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400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400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на безвозмездной  и безвозвратной основе без установления направлений и (или) условий их использования.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33770" y="5041441"/>
            <a:ext cx="2664297" cy="1810780"/>
          </a:xfrm>
          <a:prstGeom prst="round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400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b="1" i="1" kern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для исполнения переданных государственных полномочий.</a:t>
            </a:r>
          </a:p>
          <a:p>
            <a:pPr algn="ctr"/>
            <a:endParaRPr lang="ru-RU" sz="1200" kern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02229" y="5117243"/>
            <a:ext cx="266429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i="1" kern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СУБСИДИИ </a:t>
            </a:r>
            <a:r>
              <a:rPr lang="ru-RU" sz="1400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400" b="1" i="1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предоставляемые </a:t>
            </a:r>
            <a:r>
              <a:rPr lang="ru-RU" sz="1400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бюджету другого уровня бюджетной системы</a:t>
            </a:r>
            <a:r>
              <a:rPr lang="ru-RU" sz="1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софинансирования расходных </a:t>
            </a:r>
            <a:r>
              <a:rPr lang="ru-RU" sz="1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 муниципальных образований.</a:t>
            </a:r>
            <a:endParaRPr lang="ru-RU" sz="1400" i="1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666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12421</TotalTime>
  <Words>1908</Words>
  <Application>Microsoft Office PowerPoint</Application>
  <PresentationFormat>Экран (4:3)</PresentationFormat>
  <Paragraphs>497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Yu Gothic UI Light</vt:lpstr>
      <vt:lpstr>Arial</vt:lpstr>
      <vt:lpstr>Arial Narrow</vt:lpstr>
      <vt:lpstr>Arial Nova Light</vt:lpstr>
      <vt:lpstr>Calibri</vt:lpstr>
      <vt:lpstr>Century Gothic</vt:lpstr>
      <vt:lpstr>Palatino Linotype</vt:lpstr>
      <vt:lpstr>Times New Roman</vt:lpstr>
      <vt:lpstr>Wingdings 3</vt:lpstr>
      <vt:lpstr>Сектор</vt:lpstr>
      <vt:lpstr>Презентация PowerPoint</vt:lpstr>
      <vt:lpstr> Основные параметры проекта бюджета  Лужского муниципального района </vt:lpstr>
      <vt:lpstr>Доходная часть  бюджета Лужского муниципального района </vt:lpstr>
      <vt:lpstr> Структура налоговых доходов  бюджета Лужского муниципального района </vt:lpstr>
      <vt:lpstr>Презентация PowerPoint</vt:lpstr>
      <vt:lpstr>Презентация PowerPoint</vt:lpstr>
      <vt:lpstr> Структура неналоговых доходов  бюджета Лужского муниципального района </vt:lpstr>
      <vt:lpstr>Презентация PowerPoint</vt:lpstr>
      <vt:lpstr>Структура доходов  бюджета Лужского муниципального района</vt:lpstr>
      <vt:lpstr>ОСНОВНЫЕ Подходы к формированию местного бюджета на 2022-2024 годы</vt:lpstr>
      <vt:lpstr>Расходы  бюджета Лужского муниципального района</vt:lpstr>
      <vt:lpstr>Расходы бюджета Лужского муниципального района по видам расходов  (за счет собственных средств бюджета) </vt:lpstr>
      <vt:lpstr>Презентация PowerPoint</vt:lpstr>
      <vt:lpstr>СТРУКТУРА МУНИЦИПАЛЬНЫХ ПРОГРАММ С 2022 ГОДА</vt:lpstr>
      <vt:lpstr>Презентация PowerPoint</vt:lpstr>
      <vt:lpstr>СТРАТЕГИЧЕСКАЯ ПРИОРИТИЗАЦИЯ РАСХОДОВ И РАЗВИТИЕ ПРИНЦИПОВ ПРОЕКТНОГО УПРАВЛЕНИЯ</vt:lpstr>
      <vt:lpstr>муниципальные программы-2022   (за счет собственных средств бюджета) </vt:lpstr>
      <vt:lpstr>Межбюджетные трансферты бюджетам поселений Лужского муниципального района </vt:lpstr>
      <vt:lpstr>Источники внутреннего  финансирования дефицита бюджета </vt:lpstr>
      <vt:lpstr>    СПАСИБО ЗА ВНИМАНИЕ!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guseva</cp:lastModifiedBy>
  <cp:revision>1482</cp:revision>
  <cp:lastPrinted>2021-11-22T13:15:52Z</cp:lastPrinted>
  <dcterms:created xsi:type="dcterms:W3CDTF">2013-10-29T07:14:12Z</dcterms:created>
  <dcterms:modified xsi:type="dcterms:W3CDTF">2021-12-07T06:36:49Z</dcterms:modified>
</cp:coreProperties>
</file>