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604" r:id="rId5"/>
  </p:sldMasterIdLst>
  <p:notesMasterIdLst>
    <p:notesMasterId r:id="rId27"/>
  </p:notesMasterIdLst>
  <p:handoutMasterIdLst>
    <p:handoutMasterId r:id="rId28"/>
  </p:handoutMasterIdLst>
  <p:sldIdLst>
    <p:sldId id="263" r:id="rId6"/>
    <p:sldId id="335" r:id="rId7"/>
    <p:sldId id="306" r:id="rId8"/>
    <p:sldId id="333" r:id="rId9"/>
    <p:sldId id="295" r:id="rId10"/>
    <p:sldId id="301" r:id="rId11"/>
    <p:sldId id="307" r:id="rId12"/>
    <p:sldId id="308" r:id="rId13"/>
    <p:sldId id="309" r:id="rId14"/>
    <p:sldId id="326" r:id="rId15"/>
    <p:sldId id="331" r:id="rId16"/>
    <p:sldId id="311" r:id="rId17"/>
    <p:sldId id="312" r:id="rId18"/>
    <p:sldId id="330" r:id="rId19"/>
    <p:sldId id="315" r:id="rId20"/>
    <p:sldId id="334" r:id="rId21"/>
    <p:sldId id="332" r:id="rId22"/>
    <p:sldId id="329" r:id="rId23"/>
    <p:sldId id="328" r:id="rId24"/>
    <p:sldId id="325" r:id="rId25"/>
    <p:sldId id="317" r:id="rId2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2525"/>
    <a:srgbClr val="BF94E0"/>
    <a:srgbClr val="FF6161"/>
    <a:srgbClr val="FF0909"/>
    <a:srgbClr val="EE0000"/>
    <a:srgbClr val="A0D565"/>
    <a:srgbClr val="FFFF99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469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ln w="6350">
          <a:solidFill>
            <a:schemeClr val="bg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061851925434003"/>
          <c:y val="1.9617760911626741E-2"/>
          <c:w val="0.57039826543421202"/>
          <c:h val="0.9502548149920664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2525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0244735081983243E-2"/>
                  <c:y val="-1.228361773681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D4D-8F20-F1B87BF21DAD}"/>
                </c:ext>
              </c:extLst>
            </c:dLbl>
            <c:dLbl>
              <c:idx val="1"/>
              <c:layout>
                <c:manualLayout>
                  <c:x val="1.1801381667893591E-2"/>
                  <c:y val="-1.130576112855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5-4D4D-8F20-F1B87BF21DAD}"/>
                </c:ext>
              </c:extLst>
            </c:dLbl>
            <c:dLbl>
              <c:idx val="2"/>
              <c:layout>
                <c:manualLayout>
                  <c:x val="2.4985649742621251E-2"/>
                  <c:y val="-1.35668686385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D4D-8F20-F1B87BF21DAD}"/>
                </c:ext>
              </c:extLst>
            </c:dLbl>
            <c:dLbl>
              <c:idx val="3"/>
              <c:layout>
                <c:manualLayout>
                  <c:x val="2.0576417435100056E-2"/>
                  <c:y val="2.07269209808137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- 99,8%</c:v>
                </c:pt>
                <c:pt idx="1">
                  <c:v>Безвозмездные поступления - 97,7%</c:v>
                </c:pt>
                <c:pt idx="2">
                  <c:v>Неналоговые доходы - 91,6%</c:v>
                </c:pt>
                <c:pt idx="3">
                  <c:v>Налоговые доходы - 110,3%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1030859</c:v>
                </c:pt>
                <c:pt idx="1">
                  <c:v>796855.4</c:v>
                </c:pt>
                <c:pt idx="2">
                  <c:v>42392.3</c:v>
                </c:pt>
                <c:pt idx="3">
                  <c:v>191611.3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5-4D4D-8F20-F1B87BF21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0244735081983243E-2"/>
                  <c:y val="-1.288746026353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5-4D4D-8F20-F1B87BF21DAD}"/>
                </c:ext>
              </c:extLst>
            </c:dLbl>
            <c:dLbl>
              <c:idx val="1"/>
              <c:layout>
                <c:manualLayout>
                  <c:x val="2.0576417435100056E-2"/>
                  <c:y val="-2.03503029577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D4D-8F20-F1B87BF21DAD}"/>
                </c:ext>
              </c:extLst>
            </c:dLbl>
            <c:dLbl>
              <c:idx val="2"/>
              <c:layout>
                <c:manualLayout>
                  <c:x val="2.3515905640114427E-2"/>
                  <c:y val="-2.261144773087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5-4D4D-8F20-F1B87BF21DAD}"/>
                </c:ext>
              </c:extLst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- 99,8%</c:v>
                </c:pt>
                <c:pt idx="1">
                  <c:v>Безвозмездные поступления - 97,7%</c:v>
                </c:pt>
                <c:pt idx="2">
                  <c:v>Неналоговые доходы - 91,6%</c:v>
                </c:pt>
                <c:pt idx="3">
                  <c:v>Налоговые доходы - 110,3%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1029127</c:v>
                </c:pt>
                <c:pt idx="1">
                  <c:v>778908.1</c:v>
                </c:pt>
                <c:pt idx="2">
                  <c:v>38839.599999999999</c:v>
                </c:pt>
                <c:pt idx="3">
                  <c:v>211379.3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65-4D4D-8F20-F1B87BF2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209408"/>
        <c:axId val="164210944"/>
        <c:axId val="0"/>
      </c:bar3DChart>
      <c:catAx>
        <c:axId val="16420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4210944"/>
        <c:crosses val="autoZero"/>
        <c:auto val="1"/>
        <c:lblAlgn val="ctr"/>
        <c:lblOffset val="100"/>
        <c:noMultiLvlLbl val="0"/>
      </c:catAx>
      <c:valAx>
        <c:axId val="1642109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64209408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43948943737079"/>
          <c:y val="4.0188446188192617E-2"/>
          <c:w val="0.2182563896450318"/>
          <c:h val="0.21244970014898049"/>
        </c:manualLayout>
      </c:layout>
      <c:overlay val="0"/>
      <c:txPr>
        <a:bodyPr/>
        <a:lstStyle/>
        <a:p>
          <a:pPr>
            <a:defRPr sz="1871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8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Культура, кинематография</a:t>
            </a:r>
          </a:p>
          <a:p>
            <a:pPr>
              <a:defRPr sz="1088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(87,2%)</a:t>
            </a:r>
          </a:p>
        </c:rich>
      </c:tx>
      <c:layout>
        <c:manualLayout>
          <c:xMode val="edge"/>
          <c:yMode val="edge"/>
          <c:x val="0.24843242349766029"/>
          <c:y val="2.715108521484479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75234730016439E-2"/>
          <c:y val="0"/>
          <c:w val="0.93721125666466665"/>
          <c:h val="0.82731462469455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984-421D-86A3-448369DC0F8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984-421D-86A3-448369DC0F83}"/>
              </c:ext>
            </c:extLst>
          </c:dPt>
          <c:dLbls>
            <c:dLbl>
              <c:idx val="0"/>
              <c:layout>
                <c:manualLayout>
                  <c:x val="2.2500759621144353E-2"/>
                  <c:y val="-2.742817258466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4-421D-86A3-448369DC0F83}"/>
                </c:ext>
              </c:extLst>
            </c:dLbl>
            <c:dLbl>
              <c:idx val="1"/>
              <c:layout>
                <c:manualLayout>
                  <c:x val="4.2420422121119288E-2"/>
                  <c:y val="-2.279636402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4-421D-86A3-448369DC0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162826.5</c:v>
                </c:pt>
                <c:pt idx="1">
                  <c:v>141908.1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4-421D-86A3-448369DC0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831616"/>
        <c:axId val="168845696"/>
        <c:axId val="0"/>
      </c:bar3DChart>
      <c:catAx>
        <c:axId val="16883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8845696"/>
        <c:crosses val="autoZero"/>
        <c:auto val="1"/>
        <c:lblAlgn val="ctr"/>
        <c:lblOffset val="100"/>
        <c:noMultiLvlLbl val="0"/>
      </c:catAx>
      <c:valAx>
        <c:axId val="168845696"/>
        <c:scaling>
          <c:orientation val="minMax"/>
          <c:min val="50000"/>
        </c:scaling>
        <c:delete val="1"/>
        <c:axPos val="l"/>
        <c:numFmt formatCode="#,##0.0" sourceLinked="1"/>
        <c:majorTickMark val="out"/>
        <c:minorTickMark val="none"/>
        <c:tickLblPos val="nextTo"/>
        <c:crossAx val="168831616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2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Образование</a:t>
            </a:r>
          </a:p>
          <a:p>
            <a:pPr>
              <a:defRPr sz="1102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(Молодежная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политика)</a:t>
            </a:r>
          </a:p>
          <a:p>
            <a:pPr>
              <a:defRPr sz="1102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(99,9%)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752331565352837"/>
          <c:y val="4.798067885904214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495408568401848E-2"/>
          <c:y val="0.24467949541005421"/>
          <c:w val="0.88467126855438505"/>
          <c:h val="0.59297951416694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62B-4C74-BB5B-AF91E501D36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2B-4C74-BB5B-AF91E501D36A}"/>
              </c:ext>
            </c:extLst>
          </c:dPt>
          <c:dLbls>
            <c:dLbl>
              <c:idx val="0"/>
              <c:layout>
                <c:manualLayout>
                  <c:x val="9.2705230487220673E-3"/>
                  <c:y val="-3.3558397877687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B-4C74-BB5B-AF91E501D36A}"/>
                </c:ext>
              </c:extLst>
            </c:dLbl>
            <c:dLbl>
              <c:idx val="1"/>
              <c:layout>
                <c:manualLayout>
                  <c:x val="3.5951007144791394E-2"/>
                  <c:y val="-3.104452281264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B-4C74-BB5B-AF91E501D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1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13378.7</c:v>
                </c:pt>
                <c:pt idx="1">
                  <c:v>13378.5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B-4C74-BB5B-AF91E501D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22976"/>
        <c:axId val="169024512"/>
        <c:axId val="0"/>
      </c:bar3DChart>
      <c:catAx>
        <c:axId val="16902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2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9024512"/>
        <c:crosses val="autoZero"/>
        <c:auto val="1"/>
        <c:lblAlgn val="ctr"/>
        <c:lblOffset val="100"/>
        <c:noMultiLvlLbl val="0"/>
      </c:catAx>
      <c:valAx>
        <c:axId val="169024512"/>
        <c:scaling>
          <c:orientation val="minMax"/>
          <c:max val="25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69022976"/>
        <c:crosses val="autoZero"/>
        <c:crossBetween val="between"/>
        <c:majorUnit val="100"/>
        <c:minorUnit val="5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Физическая культура и спорт</a:t>
            </a:r>
          </a:p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(99,9%)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6307946380769048"/>
          <c:y val="5.351093903638153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20662738259675E-2"/>
          <c:y val="0.17881514257620465"/>
          <c:w val="0.90937497377612109"/>
          <c:h val="0.567256022615536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5E0-4ACD-A048-BF52512C0BB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5E0-4ACD-A048-BF52512C0BB1}"/>
              </c:ext>
            </c:extLst>
          </c:dPt>
          <c:dLbls>
            <c:dLbl>
              <c:idx val="0"/>
              <c:layout>
                <c:manualLayout>
                  <c:x val="3.5324656951376744E-2"/>
                  <c:y val="-2.2963948787944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0-4ACD-A048-BF52512C0BB1}"/>
                </c:ext>
              </c:extLst>
            </c:dLbl>
            <c:dLbl>
              <c:idx val="1"/>
              <c:layout>
                <c:manualLayout>
                  <c:x val="3.1536197080610812E-2"/>
                  <c:y val="-1.8441500941821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0-4ACD-A048-BF52512C0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1287.7</c:v>
                </c:pt>
                <c:pt idx="1">
                  <c:v>1287.5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0-4ACD-A048-BF52512C0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193472"/>
        <c:axId val="169195008"/>
        <c:axId val="0"/>
      </c:bar3DChart>
      <c:catAx>
        <c:axId val="16919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9195008"/>
        <c:crosses val="autoZero"/>
        <c:auto val="1"/>
        <c:lblAlgn val="ctr"/>
        <c:lblOffset val="100"/>
        <c:noMultiLvlLbl val="0"/>
      </c:catAx>
      <c:valAx>
        <c:axId val="169195008"/>
        <c:scaling>
          <c:orientation val="minMax"/>
          <c:max val="3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69193472"/>
        <c:crosses val="autoZero"/>
        <c:crossBetween val="between"/>
        <c:majorUnit val="100"/>
        <c:minorUnit val="50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6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Социальная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политика</a:t>
            </a:r>
          </a:p>
          <a:p>
            <a:pPr>
              <a:defRPr sz="1076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(100,0%)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4713654437519755"/>
          <c:y val="0.2095494299494994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236676871253764E-2"/>
          <c:y val="0.31648976977831761"/>
          <c:w val="0.91176332312874608"/>
          <c:h val="0.54772268883270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6C6-459F-B889-D76E91D42ED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6C6-459F-B889-D76E91D42EDB}"/>
              </c:ext>
            </c:extLst>
          </c:dPt>
          <c:dLbls>
            <c:dLbl>
              <c:idx val="0"/>
              <c:layout>
                <c:manualLayout>
                  <c:x val="-2.9265122171933692E-3"/>
                  <c:y val="-1.843018743731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C6-459F-B889-D76E91D42EDB}"/>
                </c:ext>
              </c:extLst>
            </c:dLbl>
            <c:dLbl>
              <c:idx val="1"/>
              <c:layout>
                <c:manualLayout>
                  <c:x val="2.0613929278471225E-2"/>
                  <c:y val="-2.488175371416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6-459F-B889-D76E91D42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8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8856.7000000000007</c:v>
                </c:pt>
                <c:pt idx="1">
                  <c:v>8856.7000000000007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6-459F-B889-D76E91D42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382656"/>
        <c:axId val="169384192"/>
        <c:axId val="0"/>
      </c:bar3DChart>
      <c:catAx>
        <c:axId val="16938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88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384192"/>
        <c:crosses val="autoZero"/>
        <c:auto val="1"/>
        <c:lblAlgn val="ctr"/>
        <c:lblOffset val="100"/>
        <c:noMultiLvlLbl val="0"/>
      </c:catAx>
      <c:valAx>
        <c:axId val="169384192"/>
        <c:scaling>
          <c:orientation val="minMax"/>
          <c:max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69382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bg1"/>
                </a:solidFill>
                <a:latin typeface="Palatino Linotype" panose="02040502050505030304" pitchFamily="18" charset="0"/>
              </a:rPr>
              <a:t>Обслуживание государственного и муниципального </a:t>
            </a: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долга</a:t>
            </a:r>
          </a:p>
          <a:p>
            <a:pPr>
              <a:defRPr sz="108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(100,0%)</a:t>
            </a:r>
            <a:endParaRPr lang="ru-RU" sz="108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063381865851672"/>
          <c:y val="6.422891959044674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54419145305967731"/>
          <c:w val="1"/>
          <c:h val="0.26180474684311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7D3-4806-8341-691755D215B0}"/>
              </c:ext>
            </c:extLst>
          </c:dPt>
          <c:dLbls>
            <c:dLbl>
              <c:idx val="0"/>
              <c:layout>
                <c:manualLayout>
                  <c:x val="1.6776130960531405E-2"/>
                  <c:y val="-2.2516217406611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02612950647954"/>
                      <c:h val="0.14853091890797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D3-4806-8341-691755D215B0}"/>
                </c:ext>
              </c:extLst>
            </c:dLbl>
            <c:dLbl>
              <c:idx val="1"/>
              <c:layout>
                <c:manualLayout>
                  <c:x val="1.7959059488453138E-2"/>
                  <c:y val="-2.02911792417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356560902941064E-2"/>
                      <c:h val="0.11232594172138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D3-4806-8341-691755D21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3-4806-8341-691755D21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459072"/>
        <c:axId val="169464960"/>
        <c:axId val="0"/>
      </c:bar3DChart>
      <c:catAx>
        <c:axId val="16945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9464960"/>
        <c:crosses val="autoZero"/>
        <c:auto val="1"/>
        <c:lblAlgn val="ctr"/>
        <c:lblOffset val="100"/>
        <c:noMultiLvlLbl val="0"/>
      </c:catAx>
      <c:valAx>
        <c:axId val="1694649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9459072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96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Национальная экономика</a:t>
            </a:r>
          </a:p>
          <a:p>
            <a:pPr algn="ctr">
              <a:defRPr sz="1096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(95,2%)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1700432756148796"/>
          <c:y val="0.14290811137305381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948619465562032E-2"/>
          <c:y val="0.29568661817811137"/>
          <c:w val="0.94025796075568291"/>
          <c:h val="0.56286205713494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F4E-4390-9756-95760983250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F4E-4390-9756-957609832508}"/>
              </c:ext>
            </c:extLst>
          </c:dPt>
          <c:dLbls>
            <c:dLbl>
              <c:idx val="0"/>
              <c:layout>
                <c:manualLayout>
                  <c:x val="3.2034139063913517E-2"/>
                  <c:y val="-1.9322772961126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E-4390-9756-957609832508}"/>
                </c:ext>
              </c:extLst>
            </c:dLbl>
            <c:dLbl>
              <c:idx val="1"/>
              <c:layout>
                <c:manualLayout>
                  <c:x val="3.8267242793128882E-2"/>
                  <c:y val="-1.91486863332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E-4390-9756-957609832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120310.1</c:v>
                </c:pt>
                <c:pt idx="1">
                  <c:v>114489.60000000002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E-4390-9756-957609832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625472"/>
        <c:axId val="169627008"/>
        <c:axId val="0"/>
      </c:bar3DChart>
      <c:catAx>
        <c:axId val="1696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9627008"/>
        <c:crosses val="autoZero"/>
        <c:auto val="1"/>
        <c:lblAlgn val="ctr"/>
        <c:lblOffset val="100"/>
        <c:noMultiLvlLbl val="0"/>
      </c:catAx>
      <c:valAx>
        <c:axId val="169627008"/>
        <c:scaling>
          <c:orientation val="minMax"/>
          <c:max val="1300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69625472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400819762711E-2"/>
          <c:y val="0.19137560041854212"/>
          <c:w val="0.70016789564099213"/>
          <c:h val="0.666402102597762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484-4358-8ECD-7EE04413561E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484-4358-8ECD-7EE04413561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484-4358-8ECD-7EE04413561E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484-4358-8ECD-7EE04413561E}"/>
              </c:ext>
            </c:extLst>
          </c:dPt>
          <c:dPt>
            <c:idx val="4"/>
            <c:bubble3D val="0"/>
            <c:spPr>
              <a:solidFill>
                <a:srgbClr val="FF616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484-4358-8ECD-7EE04413561E}"/>
              </c:ext>
            </c:extLst>
          </c:dPt>
          <c:dPt>
            <c:idx val="5"/>
            <c:bubble3D val="0"/>
            <c:explosion val="1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484-4358-8ECD-7EE04413561E}"/>
              </c:ext>
            </c:extLst>
          </c:dPt>
          <c:dPt>
            <c:idx val="6"/>
            <c:bubble3D val="0"/>
            <c:explosion val="13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484-4358-8ECD-7EE04413561E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484-4358-8ECD-7EE0441356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3484-4358-8ECD-7EE04413561E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484-4358-8ECD-7EE0441356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27D8-46FB-B87E-1C9FFE291979}"/>
              </c:ext>
            </c:extLst>
          </c:dPt>
          <c:dLbls>
            <c:dLbl>
              <c:idx val="0"/>
              <c:layout>
                <c:manualLayout>
                  <c:x val="5.9008348318783224E-2"/>
                  <c:y val="3.95061912734245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0,1%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4-4358-8ECD-7EE04413561E}"/>
                </c:ext>
              </c:extLst>
            </c:dLbl>
            <c:dLbl>
              <c:idx val="1"/>
              <c:layout>
                <c:manualLayout>
                  <c:x val="4.7844606744959373E-3"/>
                  <c:y val="-5.92592869101368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4-4358-8ECD-7EE04413561E}"/>
                </c:ext>
              </c:extLst>
            </c:dLbl>
            <c:dLbl>
              <c:idx val="2"/>
              <c:layout>
                <c:manualLayout>
                  <c:x val="3.5086044946303532E-2"/>
                  <c:y val="4.34568104007668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84-4358-8ECD-7EE04413561E}"/>
                </c:ext>
              </c:extLst>
            </c:dLbl>
            <c:dLbl>
              <c:idx val="3"/>
              <c:layout>
                <c:manualLayout>
                  <c:x val="3.5086044946303484E-2"/>
                  <c:y val="4.38521810057645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84-4358-8ECD-7EE04413561E}"/>
                </c:ext>
              </c:extLst>
            </c:dLbl>
            <c:dLbl>
              <c:idx val="4"/>
              <c:layout>
                <c:manualLayout>
                  <c:x val="-2.7111943822143679E-2"/>
                  <c:y val="4.34568104007668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4-4358-8ECD-7EE04413561E}"/>
                </c:ext>
              </c:extLst>
            </c:dLbl>
            <c:dLbl>
              <c:idx val="5"/>
              <c:layout>
                <c:manualLayout>
                  <c:x val="-8.7715112365758838E-2"/>
                  <c:y val="4.92521716682075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0,3%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84-4358-8ECD-7EE04413561E}"/>
                </c:ext>
              </c:extLst>
            </c:dLbl>
            <c:dLbl>
              <c:idx val="6"/>
              <c:layout>
                <c:manualLayout>
                  <c:x val="-9.5689213489918677E-3"/>
                  <c:y val="-6.32099060374792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84-4358-8ECD-7EE04413561E}"/>
                </c:ext>
              </c:extLst>
            </c:dLbl>
            <c:dLbl>
              <c:idx val="7"/>
              <c:layout>
                <c:manualLayout>
                  <c:x val="-5.4223887644287323E-2"/>
                  <c:y val="-1.18518573820273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84-4358-8ECD-7EE04413561E}"/>
                </c:ext>
              </c:extLst>
            </c:dLbl>
            <c:dLbl>
              <c:idx val="8"/>
              <c:layout>
                <c:manualLayout>
                  <c:x val="-1.5948202248319793E-2"/>
                  <c:y val="-5.3813155516984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84-4358-8ECD-7EE04413561E}"/>
                </c:ext>
              </c:extLst>
            </c:dLbl>
            <c:dLbl>
              <c:idx val="9"/>
              <c:layout>
                <c:manualLayout>
                  <c:x val="2.7111943822143658E-2"/>
                  <c:y val="-8.35134474529071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84-4358-8ECD-7EE04413561E}"/>
                </c:ext>
              </c:extLst>
            </c:dLbl>
            <c:dLbl>
              <c:idx val="10"/>
              <c:layout>
                <c:manualLayout>
                  <c:x val="4.4654966295295404E-2"/>
                  <c:y val="-4.35981445728205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D8-46FB-B87E-1C9FFE2919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51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64</c:v>
                </c:pt>
                <c:pt idx="6">
                  <c:v>61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9</c:v>
                </c:pt>
              </c:numCache>
            </c:num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486.7</c:v>
                </c:pt>
                <c:pt idx="1">
                  <c:v>297500.59999999998</c:v>
                </c:pt>
                <c:pt idx="2">
                  <c:v>139193.5</c:v>
                </c:pt>
                <c:pt idx="3">
                  <c:v>13378.5</c:v>
                </c:pt>
                <c:pt idx="4">
                  <c:v>1287.5</c:v>
                </c:pt>
                <c:pt idx="5">
                  <c:v>2714.6</c:v>
                </c:pt>
                <c:pt idx="6">
                  <c:v>497529.3</c:v>
                </c:pt>
                <c:pt idx="7">
                  <c:v>30555.599999999991</c:v>
                </c:pt>
                <c:pt idx="8">
                  <c:v>6574.7</c:v>
                </c:pt>
                <c:pt idx="9">
                  <c:v>8879.4</c:v>
                </c:pt>
                <c:pt idx="10">
                  <c:v>22794.3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484-4358-8ECD-7EE0441356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46939063060082E-2"/>
          <c:y val="4.7241143480450165E-2"/>
          <c:w val="0.56137535746920764"/>
          <c:h val="0.88241115345048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422-4BB3-839C-B6C01BD5952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422-4BB3-839C-B6C01BD5952A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422-4BB3-839C-B6C01BD5952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422-4BB3-839C-B6C01BD5952A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422-4BB3-839C-B6C01BD5952A}"/>
              </c:ext>
            </c:extLst>
          </c:dPt>
          <c:dPt>
            <c:idx val="5"/>
            <c:bubble3D val="0"/>
            <c:spPr>
              <a:solidFill>
                <a:srgbClr val="FF252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422-4BB3-839C-B6C01BD5952A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A422-4BB3-839C-B6C01BD5952A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20,1%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22-4BB3-839C-B6C01BD595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Подпрограмма "Модернизация объектов коммунальной инфраструктуры"
(22 794,1 тыс. руб.)</c:v>
                </c:pt>
                <c:pt idx="1">
                  <c:v>Подпрограмма "Энергосбережение и повышение энергетической эффективности" (22 516,2 тыс. руб.)</c:v>
                </c:pt>
                <c:pt idx="2">
                  <c:v>Подпрограмма "Содержание и ремонт объектов жилищного фонда"
(8 664,5 тыс. руб.)</c:v>
                </c:pt>
                <c:pt idx="3">
                  <c:v>Подпрограмма "Благоустройство"
(70 184,2 тыс. руб.)</c:v>
                </c:pt>
                <c:pt idx="4">
                  <c:v>Подпрограмма "Содержание и ремонт автомобильных дорог и искусственных сооружений" (107 965,4 тыс. руб.)</c:v>
                </c:pt>
                <c:pt idx="5">
                  <c:v>Подпрограмма "Повышение безопасности дорожного движения"
(5 403,0 тыс. руб.)</c:v>
                </c:pt>
                <c:pt idx="6">
                  <c:v>Подпрограмма "Газификация жилищного фонда Лужского городского поселения"
(59 973,2 тыс. руб.)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22794.1</c:v>
                </c:pt>
                <c:pt idx="1">
                  <c:v>22516.2</c:v>
                </c:pt>
                <c:pt idx="2">
                  <c:v>8664.5</c:v>
                </c:pt>
                <c:pt idx="3">
                  <c:v>70184.2</c:v>
                </c:pt>
                <c:pt idx="4">
                  <c:v>107965.4</c:v>
                </c:pt>
                <c:pt idx="5">
                  <c:v>5403</c:v>
                </c:pt>
                <c:pt idx="6">
                  <c:v>59973.2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22-4BB3-839C-B6C01BD595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98000892621122"/>
          <c:y val="1.2903688911910243E-2"/>
          <c:w val="0.33701994750656372"/>
          <c:h val="0.98709631108808982"/>
        </c:manualLayout>
      </c:layout>
      <c:overlay val="0"/>
      <c:spPr>
        <a:ln>
          <a:noFill/>
        </a:ln>
      </c:spPr>
      <c:txPr>
        <a:bodyPr/>
        <a:lstStyle/>
        <a:p>
          <a:pPr>
            <a:defRPr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5773861013008"/>
          <c:y val="3.3856522555694872E-2"/>
          <c:w val="0.77228639459905202"/>
          <c:h val="0.55616522106009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0DF-49D0-AF6B-10C03EA6211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0DF-49D0-AF6B-10C03EA6211D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0DF-49D0-AF6B-10C03EA6211D}"/>
              </c:ext>
            </c:extLst>
          </c:dPt>
          <c:dLbls>
            <c:dLbl>
              <c:idx val="0"/>
              <c:layout>
                <c:manualLayout>
                  <c:x val="1.7007669463743602E-3"/>
                  <c:y val="1.042137844472307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DF-49D0-AF6B-10C03EA6211D}"/>
                </c:ext>
              </c:extLst>
            </c:dLbl>
            <c:dLbl>
              <c:idx val="1"/>
              <c:layout>
                <c:manualLayout>
                  <c:x val="1.453290835394869E-2"/>
                  <c:y val="-1.2452320112580474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F-49D0-AF6B-10C03EA6211D}"/>
                </c:ext>
              </c:extLst>
            </c:dLbl>
            <c:dLbl>
              <c:idx val="2"/>
              <c:layout>
                <c:manualLayout>
                  <c:x val="5.8310697763256777E-3"/>
                  <c:y val="-8.39853772861218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79771238409027"/>
                      <c:h val="3.7552044481830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DF-49D0-AF6B-10C03EA6211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средств местного бюджета - 61 001,0 тыс. руб.</c:v>
                </c:pt>
                <c:pt idx="1">
                  <c:v>субсидии из областного бюджета - 48 211,6 тыс. руб.</c:v>
                </c:pt>
                <c:pt idx="2">
                  <c:v>доходы от уплаты акцизов - 6 594,9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61001</c:v>
                </c:pt>
                <c:pt idx="1">
                  <c:v>48211.6</c:v>
                </c:pt>
                <c:pt idx="2">
                  <c:v>6594.9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DF-49D0-AF6B-10C03EA621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3880636624260554E-2"/>
          <c:y val="0.66186577814105341"/>
          <c:w val="0.90231190438147491"/>
          <c:h val="0.13202815427915418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19858622111629E-2"/>
          <c:y val="0.31593368527092514"/>
          <c:w val="0.77736301427901644"/>
          <c:h val="0.515330537555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DB-4C87-819E-147F92BF68AB}"/>
              </c:ext>
            </c:extLst>
          </c:dPt>
          <c:dPt>
            <c:idx val="1"/>
            <c:bubble3D val="0"/>
            <c:spPr>
              <a:solidFill>
                <a:srgbClr val="FF090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DB-4C87-819E-147F92BF68A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ADB-4C87-819E-147F92BF68AB}"/>
              </c:ext>
            </c:extLst>
          </c:dPt>
          <c:dLbls>
            <c:dLbl>
              <c:idx val="0"/>
              <c:layout>
                <c:manualLayout>
                  <c:x val="-3.1402937338412602E-2"/>
                  <c:y val="-1.267460030896042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B-4C87-819E-147F92BF68AB}"/>
                </c:ext>
              </c:extLst>
            </c:dLbl>
            <c:dLbl>
              <c:idx val="1"/>
              <c:layout>
                <c:manualLayout>
                  <c:x val="7.1879960607013531E-3"/>
                  <c:y val="-3.5808287219023143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4316940302302"/>
                      <c:h val="3.802839010397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DB-4C87-819E-147F92BF68AB}"/>
                </c:ext>
              </c:extLst>
            </c:dLbl>
            <c:dLbl>
              <c:idx val="2"/>
              <c:layout>
                <c:manualLayout>
                  <c:x val="-2.9891923496259392E-3"/>
                  <c:y val="-2.25062383830011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2293605795212"/>
                      <c:h val="3.7552007330022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DB-4C87-819E-147F92BF6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содержание проезжих частей улиц и Привокзальной площади - 25 450,5 тыс. руб.</c:v>
                </c:pt>
                <c:pt idx="1">
                  <c:v>мероприятия, направленные на повышение безопасности дорожного движения - 5 403,0 тыс. руб.</c:v>
                </c:pt>
                <c:pt idx="2">
                  <c:v>капитальный ремонт и ремонт автомобильных дорог, искусственных сооружений, содержание и ремонт дворовых территорий - 82 514,9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25450.5</c:v>
                </c:pt>
                <c:pt idx="1">
                  <c:v>5403</c:v>
                </c:pt>
                <c:pt idx="2">
                  <c:v>82514.899999999994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B-4C87-819E-147F92BF68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4946550194987763E-2"/>
          <c:y val="1.9816774415826466E-2"/>
          <c:w val="0.9611389694930319"/>
          <c:h val="0.26038086904201696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60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887916819930128E-2"/>
          <c:w val="0.97373830443960341"/>
          <c:h val="0.86590785197562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4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F30-4108-8E06-A2B98B197501}"/>
              </c:ext>
            </c:extLst>
          </c:dPt>
          <c:dPt>
            <c:idx val="1"/>
            <c:bubble3D val="0"/>
            <c:explosion val="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F30-4108-8E06-A2B98B197501}"/>
              </c:ext>
            </c:extLst>
          </c:dPt>
          <c:dPt>
            <c:idx val="2"/>
            <c:bubble3D val="0"/>
            <c:explosion val="12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1F30-4108-8E06-A2B98B197501}"/>
              </c:ext>
            </c:extLst>
          </c:dPt>
          <c:dLbls>
            <c:dLbl>
              <c:idx val="0"/>
              <c:layout>
                <c:manualLayout>
                  <c:x val="6.8664621456722488E-2"/>
                  <c:y val="-8.6387532108599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30-4108-8E06-A2B98B197501}"/>
                </c:ext>
              </c:extLst>
            </c:dLbl>
            <c:dLbl>
              <c:idx val="1"/>
              <c:layout>
                <c:manualLayout>
                  <c:x val="8.5961342459533518E-2"/>
                  <c:y val="2.85010543137677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0-4108-8E06-A2B98B197501}"/>
                </c:ext>
              </c:extLst>
            </c:dLbl>
            <c:dLbl>
              <c:idx val="2"/>
              <c:layout>
                <c:manualLayout>
                  <c:x val="-7.1749187089177907E-2"/>
                  <c:y val="-3.5128624459533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30-4108-8E06-A2B98B1975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20.5</c:v>
                </c:pt>
                <c:pt idx="1">
                  <c:v>3.8</c:v>
                </c:pt>
                <c:pt idx="2" formatCode="General">
                  <c:v>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30-4108-8E06-A2B98B197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4482331616449"/>
          <c:y val="0.1871431152905999"/>
          <c:w val="0.66827977903418634"/>
          <c:h val="0.746896527305454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C00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66F-4C0B-AFB3-177D4CC1251A}"/>
              </c:ext>
            </c:extLst>
          </c:dPt>
          <c:dPt>
            <c:idx val="1"/>
            <c:bubble3D val="0"/>
            <c:spPr>
              <a:solidFill>
                <a:srgbClr val="A0D565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66F-4C0B-AFB3-177D4CC1251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766F-4C0B-AFB3-177D4CC1251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66F-4C0B-AFB3-177D4CC1251A}"/>
              </c:ext>
            </c:extLst>
          </c:dPt>
          <c:dLbls>
            <c:dLbl>
              <c:idx val="0"/>
              <c:layout>
                <c:manualLayout>
                  <c:x val="0.19061618771647301"/>
                  <c:y val="0.125777824616901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</a:t>
                    </a:r>
                    <a:r>
                      <a:rPr lang="ru-RU" dirty="0" smtClean="0"/>
                      <a:t>учреждений </a:t>
                    </a:r>
                    <a:r>
                      <a:rPr lang="ru-RU" b="1" dirty="0" smtClean="0"/>
                      <a:t>100 451,3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72,1%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606828135221"/>
                      <c:h val="0.19707282574045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6F-4C0B-AFB3-177D4CC1251A}"/>
                </c:ext>
              </c:extLst>
            </c:dLbl>
            <c:dLbl>
              <c:idx val="1"/>
              <c:layout>
                <c:manualLayout>
                  <c:x val="-0.16277097607225272"/>
                  <c:y val="-0.195817401740905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укрепление МТБ учреждений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b="1" dirty="0" smtClean="0"/>
                      <a:t>37 045,6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26,6%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6F-4C0B-AFB3-177D4CC1251A}"/>
                </c:ext>
              </c:extLst>
            </c:dLbl>
            <c:dLbl>
              <c:idx val="2"/>
              <c:layout>
                <c:manualLayout>
                  <c:x val="-8.1650750507472558E-2"/>
                  <c:y val="-0.190159196890966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мероприятий в сфере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b="1" dirty="0" smtClean="0"/>
                      <a:t> 1 627,7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1,2%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8881136137719"/>
                      <c:h val="0.22153748068611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66F-4C0B-AFB3-177D4CC1251A}"/>
                </c:ext>
              </c:extLst>
            </c:dLbl>
            <c:dLbl>
              <c:idx val="3"/>
              <c:layout>
                <c:manualLayout>
                  <c:x val="0.1098533063632172"/>
                  <c:y val="-0.192462230150034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кадрового </a:t>
                    </a:r>
                    <a:r>
                      <a:rPr lang="ru-RU" dirty="0" smtClean="0"/>
                      <a:t>потенциала</a:t>
                    </a:r>
                  </a:p>
                  <a:p>
                    <a:r>
                      <a:rPr lang="ru-RU" b="1" dirty="0" smtClean="0"/>
                      <a:t>68,9 т.р.</a:t>
                    </a:r>
                  </a:p>
                  <a:p>
                    <a:r>
                      <a:rPr lang="ru-RU" b="1" dirty="0" smtClean="0"/>
                      <a:t>0,1%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6F-4C0B-AFB3-177D4CC12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укрепление МТБ учреждений культуры</c:v>
                </c:pt>
                <c:pt idx="2">
                  <c:v>проведение мероприятий в сфере культуры</c:v>
                </c:pt>
                <c:pt idx="3">
                  <c:v>развитие кадрового потенциала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100451.3</c:v>
                </c:pt>
                <c:pt idx="1">
                  <c:v>37045.599999999999</c:v>
                </c:pt>
                <c:pt idx="2">
                  <c:v>1627.7</c:v>
                </c:pt>
                <c:pt idx="3">
                  <c:v>68.900000000000006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F-4C0B-AFB3-177D4CC1251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53237410071943E-2"/>
          <c:y val="0.12041445123909418"/>
          <c:w val="0.87913669064748234"/>
          <c:h val="0.703821352220399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37357830271202E-2"/>
                  <c:y val="-3.039424750133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59-44ED-8697-E268735F7E13}"/>
                </c:ext>
              </c:extLst>
            </c:dLbl>
            <c:dLbl>
              <c:idx val="1"/>
              <c:layout>
                <c:manualLayout>
                  <c:x val="1.8245057497309185E-2"/>
                  <c:y val="-1.772720714035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59-44ED-8697-E268735F7E13}"/>
                </c:ext>
              </c:extLst>
            </c:dLbl>
            <c:dLbl>
              <c:idx val="2"/>
              <c:layout>
                <c:manualLayout>
                  <c:x val="2.1111681928250393E-2"/>
                  <c:y val="-2.28747754014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59-44ED-8697-E268735F7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74420.800000000003</c:v>
                </c:pt>
                <c:pt idx="1">
                  <c:v>74812.7</c:v>
                </c:pt>
                <c:pt idx="2">
                  <c:v>79157.3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59-44ED-8697-E268735F7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2001920"/>
        <c:axId val="172011904"/>
        <c:axId val="170522816"/>
      </c:bar3DChart>
      <c:catAx>
        <c:axId val="1720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72011904"/>
        <c:crosses val="autoZero"/>
        <c:auto val="1"/>
        <c:lblAlgn val="ctr"/>
        <c:lblOffset val="100"/>
        <c:noMultiLvlLbl val="0"/>
      </c:catAx>
      <c:valAx>
        <c:axId val="172011904"/>
        <c:scaling>
          <c:orientation val="minMax"/>
          <c:max val="80000"/>
          <c:min val="15000"/>
        </c:scaling>
        <c:delete val="1"/>
        <c:axPos val="l"/>
        <c:numFmt formatCode="#,##0.0" sourceLinked="1"/>
        <c:majorTickMark val="out"/>
        <c:minorTickMark val="none"/>
        <c:tickLblPos val="nextTo"/>
        <c:crossAx val="172001920"/>
        <c:crosses val="autoZero"/>
        <c:crossBetween val="between"/>
        <c:majorUnit val="5000"/>
        <c:minorUnit val="50"/>
      </c:valAx>
      <c:serAx>
        <c:axId val="170522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20119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54716003897112E-2"/>
          <c:y val="1.499417461510464E-3"/>
          <c:w val="0.96051445956533688"/>
          <c:h val="0.79646607927386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EE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9999874015924394E-2"/>
                  <c:y val="-8.892126239336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5E-45C1-9D12-8A117F045DF3}"/>
                </c:ext>
              </c:extLst>
            </c:dLbl>
            <c:dLbl>
              <c:idx val="1"/>
              <c:layout>
                <c:manualLayout>
                  <c:x val="-7.5785195751257042E-2"/>
                  <c:y val="8.407236398641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5E-45C1-9D12-8A117F045DF3}"/>
                </c:ext>
              </c:extLst>
            </c:dLbl>
            <c:dLbl>
              <c:idx val="2"/>
              <c:layout>
                <c:manualLayout>
                  <c:x val="-8.8888764460172236E-3"/>
                  <c:y val="0.1857531472512298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5E-45C1-9D12-8A117F045DF3}"/>
                </c:ext>
              </c:extLst>
            </c:dLbl>
            <c:dLbl>
              <c:idx val="3"/>
              <c:layout>
                <c:manualLayout>
                  <c:x val="-6.6666573345129194E-3"/>
                  <c:y val="0.1863235719551685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5E-45C1-9D12-8A117F045DF3}"/>
                </c:ext>
              </c:extLst>
            </c:dLbl>
            <c:dLbl>
              <c:idx val="4"/>
              <c:layout>
                <c:manualLayout>
                  <c:x val="-2.2222191115043059E-3"/>
                  <c:y val="0.1863235719551685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5E-45C1-9D12-8A117F045DF3}"/>
                </c:ext>
              </c:extLst>
            </c:dLbl>
            <c:dLbl>
              <c:idx val="5"/>
              <c:layout>
                <c:manualLayout>
                  <c:x val="-2.449602870197207E-2"/>
                  <c:y val="8.197238320877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5E-45C1-9D12-8A117F045D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  <c:pt idx="4">
                  <c:v>на 01.01.2021</c:v>
                </c:pt>
                <c:pt idx="5">
                  <c:v>на 01.01.2022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21752.400000000001</c:v>
                </c:pt>
                <c:pt idx="1">
                  <c:v>21752.400000000001</c:v>
                </c:pt>
                <c:pt idx="2">
                  <c:v>19033.3</c:v>
                </c:pt>
                <c:pt idx="3">
                  <c:v>16314.2</c:v>
                </c:pt>
                <c:pt idx="4">
                  <c:v>13595.2</c:v>
                </c:pt>
                <c:pt idx="5">
                  <c:v>10876.2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5E-45C1-9D12-8A117F045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42368"/>
        <c:axId val="172443904"/>
      </c:lineChart>
      <c:catAx>
        <c:axId val="1724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2443904"/>
        <c:crosses val="autoZero"/>
        <c:auto val="1"/>
        <c:lblAlgn val="ctr"/>
        <c:lblOffset val="100"/>
        <c:noMultiLvlLbl val="0"/>
      </c:catAx>
      <c:valAx>
        <c:axId val="172443904"/>
        <c:scaling>
          <c:orientation val="minMax"/>
          <c:max val="40000"/>
          <c:min val="5000"/>
        </c:scaling>
        <c:delete val="1"/>
        <c:axPos val="l"/>
        <c:numFmt formatCode="General" sourceLinked="1"/>
        <c:majorTickMark val="out"/>
        <c:minorTickMark val="none"/>
        <c:tickLblPos val="none"/>
        <c:crossAx val="172442368"/>
        <c:crosses val="autoZero"/>
        <c:crossBetween val="between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2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340743956535294"/>
          <c:y val="0.15822661242236694"/>
          <c:w val="0.99059484803743558"/>
          <c:h val="0.70012207090780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2525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1058617672790897E-4"/>
                  <c:y val="-1.148179901321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B-4A11-AA26-AD15C48343B2}"/>
                </c:ext>
              </c:extLst>
            </c:dLbl>
            <c:dLbl>
              <c:idx val="1"/>
              <c:layout>
                <c:manualLayout>
                  <c:x val="-1.1952427821522317E-2"/>
                  <c:y val="-1.308126176703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B-4A11-AA26-AD15C48343B2}"/>
                </c:ext>
              </c:extLst>
            </c:dLbl>
            <c:dLbl>
              <c:idx val="2"/>
              <c:layout>
                <c:manualLayout>
                  <c:x val="-4.3650528452824876E-3"/>
                  <c:y val="-8.5962855801584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0B-4A11-AA26-AD15C48343B2}"/>
                </c:ext>
              </c:extLst>
            </c:dLbl>
            <c:dLbl>
              <c:idx val="3"/>
              <c:layout>
                <c:manualLayout>
                  <c:x val="5.3056649168853904E-3"/>
                  <c:y val="-1.231714329978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124296.4</c:v>
                </c:pt>
                <c:pt idx="1">
                  <c:v>54300</c:v>
                </c:pt>
                <c:pt idx="2">
                  <c:v>6594.9</c:v>
                </c:pt>
                <c:pt idx="3">
                  <c:v>6420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B-4A11-AA26-AD15C48343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84316518043207E-2"/>
                  <c:y val="-1.854128363602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3.1659876690710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0B-4A11-AA26-AD15C48343B2}"/>
                </c:ext>
              </c:extLst>
            </c:dLbl>
            <c:dLbl>
              <c:idx val="1"/>
              <c:layout>
                <c:manualLayout>
                  <c:x val="2.7476905306564169E-2"/>
                  <c:y val="-1.134580670134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0B-4A11-AA26-AD15C48343B2}"/>
                </c:ext>
              </c:extLst>
            </c:dLbl>
            <c:dLbl>
              <c:idx val="2"/>
              <c:layout>
                <c:manualLayout>
                  <c:x val="1.1618219597550307E-2"/>
                  <c:y val="-5.4770029225562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B-4A11-AA26-AD15C48343B2}"/>
                </c:ext>
              </c:extLst>
            </c:dLbl>
            <c:dLbl>
              <c:idx val="3"/>
              <c:layout>
                <c:manualLayout>
                  <c:x val="1.1083524739981193E-2"/>
                  <c:y val="-1.185105139678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0B-4A11-AA26-AD15C48343B2}"/>
                </c:ext>
              </c:extLst>
            </c:dLbl>
            <c:dLbl>
              <c:idx val="4"/>
              <c:layout>
                <c:manualLayout>
                  <c:x val="1.2638954608811415E-2"/>
                  <c:y val="-1.458749474054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141740.9</c:v>
                </c:pt>
                <c:pt idx="1">
                  <c:v>54990.5</c:v>
                </c:pt>
                <c:pt idx="2">
                  <c:v>6521.3</c:v>
                </c:pt>
                <c:pt idx="3">
                  <c:v>8126.6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0B-4A11-AA26-AD15C4834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60512"/>
        <c:axId val="54962048"/>
        <c:axId val="0"/>
      </c:bar3DChart>
      <c:catAx>
        <c:axId val="54960512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962048"/>
        <c:crosses val="autoZero"/>
        <c:auto val="1"/>
        <c:lblAlgn val="ctr"/>
        <c:lblOffset val="100"/>
        <c:noMultiLvlLbl val="0"/>
      </c:catAx>
      <c:valAx>
        <c:axId val="54962048"/>
        <c:scaling>
          <c:orientation val="minMax"/>
          <c:max val="135000"/>
          <c:min val="500"/>
        </c:scaling>
        <c:delete val="1"/>
        <c:axPos val="l"/>
        <c:numFmt formatCode="#,##0.0" sourceLinked="1"/>
        <c:majorTickMark val="out"/>
        <c:minorTickMark val="none"/>
        <c:tickLblPos val="nextTo"/>
        <c:crossAx val="54960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703237774897038"/>
          <c:y val="0.47604813428182835"/>
          <c:w val="0.38527655885509121"/>
          <c:h val="8.5680974889500383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64182222843994E-2"/>
          <c:y val="5.3802388487136164E-2"/>
          <c:w val="0.90433580702211869"/>
          <c:h val="0.727097494010296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4215142629578208E-2"/>
                  <c:y val="4.9532406284297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F-489A-9300-E75FCB756E72}"/>
                </c:ext>
              </c:extLst>
            </c:dLbl>
            <c:dLbl>
              <c:idx val="1"/>
              <c:layout>
                <c:manualLayout>
                  <c:x val="2.8613002520696863E-2"/>
                  <c:y val="9.4612746287214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8.3333306194591505E-2"/>
                      <c:h val="9.2203599250851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392-4F09-AD20-17F94D9C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
310 938,8</c:v>
                </c:pt>
                <c:pt idx="1">
                  <c:v>2021 год 
778 523,8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27978.7</c:v>
                </c:pt>
                <c:pt idx="1">
                  <c:v>37301.1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7-416F-8402-108D8B54A7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42327022791757E-2"/>
                  <c:y val="-7.154758274610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851418514433027"/>
                      <c:h val="7.7789245333129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7-416F-8402-108D8B54A789}"/>
                </c:ext>
              </c:extLst>
            </c:dLbl>
            <c:dLbl>
              <c:idx val="1"/>
              <c:layout>
                <c:manualLayout>
                  <c:x val="-3.5712957765930572E-2"/>
                  <c:y val="5.5879110443907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
310 938,8</c:v>
                </c:pt>
                <c:pt idx="1">
                  <c:v>2021 год 
778 523,8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185705.1</c:v>
                </c:pt>
                <c:pt idx="1">
                  <c:v>685284.6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7-416F-8402-108D8B54A7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388844541653585E-3"/>
                  <c:y val="-1.005507847571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
310 938,8</c:v>
                </c:pt>
                <c:pt idx="1">
                  <c:v>2021 год 
778 523,8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97255</c:v>
                </c:pt>
                <c:pt idx="1">
                  <c:v>55938.1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F7-416F-8402-108D8B54A7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6942976"/>
        <c:axId val="166952960"/>
      </c:barChart>
      <c:catAx>
        <c:axId val="16694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6952960"/>
        <c:crosses val="autoZero"/>
        <c:auto val="1"/>
        <c:lblAlgn val="ctr"/>
        <c:lblOffset val="100"/>
        <c:noMultiLvlLbl val="0"/>
      </c:catAx>
      <c:valAx>
        <c:axId val="16695296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66942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144004281999558E-2"/>
          <c:y val="0"/>
          <c:w val="0.90927118153947784"/>
          <c:h val="0.10145874886601999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39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96717418711817"/>
          <c:y val="4.5702924542775712E-2"/>
          <c:w val="0.84252842250891924"/>
          <c:h val="0.78261608498526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6C2-462A-A21C-A30D86A01E0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6C2-462A-A21C-A30D86A01E03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46C2-462A-A21C-A30D86A01E03}"/>
              </c:ext>
            </c:extLst>
          </c:dPt>
          <c:dLbls>
            <c:dLbl>
              <c:idx val="0"/>
              <c:layout>
                <c:manualLayout>
                  <c:x val="-2.4222007036360706E-2"/>
                  <c:y val="-0.190464948339073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2-462A-A21C-A30D86A01E03}"/>
                </c:ext>
              </c:extLst>
            </c:dLbl>
            <c:dLbl>
              <c:idx val="1"/>
              <c:layout>
                <c:manualLayout>
                  <c:x val="5.2293883349634994E-3"/>
                  <c:y val="-7.466432301172891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2-462A-A21C-A30D86A01E03}"/>
                </c:ext>
              </c:extLst>
            </c:dLbl>
            <c:dLbl>
              <c:idx val="2"/>
              <c:layout>
                <c:manualLayout>
                  <c:x val="1.1760080367735397E-2"/>
                  <c:y val="0.1653810952222238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C2-462A-A21C-A30D86A01E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4.8</c:v>
                </c:pt>
                <c:pt idx="1">
                  <c:v>88</c:v>
                </c:pt>
                <c:pt idx="2" formatCode="General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C2-462A-A21C-A30D86A01E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18908573928265"/>
          <c:y val="0.21781251578218841"/>
          <c:w val="0.73775590551181125"/>
          <c:h val="0.72014813321340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rgbClr val="FF616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38A-4D2E-BBB7-E93E45BD2E0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38A-4D2E-BBB7-E93E45BD2E0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38A-4D2E-BBB7-E93E45BD2E08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38A-4D2E-BBB7-E93E45BD2E08}"/>
              </c:ext>
            </c:extLst>
          </c:dPt>
          <c:dPt>
            <c:idx val="4"/>
            <c:bubble3D val="0"/>
            <c:spPr>
              <a:solidFill>
                <a:srgbClr val="FF090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38A-4D2E-BBB7-E93E45BD2E08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38A-4D2E-BBB7-E93E45BD2E08}"/>
              </c:ext>
            </c:extLst>
          </c:dPt>
          <c:dPt>
            <c:idx val="6"/>
            <c:bubble3D val="0"/>
            <c:spPr>
              <a:solidFill>
                <a:srgbClr val="B3CDE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38A-4D2E-BBB7-E93E45BD2E08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38A-4D2E-BBB7-E93E45BD2E08}"/>
              </c:ext>
            </c:extLst>
          </c:dPt>
          <c:dLbls>
            <c:dLbl>
              <c:idx val="0"/>
              <c:layout>
                <c:manualLayout>
                  <c:x val="0.1911667760279965"/>
                  <c:y val="-7.057084105673944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Общегосударственные </a:t>
                    </a:r>
                    <a:r>
                      <a:rPr lang="ru-RU" sz="1100" b="1" dirty="0" smtClean="0"/>
                      <a:t>вопросы</a:t>
                    </a:r>
                  </a:p>
                  <a:p>
                    <a:r>
                      <a:rPr lang="ru-RU" sz="1100" b="1" dirty="0" smtClean="0"/>
                      <a:t>12 938,6 т.р. (1,27%)</a:t>
                    </a:r>
                    <a:endParaRPr lang="ru-RU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54166666666666"/>
                      <c:h val="0.1071108343976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8A-4D2E-BBB7-E93E45BD2E08}"/>
                </c:ext>
              </c:extLst>
            </c:dLbl>
            <c:dLbl>
              <c:idx val="1"/>
              <c:layout>
                <c:manualLayout>
                  <c:x val="0.33026443569553815"/>
                  <c:y val="1.631028960021923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Национальная безопасность и правоохранительная </a:t>
                    </a:r>
                    <a:r>
                      <a:rPr lang="ru-RU" sz="1100" b="1" dirty="0" smtClean="0"/>
                      <a:t>деятельность</a:t>
                    </a:r>
                  </a:p>
                  <a:p>
                    <a:r>
                      <a:rPr lang="ru-RU" sz="1100" b="1" dirty="0" smtClean="0"/>
                      <a:t>8 879,4 </a:t>
                    </a:r>
                    <a:r>
                      <a:rPr lang="ru-RU" sz="1100" b="1" dirty="0" err="1" smtClean="0"/>
                      <a:t>т.р</a:t>
                    </a:r>
                    <a:r>
                      <a:rPr lang="ru-RU" sz="1100" b="1" dirty="0" smtClean="0"/>
                      <a:t>. (0,87%)</a:t>
                    </a:r>
                    <a:endParaRPr lang="ru-RU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81944444444444"/>
                      <c:h val="0.17434916922560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38A-4D2E-BBB7-E93E45BD2E08}"/>
                </c:ext>
              </c:extLst>
            </c:dLbl>
            <c:dLbl>
              <c:idx val="2"/>
              <c:layout>
                <c:manualLayout>
                  <c:x val="0.17426782589676287"/>
                  <c:y val="0.27563224257896329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Национальная экономика</a:t>
                    </a:r>
                  </a:p>
                  <a:p>
                    <a:r>
                      <a:rPr lang="ru-RU" sz="1100" b="1" dirty="0" smtClean="0"/>
                      <a:t> 114 489,6 </a:t>
                    </a:r>
                    <a:r>
                      <a:rPr lang="ru-RU" sz="1100" b="1" baseline="0" dirty="0" err="1" smtClean="0"/>
                      <a:t>т.р</a:t>
                    </a:r>
                    <a:r>
                      <a:rPr lang="ru-RU" sz="1100" b="1" baseline="0" dirty="0" smtClean="0"/>
                      <a:t>. (11,21%),</a:t>
                    </a:r>
                  </a:p>
                  <a:p>
                    <a:r>
                      <a:rPr lang="ru-RU" sz="1100" b="1" baseline="0" dirty="0" smtClean="0"/>
                      <a:t> в т.ч.:</a:t>
                    </a:r>
                  </a:p>
                  <a:p>
                    <a:r>
                      <a:rPr lang="ru-RU" sz="1100" dirty="0" smtClean="0"/>
                      <a:t>-</a:t>
                    </a:r>
                    <a:r>
                      <a:rPr lang="ru-RU" sz="1100" baseline="0" dirty="0" smtClean="0"/>
                      <a:t> средства местного бюджета 66 295,3 т.р.</a:t>
                    </a:r>
                  </a:p>
                  <a:p>
                    <a:r>
                      <a:rPr lang="ru-RU" sz="1100" baseline="0" dirty="0" smtClean="0"/>
                      <a:t>- межбюджетные трансферты 48 194,3 </a:t>
                    </a:r>
                    <a:r>
                      <a:rPr lang="ru-RU" sz="1100" baseline="0" dirty="0" err="1" smtClean="0"/>
                      <a:t>т.р</a:t>
                    </a:r>
                    <a:r>
                      <a:rPr lang="ru-RU" sz="1100" baseline="0" dirty="0" smtClean="0"/>
                      <a:t>.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A-4D2E-BBB7-E93E45BD2E08}"/>
                </c:ext>
              </c:extLst>
            </c:dLbl>
            <c:dLbl>
              <c:idx val="3"/>
              <c:layout>
                <c:manualLayout>
                  <c:x val="0.33217060367454099"/>
                  <c:y val="-4.5773915463400816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Жилищно-коммунальное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хозяйство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baseline="0" dirty="0" smtClean="0">
                        <a:solidFill>
                          <a:schemeClr val="bg1"/>
                        </a:solidFill>
                      </a:rPr>
                      <a:t>719 142,3 </a:t>
                    </a:r>
                    <a:r>
                      <a:rPr lang="ru-RU" sz="1100" b="1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. (70,44%), 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в т.ч.: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bg1"/>
                        </a:solidFill>
                      </a:rPr>
                      <a:t> - средства местного бюджета 97 695,7 </a:t>
                    </a:r>
                    <a:r>
                      <a:rPr lang="ru-RU" sz="1100" baseline="0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aseline="0" dirty="0" smtClean="0">
                        <a:solidFill>
                          <a:schemeClr val="bg1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bg1"/>
                        </a:solidFill>
                      </a:rPr>
                      <a:t> - межбюджетные трансферты  621 446,6 т.р.</a:t>
                    </a:r>
                    <a:endParaRPr lang="ru-RU" sz="1100" dirty="0" smtClean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A-4D2E-BBB7-E93E45BD2E08}"/>
                </c:ext>
              </c:extLst>
            </c:dLbl>
            <c:dLbl>
              <c:idx val="4"/>
              <c:layout>
                <c:manualLayout>
                  <c:x val="-8.8498250218722666E-2"/>
                  <c:y val="0.32464377675090889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Образование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13</a:t>
                    </a:r>
                    <a:r>
                      <a:rPr lang="ru-RU" sz="1100" b="1" baseline="0" dirty="0" smtClean="0">
                        <a:solidFill>
                          <a:schemeClr val="bg1"/>
                        </a:solidFill>
                      </a:rPr>
                      <a:t> 378,5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 т.р. (1,31%)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8A-4D2E-BBB7-E93E45BD2E08}"/>
                </c:ext>
              </c:extLst>
            </c:dLbl>
            <c:dLbl>
              <c:idx val="5"/>
              <c:layout>
                <c:manualLayout>
                  <c:x val="-0.18088243657042885"/>
                  <c:y val="0.28041457208839726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Культура, </a:t>
                    </a:r>
                    <a:endParaRPr lang="ru-RU" sz="11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кинематография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 141 908,1 </a:t>
                    </a:r>
                    <a:r>
                      <a:rPr lang="ru-RU" sz="1100" b="1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. (13,90%),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- средства местного бюджета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84 990,1 </a:t>
                    </a:r>
                    <a:r>
                      <a:rPr lang="ru-RU" sz="1100" b="0" baseline="0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- межбюджетные трансферты 56 918,0 т.р</a:t>
                    </a:r>
                    <a:r>
                      <a:rPr lang="ru-RU" sz="1100" b="1" baseline="0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96533245844269"/>
                      <c:h val="0.28618557932990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8A-4D2E-BBB7-E93E45BD2E08}"/>
                </c:ext>
              </c:extLst>
            </c:dLbl>
            <c:dLbl>
              <c:idx val="6"/>
              <c:layout>
                <c:manualLayout>
                  <c:x val="-0.30257031933508344"/>
                  <c:y val="2.5040686926195196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Социальная политика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8 856,7 </a:t>
                    </a:r>
                    <a:r>
                      <a:rPr lang="ru-RU" sz="1100" b="1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. (0,87%),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с</a:t>
                    </a: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редства местного бюджета 2 939,5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100" b="0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 - межбюджетные трансферты 5 917,2 </a:t>
                    </a:r>
                    <a:r>
                      <a:rPr lang="ru-RU" sz="1100" b="0" baseline="0" dirty="0" err="1" smtClean="0">
                        <a:solidFill>
                          <a:schemeClr val="bg1"/>
                        </a:solidFill>
                      </a:rPr>
                      <a:t>т.р</a:t>
                    </a:r>
                    <a:r>
                      <a:rPr lang="ru-RU" sz="1100" b="0" baseline="0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ru-RU" sz="1100" b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0422134733157"/>
                      <c:h val="0.258056118083133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8A-4D2E-BBB7-E93E45BD2E08}"/>
                </c:ext>
              </c:extLst>
            </c:dLbl>
            <c:dLbl>
              <c:idx val="7"/>
              <c:layout>
                <c:manualLayout>
                  <c:x val="-0.15360558836395455"/>
                  <c:y val="-0.10446466105727688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Физическая культура и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спорт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1 287,5 т.р. (0,12%)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8466754155729"/>
                      <c:h val="0.10731959224871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8A-4D2E-BBB7-E93E45BD2E08}"/>
                </c:ext>
              </c:extLst>
            </c:dLbl>
            <c:dLbl>
              <c:idx val="8"/>
              <c:layout>
                <c:manualLayout>
                  <c:x val="2.7691765091863489E-2"/>
                  <c:y val="-6.678755378391970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bg1"/>
                        </a:solidFill>
                      </a:rPr>
                      <a:t>Обслуживание государственного и </a:t>
                    </a:r>
                    <a:r>
                      <a:rPr lang="ru-RU" sz="1100" b="1" dirty="0" smtClean="0">
                        <a:solidFill>
                          <a:schemeClr val="bg1"/>
                        </a:solidFill>
                      </a:rPr>
                      <a:t>муниципального долга 14,0 т.р. (0,01%)</a:t>
                    </a:r>
                    <a:endParaRPr lang="ru-RU" sz="11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85422134733157"/>
                      <c:h val="0.14859412489533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38A-4D2E-BBB7-E93E45BD2E0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12938.6</c:v>
                </c:pt>
                <c:pt idx="1">
                  <c:v>8879.4</c:v>
                </c:pt>
                <c:pt idx="2">
                  <c:v>114489.60000000002</c:v>
                </c:pt>
                <c:pt idx="3">
                  <c:v>719142.3</c:v>
                </c:pt>
                <c:pt idx="4">
                  <c:v>13378.5</c:v>
                </c:pt>
                <c:pt idx="5">
                  <c:v>141908.1</c:v>
                </c:pt>
                <c:pt idx="6">
                  <c:v>8856.7000000000007</c:v>
                </c:pt>
                <c:pt idx="7">
                  <c:v>1287.5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8A-4D2E-BBB7-E93E45BD2E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8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Общегосударственные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вопросы (86,6%)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9498099442150235"/>
          <c:y val="2.310133853367464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621172500336081E-2"/>
          <c:y val="0.11143591114938341"/>
          <c:w val="0.85737969368445488"/>
          <c:h val="0.66077119199575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AF9-423F-8520-4DBF95BE34F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AF9-423F-8520-4DBF95BE34FA}"/>
              </c:ext>
            </c:extLst>
          </c:dPt>
          <c:dLbls>
            <c:dLbl>
              <c:idx val="0"/>
              <c:layout>
                <c:manualLayout>
                  <c:x val="2.6890049884701291E-2"/>
                  <c:y val="-2.113850988976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1481370517767"/>
                      <c:h val="0.10090350832310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F9-423F-8520-4DBF95BE34FA}"/>
                </c:ext>
              </c:extLst>
            </c:dLbl>
            <c:dLbl>
              <c:idx val="1"/>
              <c:layout>
                <c:manualLayout>
                  <c:x val="3.324030679754568E-2"/>
                  <c:y val="-3.356225943692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9-423F-8520-4DBF95BE3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14934.5</c:v>
                </c:pt>
                <c:pt idx="1">
                  <c:v>12938.6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9-423F-8520-4DBF95BE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89792"/>
        <c:axId val="168291328"/>
        <c:axId val="0"/>
      </c:bar3DChart>
      <c:catAx>
        <c:axId val="16828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8291328"/>
        <c:crosses val="autoZero"/>
        <c:auto val="1"/>
        <c:lblAlgn val="ctr"/>
        <c:lblOffset val="100"/>
        <c:tickMarkSkip val="10"/>
        <c:noMultiLvlLbl val="0"/>
      </c:catAx>
      <c:valAx>
        <c:axId val="168291328"/>
        <c:scaling>
          <c:orientation val="minMax"/>
          <c:max val="20000"/>
          <c:min val="2000"/>
        </c:scaling>
        <c:delete val="1"/>
        <c:axPos val="l"/>
        <c:numFmt formatCode="#,##0.0" sourceLinked="1"/>
        <c:majorTickMark val="out"/>
        <c:minorTickMark val="none"/>
        <c:tickLblPos val="nextTo"/>
        <c:crossAx val="16828979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bg1"/>
                </a:solidFill>
                <a:latin typeface="Palatino Linotype" panose="02040502050505030304" pitchFamily="18" charset="0"/>
              </a:rPr>
              <a:t>Национальная безопасность и правоохранительная </a:t>
            </a: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деятельность</a:t>
            </a:r>
          </a:p>
          <a:p>
            <a:pPr>
              <a:defRPr sz="108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(93,5%)</a:t>
            </a:r>
            <a:endParaRPr lang="ru-RU" sz="108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3011549354545526"/>
          <c:y val="7.674036575565926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826558239586768E-2"/>
          <c:y val="0.40400585641213865"/>
          <c:w val="0.94225442633329604"/>
          <c:h val="0.41381078438386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F9-4C0D-A9E5-920C930D85F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4F9-4C0D-A9E5-920C930D85F5}"/>
              </c:ext>
            </c:extLst>
          </c:dPt>
          <c:dLbls>
            <c:dLbl>
              <c:idx val="0"/>
              <c:layout>
                <c:manualLayout>
                  <c:x val="-1.4112197327053481E-2"/>
                  <c:y val="-2.504553890667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0455160512747"/>
                      <c:h val="9.0482282528077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F9-4C0D-A9E5-920C930D85F5}"/>
                </c:ext>
              </c:extLst>
            </c:dLbl>
            <c:dLbl>
              <c:idx val="1"/>
              <c:layout>
                <c:manualLayout>
                  <c:x val="4.0360281606138304E-2"/>
                  <c:y val="-2.643335260221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9-4C0D-A9E5-920C930D8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9496.6</c:v>
                </c:pt>
                <c:pt idx="1">
                  <c:v>8879.4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9-4C0D-A9E5-920C930D8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072896"/>
        <c:axId val="54973568"/>
        <c:axId val="0"/>
      </c:bar3DChart>
      <c:catAx>
        <c:axId val="1670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54973568"/>
        <c:crosses val="autoZero"/>
        <c:auto val="1"/>
        <c:lblAlgn val="ctr"/>
        <c:lblOffset val="100"/>
        <c:noMultiLvlLbl val="0"/>
      </c:catAx>
      <c:valAx>
        <c:axId val="54973568"/>
        <c:scaling>
          <c:orientation val="minMax"/>
          <c:max val="10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67072896"/>
        <c:crosses val="autoZero"/>
        <c:crossBetween val="between"/>
        <c:majorUnit val="1000"/>
        <c:minorUnit val="500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     Жилищно-коммунальное      хозяйство</a:t>
            </a:r>
          </a:p>
          <a:p>
            <a:pPr>
              <a:defRPr sz="110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(93,9%)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8240087063744212"/>
          <c:y val="6.400762558770269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  <a:ln>
          <a:solidFill>
            <a:schemeClr val="tx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9873504529331101"/>
          <c:w val="0.94942112279363944"/>
          <c:h val="0.666686404880107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252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C1-4F15-AA97-FB62DFC5B83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C1-4F15-AA97-FB62DFC5B83F}"/>
              </c:ext>
            </c:extLst>
          </c:dPt>
          <c:dLbls>
            <c:dLbl>
              <c:idx val="0"/>
              <c:layout>
                <c:manualLayout>
                  <c:x val="1.3717863660601459E-2"/>
                  <c:y val="-2.972687605236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1-4F15-AA97-FB62DFC5B83F}"/>
                </c:ext>
              </c:extLst>
            </c:dLbl>
            <c:dLbl>
              <c:idx val="1"/>
              <c:layout>
                <c:manualLayout>
                  <c:x val="3.8316523614231678E-2"/>
                  <c:y val="-1.7569280854927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1-4F15-AA97-FB62DFC5B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765479.1</c:v>
                </c:pt>
                <c:pt idx="1">
                  <c:v>719142.3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1-4F15-AA97-FB62DFC5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7760"/>
        <c:axId val="167854464"/>
        <c:axId val="0"/>
      </c:bar3DChart>
      <c:catAx>
        <c:axId val="16763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7854464"/>
        <c:crosses val="autoZero"/>
        <c:auto val="1"/>
        <c:lblAlgn val="ctr"/>
        <c:lblOffset val="100"/>
        <c:noMultiLvlLbl val="0"/>
      </c:catAx>
      <c:valAx>
        <c:axId val="167854464"/>
        <c:scaling>
          <c:orientation val="minMax"/>
          <c:max val="800000"/>
          <c:min val="100000"/>
        </c:scaling>
        <c:delete val="1"/>
        <c:axPos val="l"/>
        <c:numFmt formatCode="#,##0.0" sourceLinked="1"/>
        <c:majorTickMark val="out"/>
        <c:minorTickMark val="none"/>
        <c:tickLblPos val="nextTo"/>
        <c:crossAx val="16763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86AD-9391-40C8-B764-5F0F2792844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23C18-D05B-4FB3-95B9-4A898F205C9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План </a:t>
          </a:r>
        </a:p>
        <a:p>
          <a:r>
            <a:rPr lang="ru-RU" sz="1400" b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1 030 859,0</a:t>
          </a:r>
          <a:endParaRPr lang="ru-RU" sz="1400" dirty="0">
            <a:latin typeface="Palatino Linotype" panose="02040502050505030304" pitchFamily="18" charset="0"/>
          </a:endParaRPr>
        </a:p>
      </dgm:t>
    </dgm:pt>
    <dgm:pt modelId="{6EF7DAF1-3B0D-4CDB-A5D8-8BDADCAF11F1}" type="parTrans" cxnId="{CB1EA708-8D94-40E5-825C-19C668424432}">
      <dgm:prSet/>
      <dgm:spPr/>
      <dgm:t>
        <a:bodyPr/>
        <a:lstStyle/>
        <a:p>
          <a:endParaRPr lang="ru-RU"/>
        </a:p>
      </dgm:t>
    </dgm:pt>
    <dgm:pt modelId="{7038DDFA-0D2A-449F-B741-97D75A3A1474}" type="sibTrans" cxnId="{CB1EA708-8D94-40E5-825C-19C668424432}">
      <dgm:prSet/>
      <dgm:spPr/>
      <dgm:t>
        <a:bodyPr/>
        <a:lstStyle/>
        <a:p>
          <a:endParaRPr lang="ru-RU"/>
        </a:p>
      </dgm:t>
    </dgm:pt>
    <dgm:pt modelId="{379DEF15-573F-42C1-B513-C510BFCA2C2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Факт </a:t>
          </a:r>
        </a:p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 1 029 127,0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040CD90D-D8E5-4777-9145-069D392B6F7A}" type="parTrans" cxnId="{989AF9CE-E4C3-49F9-9759-9BE38EDCECA6}">
      <dgm:prSet/>
      <dgm:spPr/>
      <dgm:t>
        <a:bodyPr/>
        <a:lstStyle/>
        <a:p>
          <a:endParaRPr lang="ru-RU"/>
        </a:p>
      </dgm:t>
    </dgm:pt>
    <dgm:pt modelId="{7CD5423D-7735-4259-B139-332095322701}" type="sibTrans" cxnId="{989AF9CE-E4C3-49F9-9759-9BE38EDCECA6}">
      <dgm:prSet/>
      <dgm:spPr/>
      <dgm:t>
        <a:bodyPr/>
        <a:lstStyle/>
        <a:p>
          <a:endParaRPr lang="ru-RU"/>
        </a:p>
      </dgm:t>
    </dgm:pt>
    <dgm:pt modelId="{7D7BC2A9-13B2-47F4-AA80-39080136DA8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-1 732,0</a:t>
          </a:r>
          <a:endParaRPr lang="ru-RU" sz="16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4994A870-326A-47B0-8199-99FA7CDB5BE2}" type="parTrans" cxnId="{E40B14BB-CBE4-4E08-A74A-19CCFABF811A}">
      <dgm:prSet/>
      <dgm:spPr/>
      <dgm:t>
        <a:bodyPr/>
        <a:lstStyle/>
        <a:p>
          <a:endParaRPr lang="ru-RU"/>
        </a:p>
      </dgm:t>
    </dgm:pt>
    <dgm:pt modelId="{402B27DE-B0A5-4E0B-8FF5-2DE09D0C9E55}" type="sibTrans" cxnId="{E40B14BB-CBE4-4E08-A74A-19CCFABF811A}">
      <dgm:prSet/>
      <dgm:spPr/>
      <dgm:t>
        <a:bodyPr/>
        <a:lstStyle/>
        <a:p>
          <a:endParaRPr lang="ru-RU"/>
        </a:p>
      </dgm:t>
    </dgm:pt>
    <dgm:pt modelId="{28285BA7-62B5-40D3-8CD0-00B9A620ACF7}" type="pres">
      <dgm:prSet presAssocID="{3AEB86AD-9391-40C8-B764-5F0F2792844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ACC301-7047-4737-A684-CF2CFBC68B1B}" type="pres">
      <dgm:prSet presAssocID="{BB123C18-D05B-4FB3-95B9-4A898F205C98}" presName="Accent1" presStyleCnt="0"/>
      <dgm:spPr/>
    </dgm:pt>
    <dgm:pt modelId="{5F81D564-A917-461C-93F3-4A8AFFD0995A}" type="pres">
      <dgm:prSet presAssocID="{BB123C18-D05B-4FB3-95B9-4A898F205C98}" presName="Accent" presStyleLbl="node1" presStyleIdx="0" presStyleCnt="3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DCA2B9F-11DC-4F75-8E5D-79E566CA6676}" type="pres">
      <dgm:prSet presAssocID="{BB123C18-D05B-4FB3-95B9-4A898F205C98}" presName="Parent1" presStyleLbl="revTx" presStyleIdx="0" presStyleCnt="3" custScaleX="193445" custLinFactNeighborX="-4037" custLinFactNeighborY="-18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8C3E5-DA28-4E76-99A1-D5138781CEF8}" type="pres">
      <dgm:prSet presAssocID="{379DEF15-573F-42C1-B513-C510BFCA2C27}" presName="Accent2" presStyleCnt="0"/>
      <dgm:spPr/>
    </dgm:pt>
    <dgm:pt modelId="{FCB95746-348B-42E5-946E-4870BF7A5390}" type="pres">
      <dgm:prSet presAssocID="{379DEF15-573F-42C1-B513-C510BFCA2C27}" presName="Accent" presStyleLbl="node1" presStyleIdx="1" presStyleCnt="3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F3F5926-D859-4038-9FDE-D04086F27D2C}" type="pres">
      <dgm:prSet presAssocID="{379DEF15-573F-42C1-B513-C510BFCA2C27}" presName="Parent2" presStyleLbl="revTx" presStyleIdx="1" presStyleCnt="3" custScaleX="168763" custScaleY="176528" custLinFactNeighborX="2720" custLinFactNeighborY="-14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2E96B-2156-43BC-BD66-AD738F228EB5}" type="pres">
      <dgm:prSet presAssocID="{7D7BC2A9-13B2-47F4-AA80-39080136DA80}" presName="Accent3" presStyleCnt="0"/>
      <dgm:spPr/>
    </dgm:pt>
    <dgm:pt modelId="{2C77B2E2-2189-4920-9208-90EC67747435}" type="pres">
      <dgm:prSet presAssocID="{7D7BC2A9-13B2-47F4-AA80-39080136DA80}" presName="Accent" presStyleLbl="node1" presStyleIdx="2" presStyleCnt="3" custLinFactNeighborX="-725" custLinFactNeighborY="-318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29C5189-C1E1-4EA7-9D0A-C1700F3DFE89}" type="pres">
      <dgm:prSet presAssocID="{7D7BC2A9-13B2-47F4-AA80-39080136DA80}" presName="Parent3" presStyleLbl="revTx" presStyleIdx="2" presStyleCnt="3" custScaleX="138282" custLinFactNeighborX="-5303" custLinFactNeighborY="-25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B786F-EDE4-4394-BD7A-125A609D98F4}" type="presOf" srcId="{BB123C18-D05B-4FB3-95B9-4A898F205C98}" destId="{9DCA2B9F-11DC-4F75-8E5D-79E566CA6676}" srcOrd="0" destOrd="0" presId="urn:microsoft.com/office/officeart/2009/layout/CircleArrowProcess"/>
    <dgm:cxn modelId="{CB1EA708-8D94-40E5-825C-19C668424432}" srcId="{3AEB86AD-9391-40C8-B764-5F0F2792844D}" destId="{BB123C18-D05B-4FB3-95B9-4A898F205C98}" srcOrd="0" destOrd="0" parTransId="{6EF7DAF1-3B0D-4CDB-A5D8-8BDADCAF11F1}" sibTransId="{7038DDFA-0D2A-449F-B741-97D75A3A1474}"/>
    <dgm:cxn modelId="{F06F3ECF-D95C-49A4-8512-A9C241393790}" type="presOf" srcId="{7D7BC2A9-13B2-47F4-AA80-39080136DA80}" destId="{229C5189-C1E1-4EA7-9D0A-C1700F3DFE89}" srcOrd="0" destOrd="0" presId="urn:microsoft.com/office/officeart/2009/layout/CircleArrowProcess"/>
    <dgm:cxn modelId="{E40B14BB-CBE4-4E08-A74A-19CCFABF811A}" srcId="{3AEB86AD-9391-40C8-B764-5F0F2792844D}" destId="{7D7BC2A9-13B2-47F4-AA80-39080136DA80}" srcOrd="2" destOrd="0" parTransId="{4994A870-326A-47B0-8199-99FA7CDB5BE2}" sibTransId="{402B27DE-B0A5-4E0B-8FF5-2DE09D0C9E55}"/>
    <dgm:cxn modelId="{989AF9CE-E4C3-49F9-9759-9BE38EDCECA6}" srcId="{3AEB86AD-9391-40C8-B764-5F0F2792844D}" destId="{379DEF15-573F-42C1-B513-C510BFCA2C27}" srcOrd="1" destOrd="0" parTransId="{040CD90D-D8E5-4777-9145-069D392B6F7A}" sibTransId="{7CD5423D-7735-4259-B139-332095322701}"/>
    <dgm:cxn modelId="{688D560C-17B9-4C68-87EA-74A9F333FC0F}" type="presOf" srcId="{3AEB86AD-9391-40C8-B764-5F0F2792844D}" destId="{28285BA7-62B5-40D3-8CD0-00B9A620ACF7}" srcOrd="0" destOrd="0" presId="urn:microsoft.com/office/officeart/2009/layout/CircleArrowProcess"/>
    <dgm:cxn modelId="{11162BFA-7031-443D-B610-6D8F2F2694D5}" type="presOf" srcId="{379DEF15-573F-42C1-B513-C510BFCA2C27}" destId="{8F3F5926-D859-4038-9FDE-D04086F27D2C}" srcOrd="0" destOrd="0" presId="urn:microsoft.com/office/officeart/2009/layout/CircleArrowProcess"/>
    <dgm:cxn modelId="{CE2BAD6C-CE7F-493B-A4CC-102977B826B8}" type="presParOf" srcId="{28285BA7-62B5-40D3-8CD0-00B9A620ACF7}" destId="{13ACC301-7047-4737-A684-CF2CFBC68B1B}" srcOrd="0" destOrd="0" presId="urn:microsoft.com/office/officeart/2009/layout/CircleArrowProcess"/>
    <dgm:cxn modelId="{A699EF65-5E64-4E53-AB1C-3EC20D2C1B28}" type="presParOf" srcId="{13ACC301-7047-4737-A684-CF2CFBC68B1B}" destId="{5F81D564-A917-461C-93F3-4A8AFFD0995A}" srcOrd="0" destOrd="0" presId="urn:microsoft.com/office/officeart/2009/layout/CircleArrowProcess"/>
    <dgm:cxn modelId="{6A13625A-0497-463A-BB06-F16E4F9956CE}" type="presParOf" srcId="{28285BA7-62B5-40D3-8CD0-00B9A620ACF7}" destId="{9DCA2B9F-11DC-4F75-8E5D-79E566CA6676}" srcOrd="1" destOrd="0" presId="urn:microsoft.com/office/officeart/2009/layout/CircleArrowProcess"/>
    <dgm:cxn modelId="{853EB2E2-EF7B-4484-8477-5F37100AFDEF}" type="presParOf" srcId="{28285BA7-62B5-40D3-8CD0-00B9A620ACF7}" destId="{A488C3E5-DA28-4E76-99A1-D5138781CEF8}" srcOrd="2" destOrd="0" presId="urn:microsoft.com/office/officeart/2009/layout/CircleArrowProcess"/>
    <dgm:cxn modelId="{0AF0E8E3-C866-49E6-B870-417CB8428016}" type="presParOf" srcId="{A488C3E5-DA28-4E76-99A1-D5138781CEF8}" destId="{FCB95746-348B-42E5-946E-4870BF7A5390}" srcOrd="0" destOrd="0" presId="urn:microsoft.com/office/officeart/2009/layout/CircleArrowProcess"/>
    <dgm:cxn modelId="{8EC531DF-80AF-4EBC-9807-7334224419FC}" type="presParOf" srcId="{28285BA7-62B5-40D3-8CD0-00B9A620ACF7}" destId="{8F3F5926-D859-4038-9FDE-D04086F27D2C}" srcOrd="3" destOrd="0" presId="urn:microsoft.com/office/officeart/2009/layout/CircleArrowProcess"/>
    <dgm:cxn modelId="{291EBD5A-58FF-40C3-BDE2-69A545BAF612}" type="presParOf" srcId="{28285BA7-62B5-40D3-8CD0-00B9A620ACF7}" destId="{1222E96B-2156-43BC-BD66-AD738F228EB5}" srcOrd="4" destOrd="0" presId="urn:microsoft.com/office/officeart/2009/layout/CircleArrowProcess"/>
    <dgm:cxn modelId="{ABD98668-E1FE-4674-8B74-A41D93E401D7}" type="presParOf" srcId="{1222E96B-2156-43BC-BD66-AD738F228EB5}" destId="{2C77B2E2-2189-4920-9208-90EC67747435}" srcOrd="0" destOrd="0" presId="urn:microsoft.com/office/officeart/2009/layout/CircleArrowProcess"/>
    <dgm:cxn modelId="{D2EB493E-B572-423E-9E65-DDB0B98673B9}" type="presParOf" srcId="{28285BA7-62B5-40D3-8CD0-00B9A620ACF7}" destId="{229C5189-C1E1-4EA7-9D0A-C1700F3DFE89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CC899-E7FE-4CA6-A253-7921442423A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DA6AF-B99E-4A97-8CFA-770D3ECF492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План </a:t>
          </a:r>
        </a:p>
        <a:p>
          <a:r>
            <a:rPr lang="ru-RU" sz="1400" b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1 096 583,9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B900FB67-B563-4E46-A623-D84377E82B43}" type="parTrans" cxnId="{2BEE3183-3D9F-46B7-9A05-ABE224661832}">
      <dgm:prSet/>
      <dgm:spPr/>
      <dgm:t>
        <a:bodyPr/>
        <a:lstStyle/>
        <a:p>
          <a:endParaRPr lang="ru-RU"/>
        </a:p>
      </dgm:t>
    </dgm:pt>
    <dgm:pt modelId="{E397DB94-4E7C-4C6F-B8C0-37BE48B98C37}" type="sibTrans" cxnId="{2BEE3183-3D9F-46B7-9A05-ABE224661832}">
      <dgm:prSet/>
      <dgm:spPr/>
      <dgm:t>
        <a:bodyPr/>
        <a:lstStyle/>
        <a:p>
          <a:endParaRPr lang="ru-RU"/>
        </a:p>
      </dgm:t>
    </dgm:pt>
    <dgm:pt modelId="{A3A6DC41-8828-4327-A21B-72CB344DCA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Факт </a:t>
          </a:r>
        </a:p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1 020 894,7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BF5AE512-B56B-4294-9161-733DE099A4FB}" type="parTrans" cxnId="{C630486E-05EE-43D0-B963-317CCB6F0E57}">
      <dgm:prSet/>
      <dgm:spPr/>
      <dgm:t>
        <a:bodyPr/>
        <a:lstStyle/>
        <a:p>
          <a:endParaRPr lang="ru-RU"/>
        </a:p>
      </dgm:t>
    </dgm:pt>
    <dgm:pt modelId="{8C838B60-307E-44A0-B901-3E1B2CEA677C}" type="sibTrans" cxnId="{C630486E-05EE-43D0-B963-317CCB6F0E57}">
      <dgm:prSet/>
      <dgm:spPr/>
      <dgm:t>
        <a:bodyPr/>
        <a:lstStyle/>
        <a:p>
          <a:endParaRPr lang="ru-RU"/>
        </a:p>
      </dgm:t>
    </dgm:pt>
    <dgm:pt modelId="{66FFA8DB-B1F9-416A-B22E-E8F7E3A778EE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75 689,2</a:t>
          </a:r>
          <a:endParaRPr lang="ru-RU" sz="15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CCC302BB-0820-424F-9F10-D0E76F9D5094}" type="parTrans" cxnId="{01EB53DC-C88E-41CD-BFDA-2343F3765121}">
      <dgm:prSet/>
      <dgm:spPr/>
      <dgm:t>
        <a:bodyPr/>
        <a:lstStyle/>
        <a:p>
          <a:endParaRPr lang="ru-RU"/>
        </a:p>
      </dgm:t>
    </dgm:pt>
    <dgm:pt modelId="{B79832EF-A980-4C53-8D5F-72AC4EDB2F6A}" type="sibTrans" cxnId="{01EB53DC-C88E-41CD-BFDA-2343F3765121}">
      <dgm:prSet/>
      <dgm:spPr/>
      <dgm:t>
        <a:bodyPr/>
        <a:lstStyle/>
        <a:p>
          <a:endParaRPr lang="ru-RU"/>
        </a:p>
      </dgm:t>
    </dgm:pt>
    <dgm:pt modelId="{5F6BEDD2-5A50-4B6F-B606-E0697CBF78BC}" type="pres">
      <dgm:prSet presAssocID="{70BCC899-E7FE-4CA6-A253-7921442423A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687F0C-FB87-4CDA-8B81-A1CCA3701761}" type="pres">
      <dgm:prSet presAssocID="{1DFDA6AF-B99E-4A97-8CFA-770D3ECF4927}" presName="Accent1" presStyleCnt="0"/>
      <dgm:spPr/>
    </dgm:pt>
    <dgm:pt modelId="{80207AC5-B549-46D9-A4C0-39C39F7C45FB}" type="pres">
      <dgm:prSet presAssocID="{1DFDA6AF-B99E-4A97-8CFA-770D3ECF4927}" presName="Accent" presStyleLbl="node1" presStyleIdx="0" presStyleCnt="3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EF808A6-2675-4C0B-8A84-32EB1B53226D}" type="pres">
      <dgm:prSet presAssocID="{1DFDA6AF-B99E-4A97-8CFA-770D3ECF4927}" presName="Parent1" presStyleLbl="revTx" presStyleIdx="0" presStyleCnt="3" custScaleX="136350" custScaleY="230509" custLinFactNeighborX="-2023" custLinFactNeighborY="-260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AD9BE-5AFE-4EDE-AA15-5E9BA8E4CE22}" type="pres">
      <dgm:prSet presAssocID="{A3A6DC41-8828-4327-A21B-72CB344DCA21}" presName="Accent2" presStyleCnt="0"/>
      <dgm:spPr/>
    </dgm:pt>
    <dgm:pt modelId="{10D2F006-0DB8-4E38-91DB-A300B541F53F}" type="pres">
      <dgm:prSet presAssocID="{A3A6DC41-8828-4327-A21B-72CB344DCA21}" presName="Accent" presStyleLbl="node1" presStyleIdx="1" presStyleCnt="3" custLinFactNeighborX="1146" custLinFactNeighborY="-1026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C98A7D2-98ED-4585-B854-2F5A6F6BA8A8}" type="pres">
      <dgm:prSet presAssocID="{A3A6DC41-8828-4327-A21B-72CB344DCA21}" presName="Parent2" presStyleLbl="revTx" presStyleIdx="1" presStyleCnt="3" custScaleX="115514" custScaleY="134930" custLinFactNeighborX="0" custLinFactNeighborY="-173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D36BD-287C-41F5-B12B-587580DEAC7C}" type="pres">
      <dgm:prSet presAssocID="{66FFA8DB-B1F9-416A-B22E-E8F7E3A778EE}" presName="Accent3" presStyleCnt="0"/>
      <dgm:spPr/>
    </dgm:pt>
    <dgm:pt modelId="{EA84158F-0B1F-4B7B-A7D7-156B8A29BF72}" type="pres">
      <dgm:prSet presAssocID="{66FFA8DB-B1F9-416A-B22E-E8F7E3A778EE}" presName="Accent" presStyleLbl="node1" presStyleIdx="2" presStyleCnt="3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5104CE6-4499-4C62-AD44-C8D108835915}" type="pres">
      <dgm:prSet presAssocID="{66FFA8DB-B1F9-416A-B22E-E8F7E3A778E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FEE7D-1F78-4945-A8BB-1F55116095AA}" type="presOf" srcId="{1DFDA6AF-B99E-4A97-8CFA-770D3ECF4927}" destId="{0EF808A6-2675-4C0B-8A84-32EB1B53226D}" srcOrd="0" destOrd="0" presId="urn:microsoft.com/office/officeart/2009/layout/CircleArrowProcess"/>
    <dgm:cxn modelId="{3F10D6AB-539D-455D-8471-85C9C53A1B9A}" type="presOf" srcId="{70BCC899-E7FE-4CA6-A253-7921442423A1}" destId="{5F6BEDD2-5A50-4B6F-B606-E0697CBF78BC}" srcOrd="0" destOrd="0" presId="urn:microsoft.com/office/officeart/2009/layout/CircleArrowProcess"/>
    <dgm:cxn modelId="{EF5E0BD5-ECBC-4E87-90AF-8440D09F2CD9}" type="presOf" srcId="{66FFA8DB-B1F9-416A-B22E-E8F7E3A778EE}" destId="{E5104CE6-4499-4C62-AD44-C8D108835915}" srcOrd="0" destOrd="0" presId="urn:microsoft.com/office/officeart/2009/layout/CircleArrowProcess"/>
    <dgm:cxn modelId="{C630486E-05EE-43D0-B963-317CCB6F0E57}" srcId="{70BCC899-E7FE-4CA6-A253-7921442423A1}" destId="{A3A6DC41-8828-4327-A21B-72CB344DCA21}" srcOrd="1" destOrd="0" parTransId="{BF5AE512-B56B-4294-9161-733DE099A4FB}" sibTransId="{8C838B60-307E-44A0-B901-3E1B2CEA677C}"/>
    <dgm:cxn modelId="{D2E9A608-54F5-4AC6-B521-313EAC436420}" type="presOf" srcId="{A3A6DC41-8828-4327-A21B-72CB344DCA21}" destId="{2C98A7D2-98ED-4585-B854-2F5A6F6BA8A8}" srcOrd="0" destOrd="0" presId="urn:microsoft.com/office/officeart/2009/layout/CircleArrowProcess"/>
    <dgm:cxn modelId="{01EB53DC-C88E-41CD-BFDA-2343F3765121}" srcId="{70BCC899-E7FE-4CA6-A253-7921442423A1}" destId="{66FFA8DB-B1F9-416A-B22E-E8F7E3A778EE}" srcOrd="2" destOrd="0" parTransId="{CCC302BB-0820-424F-9F10-D0E76F9D5094}" sibTransId="{B79832EF-A980-4C53-8D5F-72AC4EDB2F6A}"/>
    <dgm:cxn modelId="{2BEE3183-3D9F-46B7-9A05-ABE224661832}" srcId="{70BCC899-E7FE-4CA6-A253-7921442423A1}" destId="{1DFDA6AF-B99E-4A97-8CFA-770D3ECF4927}" srcOrd="0" destOrd="0" parTransId="{B900FB67-B563-4E46-A623-D84377E82B43}" sibTransId="{E397DB94-4E7C-4C6F-B8C0-37BE48B98C37}"/>
    <dgm:cxn modelId="{694C818B-4024-41EE-9ECE-DF4954CAF461}" type="presParOf" srcId="{5F6BEDD2-5A50-4B6F-B606-E0697CBF78BC}" destId="{1D687F0C-FB87-4CDA-8B81-A1CCA3701761}" srcOrd="0" destOrd="0" presId="urn:microsoft.com/office/officeart/2009/layout/CircleArrowProcess"/>
    <dgm:cxn modelId="{3AECF7CC-D4D0-4B0D-AF81-7FBA80A99F88}" type="presParOf" srcId="{1D687F0C-FB87-4CDA-8B81-A1CCA3701761}" destId="{80207AC5-B549-46D9-A4C0-39C39F7C45FB}" srcOrd="0" destOrd="0" presId="urn:microsoft.com/office/officeart/2009/layout/CircleArrowProcess"/>
    <dgm:cxn modelId="{BE42338B-1CB9-4E4F-BB15-BE2606F5AA1E}" type="presParOf" srcId="{5F6BEDD2-5A50-4B6F-B606-E0697CBF78BC}" destId="{0EF808A6-2675-4C0B-8A84-32EB1B53226D}" srcOrd="1" destOrd="0" presId="urn:microsoft.com/office/officeart/2009/layout/CircleArrowProcess"/>
    <dgm:cxn modelId="{1767B5FA-1A49-40D1-8949-0F1EDFDD5BBC}" type="presParOf" srcId="{5F6BEDD2-5A50-4B6F-B606-E0697CBF78BC}" destId="{FD6AD9BE-5AFE-4EDE-AA15-5E9BA8E4CE22}" srcOrd="2" destOrd="0" presId="urn:microsoft.com/office/officeart/2009/layout/CircleArrowProcess"/>
    <dgm:cxn modelId="{35000E24-2D11-495C-8120-49153D77B4C1}" type="presParOf" srcId="{FD6AD9BE-5AFE-4EDE-AA15-5E9BA8E4CE22}" destId="{10D2F006-0DB8-4E38-91DB-A300B541F53F}" srcOrd="0" destOrd="0" presId="urn:microsoft.com/office/officeart/2009/layout/CircleArrowProcess"/>
    <dgm:cxn modelId="{2553093A-3293-43E3-AB12-6D52C261C282}" type="presParOf" srcId="{5F6BEDD2-5A50-4B6F-B606-E0697CBF78BC}" destId="{2C98A7D2-98ED-4585-B854-2F5A6F6BA8A8}" srcOrd="3" destOrd="0" presId="urn:microsoft.com/office/officeart/2009/layout/CircleArrowProcess"/>
    <dgm:cxn modelId="{720D6992-39C4-4D35-AD85-FCACDB725377}" type="presParOf" srcId="{5F6BEDD2-5A50-4B6F-B606-E0697CBF78BC}" destId="{85BD36BD-287C-41F5-B12B-587580DEAC7C}" srcOrd="4" destOrd="0" presId="urn:microsoft.com/office/officeart/2009/layout/CircleArrowProcess"/>
    <dgm:cxn modelId="{5437CE1D-5873-444E-90E8-71912633B1D3}" type="presParOf" srcId="{85BD36BD-287C-41F5-B12B-587580DEAC7C}" destId="{EA84158F-0B1F-4B7B-A7D7-156B8A29BF72}" srcOrd="0" destOrd="0" presId="urn:microsoft.com/office/officeart/2009/layout/CircleArrowProcess"/>
    <dgm:cxn modelId="{25E7EA14-D21E-4886-991B-202DC0E55D54}" type="presParOf" srcId="{5F6BEDD2-5A50-4B6F-B606-E0697CBF78BC}" destId="{E5104CE6-4499-4C62-AD44-C8D108835915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E5070-581B-45A5-9088-58365145C96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0652ABF-FB0A-4D78-8388-12FB0A2B8F7F}">
      <dgm:prSet phldrT="[Текст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План    -</a:t>
          </a:r>
          <a:r>
            <a:rPr lang="ru-RU" sz="1400" b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65 724,9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2275766D-19E4-44AD-99F0-4A4FE1130EC6}" type="parTrans" cxnId="{543842DC-9F78-4B4E-9250-A014D03375F3}">
      <dgm:prSet/>
      <dgm:spPr/>
      <dgm:t>
        <a:bodyPr/>
        <a:lstStyle/>
        <a:p>
          <a:endParaRPr lang="ru-RU"/>
        </a:p>
      </dgm:t>
    </dgm:pt>
    <dgm:pt modelId="{631E2E7F-A3C6-450E-9A31-7CD5524D73F4}" type="sibTrans" cxnId="{543842DC-9F78-4B4E-9250-A014D03375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31CF814-4FCD-4880-8E60-8526F79DBB47}">
      <dgm:prSet phldrT="[Текст]" custT="1"/>
      <dgm:spPr>
        <a:solidFill>
          <a:schemeClr val="tx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73 957,2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E8569780-6DA2-46CB-9249-3D6C829E0D37}" type="parTrans" cxnId="{7AD67469-9F40-4337-9CFF-9BB89EBA6AA1}">
      <dgm:prSet/>
      <dgm:spPr/>
      <dgm:t>
        <a:bodyPr/>
        <a:lstStyle/>
        <a:p>
          <a:endParaRPr lang="ru-RU"/>
        </a:p>
      </dgm:t>
    </dgm:pt>
    <dgm:pt modelId="{7026C0EA-9DCB-4FDA-BFA1-35DCF01E5C4A}" type="sibTrans" cxnId="{7AD67469-9F40-4337-9CFF-9BB89EBA6AA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D02456A-450A-4E14-AB09-BDB30C29B82A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Факт  8 232,3</a:t>
          </a:r>
          <a:endParaRPr lang="ru-RU" sz="1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40166461-BED0-4CFA-A3B3-310832C7398A}" type="parTrans" cxnId="{BB9C071D-4F99-4938-A72C-BBF9607057EF}">
      <dgm:prSet/>
      <dgm:spPr/>
      <dgm:t>
        <a:bodyPr/>
        <a:lstStyle/>
        <a:p>
          <a:endParaRPr lang="ru-RU"/>
        </a:p>
      </dgm:t>
    </dgm:pt>
    <dgm:pt modelId="{929F461F-693A-44B3-89E4-889F9D984F96}" type="sibTrans" cxnId="{BB9C071D-4F99-4938-A72C-BBF9607057EF}">
      <dgm:prSet/>
      <dgm:spPr/>
      <dgm:t>
        <a:bodyPr/>
        <a:lstStyle/>
        <a:p>
          <a:endParaRPr lang="ru-RU"/>
        </a:p>
      </dgm:t>
    </dgm:pt>
    <dgm:pt modelId="{CFDC7EE9-0B51-4215-A36B-8DE5EEFC97FB}" type="pres">
      <dgm:prSet presAssocID="{9A2E5070-581B-45A5-9088-58365145C960}" presName="linearFlow" presStyleCnt="0">
        <dgm:presLayoutVars>
          <dgm:dir/>
          <dgm:resizeHandles val="exact"/>
        </dgm:presLayoutVars>
      </dgm:prSet>
      <dgm:spPr/>
    </dgm:pt>
    <dgm:pt modelId="{93674230-1A4E-4F09-AACF-A182D512FCA8}" type="pres">
      <dgm:prSet presAssocID="{20652ABF-FB0A-4D78-8388-12FB0A2B8F7F}" presName="node" presStyleLbl="node1" presStyleIdx="0" presStyleCnt="3" custScaleX="108821" custScaleY="100904" custLinFactNeighborX="-929" custLinFactNeighborY="-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51D77-1FAF-4C64-BD73-CDB513A304E1}" type="pres">
      <dgm:prSet presAssocID="{631E2E7F-A3C6-450E-9A31-7CD5524D73F4}" presName="spacerL" presStyleCnt="0"/>
      <dgm:spPr/>
    </dgm:pt>
    <dgm:pt modelId="{B7D8C3E9-2275-4E86-AB29-DC72F64F0A53}" type="pres">
      <dgm:prSet presAssocID="{631E2E7F-A3C6-450E-9A31-7CD5524D73F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EFA10F-4316-44CE-B9DD-8AA28AB92CAB}" type="pres">
      <dgm:prSet presAssocID="{631E2E7F-A3C6-450E-9A31-7CD5524D73F4}" presName="spacerR" presStyleCnt="0"/>
      <dgm:spPr/>
    </dgm:pt>
    <dgm:pt modelId="{EB05DEF7-7CE2-421D-B19A-4ACF65E5411F}" type="pres">
      <dgm:prSet presAssocID="{131CF814-4FCD-4880-8E60-8526F79DBB47}" presName="node" presStyleLbl="node1" presStyleIdx="1" presStyleCnt="3" custScaleX="108821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D67A-A8BB-4CAA-8632-B8C391D37DC4}" type="pres">
      <dgm:prSet presAssocID="{7026C0EA-9DCB-4FDA-BFA1-35DCF01E5C4A}" presName="spacerL" presStyleCnt="0"/>
      <dgm:spPr/>
    </dgm:pt>
    <dgm:pt modelId="{E7A12049-A58F-4B92-8EFE-CC5D1F29BE3D}" type="pres">
      <dgm:prSet presAssocID="{7026C0EA-9DCB-4FDA-BFA1-35DCF01E5C4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E9FFB4-59BF-43EA-9188-84C08D7D443E}" type="pres">
      <dgm:prSet presAssocID="{7026C0EA-9DCB-4FDA-BFA1-35DCF01E5C4A}" presName="spacerR" presStyleCnt="0"/>
      <dgm:spPr/>
    </dgm:pt>
    <dgm:pt modelId="{E624581A-2AA0-4CE2-98E3-DDC8F50F14D8}" type="pres">
      <dgm:prSet presAssocID="{3D02456A-450A-4E14-AB09-BDB30C29B82A}" presName="node" presStyleLbl="node1" presStyleIdx="2" presStyleCnt="3" custScaleX="102526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7A03B-FE99-4F49-88FE-1BE18E9D59D5}" type="presOf" srcId="{7026C0EA-9DCB-4FDA-BFA1-35DCF01E5C4A}" destId="{E7A12049-A58F-4B92-8EFE-CC5D1F29BE3D}" srcOrd="0" destOrd="0" presId="urn:microsoft.com/office/officeart/2005/8/layout/equation1"/>
    <dgm:cxn modelId="{BA66BBA4-84C1-420F-B2D8-53367352262F}" type="presOf" srcId="{3D02456A-450A-4E14-AB09-BDB30C29B82A}" destId="{E624581A-2AA0-4CE2-98E3-DDC8F50F14D8}" srcOrd="0" destOrd="0" presId="urn:microsoft.com/office/officeart/2005/8/layout/equation1"/>
    <dgm:cxn modelId="{BB9C071D-4F99-4938-A72C-BBF9607057EF}" srcId="{9A2E5070-581B-45A5-9088-58365145C960}" destId="{3D02456A-450A-4E14-AB09-BDB30C29B82A}" srcOrd="2" destOrd="0" parTransId="{40166461-BED0-4CFA-A3B3-310832C7398A}" sibTransId="{929F461F-693A-44B3-89E4-889F9D984F96}"/>
    <dgm:cxn modelId="{F6630ADB-C90B-407F-A22D-DF79EDEFB28B}" type="presOf" srcId="{9A2E5070-581B-45A5-9088-58365145C960}" destId="{CFDC7EE9-0B51-4215-A36B-8DE5EEFC97FB}" srcOrd="0" destOrd="0" presId="urn:microsoft.com/office/officeart/2005/8/layout/equation1"/>
    <dgm:cxn modelId="{7AD67469-9F40-4337-9CFF-9BB89EBA6AA1}" srcId="{9A2E5070-581B-45A5-9088-58365145C960}" destId="{131CF814-4FCD-4880-8E60-8526F79DBB47}" srcOrd="1" destOrd="0" parTransId="{E8569780-6DA2-46CB-9249-3D6C829E0D37}" sibTransId="{7026C0EA-9DCB-4FDA-BFA1-35DCF01E5C4A}"/>
    <dgm:cxn modelId="{C1C7B058-ACFD-4A70-9EC0-AC881D77FE2D}" type="presOf" srcId="{20652ABF-FB0A-4D78-8388-12FB0A2B8F7F}" destId="{93674230-1A4E-4F09-AACF-A182D512FCA8}" srcOrd="0" destOrd="0" presId="urn:microsoft.com/office/officeart/2005/8/layout/equation1"/>
    <dgm:cxn modelId="{F59322D6-5B2A-4572-8A22-4F5925381CEC}" type="presOf" srcId="{131CF814-4FCD-4880-8E60-8526F79DBB47}" destId="{EB05DEF7-7CE2-421D-B19A-4ACF65E5411F}" srcOrd="0" destOrd="0" presId="urn:microsoft.com/office/officeart/2005/8/layout/equation1"/>
    <dgm:cxn modelId="{543842DC-9F78-4B4E-9250-A014D03375F3}" srcId="{9A2E5070-581B-45A5-9088-58365145C960}" destId="{20652ABF-FB0A-4D78-8388-12FB0A2B8F7F}" srcOrd="0" destOrd="0" parTransId="{2275766D-19E4-44AD-99F0-4A4FE1130EC6}" sibTransId="{631E2E7F-A3C6-450E-9A31-7CD5524D73F4}"/>
    <dgm:cxn modelId="{AFC63192-2C0A-4BA8-9602-26771D3EF72D}" type="presOf" srcId="{631E2E7F-A3C6-450E-9A31-7CD5524D73F4}" destId="{B7D8C3E9-2275-4E86-AB29-DC72F64F0A53}" srcOrd="0" destOrd="0" presId="urn:microsoft.com/office/officeart/2005/8/layout/equation1"/>
    <dgm:cxn modelId="{E92CBBEE-9A74-49B5-8F03-32AE26251A40}" type="presParOf" srcId="{CFDC7EE9-0B51-4215-A36B-8DE5EEFC97FB}" destId="{93674230-1A4E-4F09-AACF-A182D512FCA8}" srcOrd="0" destOrd="0" presId="urn:microsoft.com/office/officeart/2005/8/layout/equation1"/>
    <dgm:cxn modelId="{C5A215B2-35D7-45B7-9244-9A98CBD13B2F}" type="presParOf" srcId="{CFDC7EE9-0B51-4215-A36B-8DE5EEFC97FB}" destId="{B8851D77-1FAF-4C64-BD73-CDB513A304E1}" srcOrd="1" destOrd="0" presId="urn:microsoft.com/office/officeart/2005/8/layout/equation1"/>
    <dgm:cxn modelId="{EAEDEEAC-7D3A-4C43-BC5E-75BE3E70BE59}" type="presParOf" srcId="{CFDC7EE9-0B51-4215-A36B-8DE5EEFC97FB}" destId="{B7D8C3E9-2275-4E86-AB29-DC72F64F0A53}" srcOrd="2" destOrd="0" presId="urn:microsoft.com/office/officeart/2005/8/layout/equation1"/>
    <dgm:cxn modelId="{9E60D803-6B9E-4107-ADB2-B18051C10C99}" type="presParOf" srcId="{CFDC7EE9-0B51-4215-A36B-8DE5EEFC97FB}" destId="{38EFA10F-4316-44CE-B9DD-8AA28AB92CAB}" srcOrd="3" destOrd="0" presId="urn:microsoft.com/office/officeart/2005/8/layout/equation1"/>
    <dgm:cxn modelId="{A3229195-345B-436F-B678-CFA17C41F400}" type="presParOf" srcId="{CFDC7EE9-0B51-4215-A36B-8DE5EEFC97FB}" destId="{EB05DEF7-7CE2-421D-B19A-4ACF65E5411F}" srcOrd="4" destOrd="0" presId="urn:microsoft.com/office/officeart/2005/8/layout/equation1"/>
    <dgm:cxn modelId="{B40C8B48-14A3-4EF3-9A2D-DDE441644ACE}" type="presParOf" srcId="{CFDC7EE9-0B51-4215-A36B-8DE5EEFC97FB}" destId="{8D4DD67A-A8BB-4CAA-8632-B8C391D37DC4}" srcOrd="5" destOrd="0" presId="urn:microsoft.com/office/officeart/2005/8/layout/equation1"/>
    <dgm:cxn modelId="{73768A0D-6817-4AEB-B9DA-6E48F073F163}" type="presParOf" srcId="{CFDC7EE9-0B51-4215-A36B-8DE5EEFC97FB}" destId="{E7A12049-A58F-4B92-8EFE-CC5D1F29BE3D}" srcOrd="6" destOrd="0" presId="urn:microsoft.com/office/officeart/2005/8/layout/equation1"/>
    <dgm:cxn modelId="{C989C48D-C8C7-4E83-83CB-5E5CF882F441}" type="presParOf" srcId="{CFDC7EE9-0B51-4215-A36B-8DE5EEFC97FB}" destId="{1CE9FFB4-59BF-43EA-9188-84C08D7D443E}" srcOrd="7" destOrd="0" presId="urn:microsoft.com/office/officeart/2005/8/layout/equation1"/>
    <dgm:cxn modelId="{DF9F4BE5-2720-47B8-9AF5-62406250CF1D}" type="presParOf" srcId="{CFDC7EE9-0B51-4215-A36B-8DE5EEFC97FB}" destId="{E624581A-2AA0-4CE2-98E3-DDC8F50F14D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A4A3D-778F-46E3-AAF8-3DE53230CDB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562E6-B391-40E1-A801-28A2E463E22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Доходы   -1 732,0</a:t>
          </a:r>
          <a:endParaRPr lang="ru-RU" sz="10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59A8055-F6A0-4357-B334-9976902D7F98}" type="parTrans" cxnId="{44D92B30-7050-4C0F-9E76-292595FF14F1}">
      <dgm:prSet/>
      <dgm:spPr/>
      <dgm:t>
        <a:bodyPr/>
        <a:lstStyle/>
        <a:p>
          <a:endParaRPr lang="ru-RU"/>
        </a:p>
      </dgm:t>
    </dgm:pt>
    <dgm:pt modelId="{FC0AE559-A1BF-4927-9C76-D4879D38D058}" type="sibTrans" cxnId="{44D92B30-7050-4C0F-9E76-292595FF14F1}">
      <dgm:prSet/>
      <dgm:spPr/>
      <dgm:t>
        <a:bodyPr/>
        <a:lstStyle/>
        <a:p>
          <a:endParaRPr lang="ru-RU"/>
        </a:p>
      </dgm:t>
    </dgm:pt>
    <dgm:pt modelId="{9B43AC12-583E-46C9-B3E9-5B96E3924B9A}">
      <dgm:prSet phldrT="[Текст]" custT="1"/>
      <dgm:spPr>
        <a:ln>
          <a:noFill/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75 689,2</a:t>
          </a:r>
          <a:endParaRPr lang="ru-RU" sz="10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108E55D-24C8-42C2-B484-0AD5047D70ED}" type="parTrans" cxnId="{C311B510-F819-4D40-8CA9-CEA4CD671A97}">
      <dgm:prSet/>
      <dgm:spPr/>
      <dgm:t>
        <a:bodyPr/>
        <a:lstStyle/>
        <a:p>
          <a:endParaRPr lang="ru-RU"/>
        </a:p>
      </dgm:t>
    </dgm:pt>
    <dgm:pt modelId="{6372CBFB-BDDC-42AC-B56E-4A97DD2BB6F6}" type="sibTrans" cxnId="{C311B510-F819-4D40-8CA9-CEA4CD671A97}">
      <dgm:prSet/>
      <dgm:spPr/>
      <dgm:t>
        <a:bodyPr/>
        <a:lstStyle/>
        <a:p>
          <a:endParaRPr lang="ru-RU"/>
        </a:p>
      </dgm:t>
    </dgm:pt>
    <dgm:pt modelId="{B589F85B-B4ED-40AB-AB41-682C4DC04FA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73 957,2</a:t>
          </a:r>
          <a:endParaRPr lang="ru-RU" sz="16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9CF511C1-E53F-4070-B053-58F249380A30}" type="sibTrans" cxnId="{5A1A5CD6-E514-4E39-B84E-4031F3CF2364}">
      <dgm:prSet/>
      <dgm:spPr/>
      <dgm:t>
        <a:bodyPr/>
        <a:lstStyle/>
        <a:p>
          <a:endParaRPr lang="ru-RU"/>
        </a:p>
      </dgm:t>
    </dgm:pt>
    <dgm:pt modelId="{66405C39-13CC-47BC-A290-BB76D0AAB27A}" type="parTrans" cxnId="{5A1A5CD6-E514-4E39-B84E-4031F3CF2364}">
      <dgm:prSet/>
      <dgm:spPr/>
      <dgm:t>
        <a:bodyPr/>
        <a:lstStyle/>
        <a:p>
          <a:endParaRPr lang="ru-RU"/>
        </a:p>
      </dgm:t>
    </dgm:pt>
    <dgm:pt modelId="{DD5008BF-3DF5-4D63-85F6-3FE174C5E2E7}" type="pres">
      <dgm:prSet presAssocID="{B99A4A3D-778F-46E3-AAF8-3DE53230CDB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B14CF-CF4C-47E5-964A-0C95A2B71D4E}" type="pres">
      <dgm:prSet presAssocID="{B99A4A3D-778F-46E3-AAF8-3DE53230CDB9}" presName="ellipse" presStyleLbl="trBgShp" presStyleIdx="0" presStyleCnt="1" custLinFactNeighborX="-2012" custLinFactNeighborY="5716"/>
      <dgm:spPr/>
    </dgm:pt>
    <dgm:pt modelId="{9F01E0AD-549C-43E9-8EC6-C1C7EB87E561}" type="pres">
      <dgm:prSet presAssocID="{B99A4A3D-778F-46E3-AAF8-3DE53230CDB9}" presName="arrow1" presStyleLbl="fgShp" presStyleIdx="0" presStyleCnt="1"/>
      <dgm:spPr/>
    </dgm:pt>
    <dgm:pt modelId="{42F7487E-C845-451B-8B10-BB31CC95FE90}" type="pres">
      <dgm:prSet presAssocID="{B99A4A3D-778F-46E3-AAF8-3DE53230CDB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059D2-C275-4969-ABE1-0427E094881D}" type="pres">
      <dgm:prSet presAssocID="{9B43AC12-583E-46C9-B3E9-5B96E3924B9A}" presName="item1" presStyleLbl="node1" presStyleIdx="0" presStyleCnt="2" custScaleX="130181" custScaleY="115467" custLinFactNeighborY="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A211-F0AC-4DDB-99AF-4DACF7D1661B}" type="pres">
      <dgm:prSet presAssocID="{B589F85B-B4ED-40AB-AB41-682C4DC04FAC}" presName="item2" presStyleLbl="node1" presStyleIdx="1" presStyleCnt="2" custScaleX="134027" custScaleY="117180" custLinFactNeighborX="-6560" custLinFactNeighborY="-1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0586B-6934-42F0-B1C5-0EC6589BC13B}" type="pres">
      <dgm:prSet presAssocID="{B99A4A3D-778F-46E3-AAF8-3DE53230CDB9}" presName="funnel" presStyleLbl="trAlignAcc1" presStyleIdx="0" presStyleCnt="1" custScaleX="110312" custScaleY="95299" custLinFactNeighborX="1753" custLinFactNeighborY="-1046"/>
      <dgm:spPr>
        <a:solidFill>
          <a:schemeClr val="accent1">
            <a:lumMod val="20000"/>
            <a:lumOff val="80000"/>
            <a:alpha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5A1A5CD6-E514-4E39-B84E-4031F3CF2364}" srcId="{B99A4A3D-778F-46E3-AAF8-3DE53230CDB9}" destId="{B589F85B-B4ED-40AB-AB41-682C4DC04FAC}" srcOrd="2" destOrd="0" parTransId="{66405C39-13CC-47BC-A290-BB76D0AAB27A}" sibTransId="{9CF511C1-E53F-4070-B053-58F249380A30}"/>
    <dgm:cxn modelId="{44D92B30-7050-4C0F-9E76-292595FF14F1}" srcId="{B99A4A3D-778F-46E3-AAF8-3DE53230CDB9}" destId="{C71562E6-B391-40E1-A801-28A2E463E220}" srcOrd="0" destOrd="0" parTransId="{459A8055-F6A0-4357-B334-9976902D7F98}" sibTransId="{FC0AE559-A1BF-4927-9C76-D4879D38D058}"/>
    <dgm:cxn modelId="{E024004F-51B0-4F75-A5A7-FBD2F4EB7AD6}" type="presOf" srcId="{C71562E6-B391-40E1-A801-28A2E463E220}" destId="{B1CEA211-F0AC-4DDB-99AF-4DACF7D1661B}" srcOrd="0" destOrd="0" presId="urn:microsoft.com/office/officeart/2005/8/layout/funnel1"/>
    <dgm:cxn modelId="{DFD93171-D7E1-42C4-8426-42B02877A2B4}" type="presOf" srcId="{9B43AC12-583E-46C9-B3E9-5B96E3924B9A}" destId="{FE7059D2-C275-4969-ABE1-0427E094881D}" srcOrd="0" destOrd="0" presId="urn:microsoft.com/office/officeart/2005/8/layout/funnel1"/>
    <dgm:cxn modelId="{C311B510-F819-4D40-8CA9-CEA4CD671A97}" srcId="{B99A4A3D-778F-46E3-AAF8-3DE53230CDB9}" destId="{9B43AC12-583E-46C9-B3E9-5B96E3924B9A}" srcOrd="1" destOrd="0" parTransId="{E108E55D-24C8-42C2-B484-0AD5047D70ED}" sibTransId="{6372CBFB-BDDC-42AC-B56E-4A97DD2BB6F6}"/>
    <dgm:cxn modelId="{E4326298-5260-437E-A36E-E78E74099020}" type="presOf" srcId="{B99A4A3D-778F-46E3-AAF8-3DE53230CDB9}" destId="{DD5008BF-3DF5-4D63-85F6-3FE174C5E2E7}" srcOrd="0" destOrd="0" presId="urn:microsoft.com/office/officeart/2005/8/layout/funnel1"/>
    <dgm:cxn modelId="{0013CC4A-CA30-4F07-8E20-4E3ADE2E1FA9}" type="presOf" srcId="{B589F85B-B4ED-40AB-AB41-682C4DC04FAC}" destId="{42F7487E-C845-451B-8B10-BB31CC95FE90}" srcOrd="0" destOrd="0" presId="urn:microsoft.com/office/officeart/2005/8/layout/funnel1"/>
    <dgm:cxn modelId="{9DA23254-1B84-4B2D-8C39-809F42C9B7EA}" type="presParOf" srcId="{DD5008BF-3DF5-4D63-85F6-3FE174C5E2E7}" destId="{32BB14CF-CF4C-47E5-964A-0C95A2B71D4E}" srcOrd="0" destOrd="0" presId="urn:microsoft.com/office/officeart/2005/8/layout/funnel1"/>
    <dgm:cxn modelId="{33F40C43-BFB5-4A72-ABDB-B5B3B1398081}" type="presParOf" srcId="{DD5008BF-3DF5-4D63-85F6-3FE174C5E2E7}" destId="{9F01E0AD-549C-43E9-8EC6-C1C7EB87E561}" srcOrd="1" destOrd="0" presId="urn:microsoft.com/office/officeart/2005/8/layout/funnel1"/>
    <dgm:cxn modelId="{6F63D7F0-A572-4286-81FE-538A354FC26A}" type="presParOf" srcId="{DD5008BF-3DF5-4D63-85F6-3FE174C5E2E7}" destId="{42F7487E-C845-451B-8B10-BB31CC95FE90}" srcOrd="2" destOrd="0" presId="urn:microsoft.com/office/officeart/2005/8/layout/funnel1"/>
    <dgm:cxn modelId="{F1F761C6-654F-4A3F-96BE-E8EC63A800D6}" type="presParOf" srcId="{DD5008BF-3DF5-4D63-85F6-3FE174C5E2E7}" destId="{FE7059D2-C275-4969-ABE1-0427E094881D}" srcOrd="3" destOrd="0" presId="urn:microsoft.com/office/officeart/2005/8/layout/funnel1"/>
    <dgm:cxn modelId="{89D203CD-34E1-4633-A4FA-1A1E3D6BACFF}" type="presParOf" srcId="{DD5008BF-3DF5-4D63-85F6-3FE174C5E2E7}" destId="{B1CEA211-F0AC-4DDB-99AF-4DACF7D1661B}" srcOrd="4" destOrd="0" presId="urn:microsoft.com/office/officeart/2005/8/layout/funnel1"/>
    <dgm:cxn modelId="{AD3659BA-7B10-482A-8A0F-435B943D752A}" type="presParOf" srcId="{DD5008BF-3DF5-4D63-85F6-3FE174C5E2E7}" destId="{2B80586B-6934-42F0-B1C5-0EC6589BC13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AAD92-BCD3-41C9-A179-95D60129F8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55C9C1-B0DC-4793-B210-E1C33A06874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baseline="0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rPr>
            <a:t>43,3</a:t>
          </a:r>
        </a:p>
      </dgm:t>
    </dgm:pt>
    <dgm:pt modelId="{6448155D-2E5C-4C95-9406-80694834EFA0}" type="parTrans" cxnId="{BCA9D264-5570-48BC-8FAE-5EAA749D2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36D3A2-32C2-4335-BDB7-29B762599977}" type="sibTrans" cxnId="{BCA9D264-5570-48BC-8FAE-5EAA749D2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321FF4-3424-40D1-8352-8B9FDDE3FAE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43,4</a:t>
          </a:r>
          <a:endParaRPr lang="ru-RU" sz="18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72834836-D174-489B-AAEF-947256D0784A}" type="parTrans" cxnId="{4FE8587D-3BA2-4ACB-B8D7-8B936F19A0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1C43E-973D-43AD-86DA-C4834350B0F6}" type="sibTrans" cxnId="{4FE8587D-3BA2-4ACB-B8D7-8B936F19A0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23EB8B-B4A0-4BD1-B2AA-87F5BD122A4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45,1</a:t>
          </a:r>
          <a:endParaRPr lang="ru-RU" sz="18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9755CA7F-D6EC-4E83-943C-315D7CB16EA6}" type="parTrans" cxnId="{34D75AD4-09DC-4AC7-BE8A-AD3CB44F66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7412E1-8576-46A9-A233-D4A60B17EBA2}" type="sibTrans" cxnId="{34D75AD4-09DC-4AC7-BE8A-AD3CB44F66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8AD217-CFC0-4F4D-B79F-81BA7DBC35B0}" type="pres">
      <dgm:prSet presAssocID="{8DFAAD92-BCD3-41C9-A179-95D60129F8C9}" presName="Name0" presStyleCnt="0">
        <dgm:presLayoutVars>
          <dgm:dir/>
          <dgm:animLvl val="lvl"/>
          <dgm:resizeHandles val="exact"/>
        </dgm:presLayoutVars>
      </dgm:prSet>
      <dgm:spPr/>
    </dgm:pt>
    <dgm:pt modelId="{9FCF05DA-F8F8-4F18-894E-B20E3FC65561}" type="pres">
      <dgm:prSet presAssocID="{D655C9C1-B0DC-4793-B210-E1C33A06874F}" presName="parTxOnly" presStyleLbl="node1" presStyleIdx="0" presStyleCnt="3" custLinFactNeighborX="7462" custLinFactNeighborY="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BF03-FF0E-4183-84BE-B4420160D82D}" type="pres">
      <dgm:prSet presAssocID="{1B36D3A2-32C2-4335-BDB7-29B762599977}" presName="parTxOnlySpace" presStyleCnt="0"/>
      <dgm:spPr/>
    </dgm:pt>
    <dgm:pt modelId="{BC4E59A2-9013-4500-893C-7A409BFB0079}" type="pres">
      <dgm:prSet presAssocID="{A3321FF4-3424-40D1-8352-8B9FDDE3FA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AC28-8041-4749-A5B1-F8A0BEF80A99}" type="pres">
      <dgm:prSet presAssocID="{1A81C43E-973D-43AD-86DA-C4834350B0F6}" presName="parTxOnlySpace" presStyleCnt="0"/>
      <dgm:spPr/>
    </dgm:pt>
    <dgm:pt modelId="{308298F4-1D2D-4C71-A4C9-9C14A1900123}" type="pres">
      <dgm:prSet presAssocID="{4D23EB8B-B4A0-4BD1-B2AA-87F5BD122A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75AD4-09DC-4AC7-BE8A-AD3CB44F66BF}" srcId="{8DFAAD92-BCD3-41C9-A179-95D60129F8C9}" destId="{4D23EB8B-B4A0-4BD1-B2AA-87F5BD122A44}" srcOrd="2" destOrd="0" parTransId="{9755CA7F-D6EC-4E83-943C-315D7CB16EA6}" sibTransId="{627412E1-8576-46A9-A233-D4A60B17EBA2}"/>
    <dgm:cxn modelId="{7532D0B4-E49C-48BE-8275-B442B01BA08B}" type="presOf" srcId="{4D23EB8B-B4A0-4BD1-B2AA-87F5BD122A44}" destId="{308298F4-1D2D-4C71-A4C9-9C14A1900123}" srcOrd="0" destOrd="0" presId="urn:microsoft.com/office/officeart/2005/8/layout/chevron1"/>
    <dgm:cxn modelId="{E1B2FB8C-876C-411B-B0E3-E60F4BE805A6}" type="presOf" srcId="{8DFAAD92-BCD3-41C9-A179-95D60129F8C9}" destId="{A48AD217-CFC0-4F4D-B79F-81BA7DBC35B0}" srcOrd="0" destOrd="0" presId="urn:microsoft.com/office/officeart/2005/8/layout/chevron1"/>
    <dgm:cxn modelId="{72E02A39-8F73-4BFA-8795-B2A0A7589C6B}" type="presOf" srcId="{A3321FF4-3424-40D1-8352-8B9FDDE3FAE1}" destId="{BC4E59A2-9013-4500-893C-7A409BFB0079}" srcOrd="0" destOrd="0" presId="urn:microsoft.com/office/officeart/2005/8/layout/chevron1"/>
    <dgm:cxn modelId="{BCA9D264-5570-48BC-8FAE-5EAA749D2FD3}" srcId="{8DFAAD92-BCD3-41C9-A179-95D60129F8C9}" destId="{D655C9C1-B0DC-4793-B210-E1C33A06874F}" srcOrd="0" destOrd="0" parTransId="{6448155D-2E5C-4C95-9406-80694834EFA0}" sibTransId="{1B36D3A2-32C2-4335-BDB7-29B762599977}"/>
    <dgm:cxn modelId="{4FE8587D-3BA2-4ACB-B8D7-8B936F19A0D4}" srcId="{8DFAAD92-BCD3-41C9-A179-95D60129F8C9}" destId="{A3321FF4-3424-40D1-8352-8B9FDDE3FAE1}" srcOrd="1" destOrd="0" parTransId="{72834836-D174-489B-AAEF-947256D0784A}" sibTransId="{1A81C43E-973D-43AD-86DA-C4834350B0F6}"/>
    <dgm:cxn modelId="{5BED7760-1582-4A84-A7EA-9E3ABA051306}" type="presOf" srcId="{D655C9C1-B0DC-4793-B210-E1C33A06874F}" destId="{9FCF05DA-F8F8-4F18-894E-B20E3FC65561}" srcOrd="0" destOrd="0" presId="urn:microsoft.com/office/officeart/2005/8/layout/chevron1"/>
    <dgm:cxn modelId="{0BA7062A-5E2E-4E05-9AE4-77D7FE1DD652}" type="presParOf" srcId="{A48AD217-CFC0-4F4D-B79F-81BA7DBC35B0}" destId="{9FCF05DA-F8F8-4F18-894E-B20E3FC65561}" srcOrd="0" destOrd="0" presId="urn:microsoft.com/office/officeart/2005/8/layout/chevron1"/>
    <dgm:cxn modelId="{13BDE2BF-D275-4701-94A8-492A7EDFE615}" type="presParOf" srcId="{A48AD217-CFC0-4F4D-B79F-81BA7DBC35B0}" destId="{4891BF03-FF0E-4183-84BE-B4420160D82D}" srcOrd="1" destOrd="0" presId="urn:microsoft.com/office/officeart/2005/8/layout/chevron1"/>
    <dgm:cxn modelId="{570A643C-3E54-4D58-9DA4-6C6A1F89C18C}" type="presParOf" srcId="{A48AD217-CFC0-4F4D-B79F-81BA7DBC35B0}" destId="{BC4E59A2-9013-4500-893C-7A409BFB0079}" srcOrd="2" destOrd="0" presId="urn:microsoft.com/office/officeart/2005/8/layout/chevron1"/>
    <dgm:cxn modelId="{62C3885F-FF65-4DAC-B1FB-CD134CC2FDD3}" type="presParOf" srcId="{A48AD217-CFC0-4F4D-B79F-81BA7DBC35B0}" destId="{2F8AAC28-8041-4749-A5B1-F8A0BEF80A99}" srcOrd="3" destOrd="0" presId="urn:microsoft.com/office/officeart/2005/8/layout/chevron1"/>
    <dgm:cxn modelId="{65063DBF-EF1B-4EC9-8A7C-EEE02084A7D8}" type="presParOf" srcId="{A48AD217-CFC0-4F4D-B79F-81BA7DBC35B0}" destId="{308298F4-1D2D-4C71-A4C9-9C14A19001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1D564-A917-461C-93F3-4A8AFFD0995A}">
      <dsp:nvSpPr>
        <dsp:cNvPr id="0" name=""/>
        <dsp:cNvSpPr/>
      </dsp:nvSpPr>
      <dsp:spPr>
        <a:xfrm>
          <a:off x="803878" y="442290"/>
          <a:ext cx="1436345" cy="14365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A2B9F-11DC-4F75-8E5D-79E566CA6676}">
      <dsp:nvSpPr>
        <dsp:cNvPr id="0" name=""/>
        <dsp:cNvSpPr/>
      </dsp:nvSpPr>
      <dsp:spPr>
        <a:xfrm>
          <a:off x="716221" y="885813"/>
          <a:ext cx="1543980" cy="39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1 030 859,0</a:t>
          </a:r>
          <a:endParaRPr lang="ru-RU" sz="1400" kern="1200" dirty="0">
            <a:latin typeface="Palatino Linotype" panose="02040502050505030304" pitchFamily="18" charset="0"/>
          </a:endParaRPr>
        </a:p>
      </dsp:txBody>
      <dsp:txXfrm>
        <a:off x="716221" y="885813"/>
        <a:ext cx="1543980" cy="398979"/>
      </dsp:txXfrm>
    </dsp:sp>
    <dsp:sp modelId="{FCB95746-348B-42E5-946E-4870BF7A5390}">
      <dsp:nvSpPr>
        <dsp:cNvPr id="0" name=""/>
        <dsp:cNvSpPr/>
      </dsp:nvSpPr>
      <dsp:spPr>
        <a:xfrm>
          <a:off x="404938" y="1267702"/>
          <a:ext cx="1436345" cy="14365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F5926-D859-4038-9FDE-D04086F27D2C}">
      <dsp:nvSpPr>
        <dsp:cNvPr id="0" name=""/>
        <dsp:cNvSpPr/>
      </dsp:nvSpPr>
      <dsp:spPr>
        <a:xfrm>
          <a:off x="471330" y="1580942"/>
          <a:ext cx="1346980" cy="70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Факт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 1 029 127,0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471330" y="1580942"/>
        <a:ext cx="1346980" cy="704310"/>
      </dsp:txXfrm>
    </dsp:sp>
    <dsp:sp modelId="{2C77B2E2-2189-4920-9208-90EC67747435}">
      <dsp:nvSpPr>
        <dsp:cNvPr id="0" name=""/>
        <dsp:cNvSpPr/>
      </dsp:nvSpPr>
      <dsp:spPr>
        <a:xfrm>
          <a:off x="897161" y="2187964"/>
          <a:ext cx="1234043" cy="12345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FF0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C5189-C1E1-4EA7-9D0A-C1700F3DFE89}">
      <dsp:nvSpPr>
        <dsp:cNvPr id="0" name=""/>
        <dsp:cNvSpPr/>
      </dsp:nvSpPr>
      <dsp:spPr>
        <a:xfrm>
          <a:off x="928146" y="2612418"/>
          <a:ext cx="1103696" cy="39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-1 732,0</a:t>
          </a:r>
          <a:endParaRPr lang="ru-RU" sz="16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928146" y="2612418"/>
        <a:ext cx="1103696" cy="398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07AC5-B549-46D9-A4C0-39C39F7C45FB}">
      <dsp:nvSpPr>
        <dsp:cNvPr id="0" name=""/>
        <dsp:cNvSpPr/>
      </dsp:nvSpPr>
      <dsp:spPr>
        <a:xfrm>
          <a:off x="873604" y="18680"/>
          <a:ext cx="1511844" cy="15120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08A6-2675-4C0B-8A84-32EB1B53226D}">
      <dsp:nvSpPr>
        <dsp:cNvPr id="0" name=""/>
        <dsp:cNvSpPr/>
      </dsp:nvSpPr>
      <dsp:spPr>
        <a:xfrm>
          <a:off x="1038087" y="181017"/>
          <a:ext cx="1145480" cy="96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1 096 583,9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1038087" y="181017"/>
        <a:ext cx="1145480" cy="968024"/>
      </dsp:txXfrm>
    </dsp:sp>
    <dsp:sp modelId="{10D2F006-0DB8-4E38-91DB-A300B541F53F}">
      <dsp:nvSpPr>
        <dsp:cNvPr id="0" name=""/>
        <dsp:cNvSpPr/>
      </dsp:nvSpPr>
      <dsp:spPr>
        <a:xfrm>
          <a:off x="471020" y="871965"/>
          <a:ext cx="1511844" cy="15120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8A7D2-98ED-4585-B854-2F5A6F6BA8A8}">
      <dsp:nvSpPr>
        <dsp:cNvPr id="0" name=""/>
        <dsp:cNvSpPr/>
      </dsp:nvSpPr>
      <dsp:spPr>
        <a:xfrm>
          <a:off x="724399" y="1292073"/>
          <a:ext cx="970436" cy="56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Факт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1 020 894,7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724399" y="1292073"/>
        <a:ext cx="970436" cy="566639"/>
      </dsp:txXfrm>
    </dsp:sp>
    <dsp:sp modelId="{EA84158F-0B1F-4B7B-A7D7-156B8A29BF72}">
      <dsp:nvSpPr>
        <dsp:cNvPr id="0" name=""/>
        <dsp:cNvSpPr/>
      </dsp:nvSpPr>
      <dsp:spPr>
        <a:xfrm>
          <a:off x="981208" y="1860245"/>
          <a:ext cx="1298908" cy="12994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FF0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04CE6-4499-4C62-AD44-C8D108835915}">
      <dsp:nvSpPr>
        <dsp:cNvPr id="0" name=""/>
        <dsp:cNvSpPr/>
      </dsp:nvSpPr>
      <dsp:spPr>
        <a:xfrm>
          <a:off x="1209759" y="2313490"/>
          <a:ext cx="840102" cy="41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75 689,2</a:t>
          </a:r>
          <a:endParaRPr lang="ru-RU" sz="15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1209759" y="2313490"/>
        <a:ext cx="840102" cy="419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74230-1A4E-4F09-AACF-A182D512FCA8}">
      <dsp:nvSpPr>
        <dsp:cNvPr id="0" name=""/>
        <dsp:cNvSpPr/>
      </dsp:nvSpPr>
      <dsp:spPr>
        <a:xfrm>
          <a:off x="474853" y="0"/>
          <a:ext cx="1016458" cy="942508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План    -</a:t>
          </a:r>
          <a:r>
            <a:rPr lang="ru-RU" sz="1400" b="1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65 724,9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623710" y="138027"/>
        <a:ext cx="718744" cy="666454"/>
      </dsp:txXfrm>
    </dsp:sp>
    <dsp:sp modelId="{B7D8C3E9-2275-4E86-AB29-DC72F64F0A53}">
      <dsp:nvSpPr>
        <dsp:cNvPr id="0" name=""/>
        <dsp:cNvSpPr/>
      </dsp:nvSpPr>
      <dsp:spPr>
        <a:xfrm>
          <a:off x="1567862" y="200445"/>
          <a:ext cx="541757" cy="541757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639672" y="407613"/>
        <a:ext cx="398137" cy="127421"/>
      </dsp:txXfrm>
    </dsp:sp>
    <dsp:sp modelId="{EB05DEF7-7CE2-421D-B19A-4ACF65E5411F}">
      <dsp:nvSpPr>
        <dsp:cNvPr id="0" name=""/>
        <dsp:cNvSpPr/>
      </dsp:nvSpPr>
      <dsp:spPr>
        <a:xfrm>
          <a:off x="2185466" y="70"/>
          <a:ext cx="1016458" cy="942508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73 957,2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334323" y="138097"/>
        <a:ext cx="718744" cy="666454"/>
      </dsp:txXfrm>
    </dsp:sp>
    <dsp:sp modelId="{E7A12049-A58F-4B92-8EFE-CC5D1F29BE3D}">
      <dsp:nvSpPr>
        <dsp:cNvPr id="0" name=""/>
        <dsp:cNvSpPr/>
      </dsp:nvSpPr>
      <dsp:spPr>
        <a:xfrm>
          <a:off x="3277771" y="200445"/>
          <a:ext cx="541757" cy="541757"/>
        </a:xfrm>
        <a:prstGeom prst="mathEqual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349581" y="312047"/>
        <a:ext cx="398137" cy="318553"/>
      </dsp:txXfrm>
    </dsp:sp>
    <dsp:sp modelId="{E624581A-2AA0-4CE2-98E3-DDC8F50F14D8}">
      <dsp:nvSpPr>
        <dsp:cNvPr id="0" name=""/>
        <dsp:cNvSpPr/>
      </dsp:nvSpPr>
      <dsp:spPr>
        <a:xfrm>
          <a:off x="3895374" y="70"/>
          <a:ext cx="957659" cy="942508"/>
        </a:xfrm>
        <a:prstGeom prst="ellipse">
          <a:avLst/>
        </a:prstGeom>
        <a:solidFill>
          <a:srgbClr val="92D050"/>
        </a:soli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Факт  8 232,3</a:t>
          </a:r>
          <a:endParaRPr lang="ru-RU" sz="1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4035620" y="138097"/>
        <a:ext cx="677167" cy="666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14CF-CF4C-47E5-964A-0C95A2B71D4E}">
      <dsp:nvSpPr>
        <dsp:cNvPr id="0" name=""/>
        <dsp:cNvSpPr/>
      </dsp:nvSpPr>
      <dsp:spPr>
        <a:xfrm>
          <a:off x="453154" y="214922"/>
          <a:ext cx="1787426" cy="6207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E0AD-549C-43E9-8EC6-C1C7EB87E561}">
      <dsp:nvSpPr>
        <dsp:cNvPr id="0" name=""/>
        <dsp:cNvSpPr/>
      </dsp:nvSpPr>
      <dsp:spPr>
        <a:xfrm>
          <a:off x="1212401" y="1699445"/>
          <a:ext cx="346400" cy="2216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7487E-C845-451B-8B10-BB31CC95FE90}">
      <dsp:nvSpPr>
        <dsp:cNvPr id="0" name=""/>
        <dsp:cNvSpPr/>
      </dsp:nvSpPr>
      <dsp:spPr>
        <a:xfrm>
          <a:off x="554240" y="1876802"/>
          <a:ext cx="1662722" cy="4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73 957,2</a:t>
          </a:r>
          <a:endParaRPr lang="ru-RU" sz="16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554240" y="1876802"/>
        <a:ext cx="1662722" cy="415680"/>
      </dsp:txXfrm>
    </dsp:sp>
    <dsp:sp modelId="{FE7059D2-C275-4969-ABE1-0427E094881D}">
      <dsp:nvSpPr>
        <dsp:cNvPr id="0" name=""/>
        <dsp:cNvSpPr/>
      </dsp:nvSpPr>
      <dsp:spPr>
        <a:xfrm>
          <a:off x="1044872" y="823742"/>
          <a:ext cx="811705" cy="71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Расходы 75 689,2</a:t>
          </a:r>
          <a:endParaRPr lang="ru-RU" sz="10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163743" y="929178"/>
        <a:ext cx="573963" cy="509088"/>
      </dsp:txXfrm>
    </dsp:sp>
    <dsp:sp modelId="{B1CEA211-F0AC-4DDB-99AF-4DACF7D1661B}">
      <dsp:nvSpPr>
        <dsp:cNvPr id="0" name=""/>
        <dsp:cNvSpPr/>
      </dsp:nvSpPr>
      <dsp:spPr>
        <a:xfrm>
          <a:off x="545815" y="243901"/>
          <a:ext cx="835686" cy="73064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Доходы   -1 732,0</a:t>
          </a:r>
          <a:endParaRPr lang="ru-RU" sz="10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68198" y="350901"/>
        <a:ext cx="590920" cy="516641"/>
      </dsp:txXfrm>
    </dsp:sp>
    <dsp:sp modelId="{2B80586B-6934-42F0-B1C5-0EC6589BC13B}">
      <dsp:nvSpPr>
        <dsp:cNvPr id="0" name=""/>
        <dsp:cNvSpPr/>
      </dsp:nvSpPr>
      <dsp:spPr>
        <a:xfrm>
          <a:off x="349667" y="123476"/>
          <a:ext cx="2139879" cy="1478920"/>
        </a:xfrm>
        <a:prstGeom prst="funnel">
          <a:avLst/>
        </a:prstGeom>
        <a:solidFill>
          <a:schemeClr val="accent1">
            <a:lumMod val="20000"/>
            <a:lumOff val="80000"/>
            <a:alpha val="40000"/>
          </a:schemeClr>
        </a:solidFill>
        <a:ln w="9525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F05DA-F8F8-4F18-894E-B20E3FC65561}">
      <dsp:nvSpPr>
        <dsp:cNvPr id="0" name=""/>
        <dsp:cNvSpPr/>
      </dsp:nvSpPr>
      <dsp:spPr>
        <a:xfrm>
          <a:off x="11807" y="359747"/>
          <a:ext cx="1425531" cy="57021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rPr>
            <a:t>43,3</a:t>
          </a:r>
        </a:p>
      </dsp:txBody>
      <dsp:txXfrm>
        <a:off x="296913" y="359747"/>
        <a:ext cx="855319" cy="570212"/>
      </dsp:txXfrm>
    </dsp:sp>
    <dsp:sp modelId="{BC4E59A2-9013-4500-893C-7A409BFB0079}">
      <dsp:nvSpPr>
        <dsp:cNvPr id="0" name=""/>
        <dsp:cNvSpPr/>
      </dsp:nvSpPr>
      <dsp:spPr>
        <a:xfrm>
          <a:off x="1284148" y="358670"/>
          <a:ext cx="1425531" cy="570212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43,4</a:t>
          </a:r>
          <a:endParaRPr lang="ru-RU" sz="18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1569254" y="358670"/>
        <a:ext cx="855319" cy="570212"/>
      </dsp:txXfrm>
    </dsp:sp>
    <dsp:sp modelId="{308298F4-1D2D-4C71-A4C9-9C14A1900123}">
      <dsp:nvSpPr>
        <dsp:cNvPr id="0" name=""/>
        <dsp:cNvSpPr/>
      </dsp:nvSpPr>
      <dsp:spPr>
        <a:xfrm>
          <a:off x="2567126" y="358670"/>
          <a:ext cx="1425531" cy="57021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rnd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45,1</a:t>
          </a:r>
          <a:endParaRPr lang="ru-RU" sz="18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2852232" y="358670"/>
        <a:ext cx="855319" cy="57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0.52193</cdr:x>
      <cdr:y>0.2458</cdr:y>
    </cdr:from>
    <cdr:to>
      <cdr:x>0.59279</cdr:x>
      <cdr:y>0.46536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772521" y="1384935"/>
          <a:ext cx="647990" cy="123708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accent6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0.16952</cdr:x>
      <cdr:y>0.26913</cdr:y>
    </cdr:from>
    <cdr:to>
      <cdr:x>0.45869</cdr:x>
      <cdr:y>0.72367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77398" y="1492218"/>
          <a:ext cx="2520242" cy="252028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0.17778</cdr:x>
      <cdr:y>0.37303</cdr:y>
    </cdr:from>
    <cdr:to>
      <cdr:x>0.45869</cdr:x>
      <cdr:y>0.5938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9406" y="2068282"/>
          <a:ext cx="2448253" cy="1224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Palatino Linotype" panose="02040502050505030304" pitchFamily="18" charset="0"/>
            </a:rPr>
            <a:t>Исполнение </a:t>
          </a:r>
        </a:p>
        <a:p xmlns:a="http://schemas.openxmlformats.org/drawingml/2006/main">
          <a:pPr algn="ctr"/>
          <a:r>
            <a:rPr lang="ru-RU" sz="1800" dirty="0" smtClean="0">
              <a:latin typeface="Palatino Linotype" panose="02040502050505030304" pitchFamily="18" charset="0"/>
            </a:rPr>
            <a:t>за 2021 год </a:t>
          </a:r>
        </a:p>
        <a:p xmlns:a="http://schemas.openxmlformats.org/drawingml/2006/main">
          <a:pPr algn="ctr"/>
          <a:r>
            <a:rPr lang="ru-RU" sz="1800" dirty="0" smtClean="0">
              <a:latin typeface="Palatino Linotype" panose="02040502050505030304" pitchFamily="18" charset="0"/>
            </a:rPr>
            <a:t>составило 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anose="02040502050505030304" pitchFamily="18" charset="0"/>
            </a:rPr>
            <a:t>297 500,6 тыс. руб.</a:t>
          </a:r>
          <a:endParaRPr lang="ru-RU" sz="18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0.3013</cdr:x>
      <cdr:y>0.48315</cdr:y>
    </cdr:from>
    <cdr:to>
      <cdr:x>0.64029</cdr:x>
      <cdr:y>0.66613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0079" y="3096344"/>
          <a:ext cx="1440182" cy="1172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Всего произведено расходов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 на сумму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en-US" sz="1300" b="1" dirty="0" smtClean="0">
              <a:latin typeface="Palatino Linotype" panose="02040502050505030304" pitchFamily="18" charset="0"/>
            </a:rPr>
            <a:t>113 368,4</a:t>
          </a:r>
          <a:endParaRPr lang="ru-RU" sz="1300" b="1" dirty="0" smtClean="0">
            <a:latin typeface="Palatino Linotype" panose="02040502050505030304" pitchFamily="18" charset="0"/>
          </a:endParaRP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b="1" dirty="0" smtClean="0">
              <a:latin typeface="Palatino Linotype" panose="02040502050505030304" pitchFamily="18" charset="0"/>
            </a:rPr>
            <a:t> тыс. руб.</a:t>
          </a:r>
          <a:endParaRPr lang="ru-RU" sz="13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0.03749</cdr:x>
      <cdr:y>0.64286</cdr:y>
    </cdr:from>
    <cdr:to>
      <cdr:x>0.3625</cdr:x>
      <cdr:y>0.78595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282" y="1285884"/>
          <a:ext cx="1857388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400" dirty="0" smtClean="0">
              <a:latin typeface="Palatino Linotype" pitchFamily="18" charset="0"/>
            </a:rPr>
            <a:t>Бюджетный кредит</a:t>
          </a:r>
          <a:endParaRPr lang="ru-RU" sz="1400" dirty="0">
            <a:latin typeface="Palatino Linotype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5E3E-5823-4E48-89D8-EAC6E5DE204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B2E8B-A366-495F-8AD5-85565A96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4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47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5/16/2022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5/16/2022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5/16/2022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23470-E516-480E-9607-2C26354B13B1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799D3-04E8-449E-8901-6FA8FD2215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87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07321-0D11-41F2-B923-DF449F42145C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077E-56FC-48B5-9120-E84754311D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37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7ADBD-1AC4-46B4-A251-1E97991596D0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FA84C-5080-4727-8585-DE5848D4C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91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FA0A4-55C8-4CFD-8DF6-8A44ADC3F916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0AB58-4BDE-464F-88C8-6F8685FB58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790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755FB-F93B-4F3E-84D5-35A2E2478118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94AE0-D7CB-4F57-9FF8-62340E6D9D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928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2018B-E3CC-4DC3-A051-2C34BC8B75B9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B635E-482B-43C1-B159-7CCED92B14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47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8CF8A-D29C-4067-B667-BB7AA3322E69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4F701-AF15-432A-A793-6B2F596577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30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E09D9-D01B-4A6D-AFB5-65DDFD9B81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6606C-BB81-45E3-99BB-895E1EE014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15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8C226-5E63-47E4-A8E9-D3AEE7B67A2B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11C19-71CC-4731-98B9-A9598E3F12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3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41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4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32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90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26A06-82EC-4077-9EA1-48A0FB5D957E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1A88-0607-41DB-9F4B-E1CD2D0595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616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58213-0EB3-4275-90EC-DC1B3E36624F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6593B-0D30-45E9-8652-72814BE872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1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3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  <p:sldLayoutId id="2147484621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21.xml"/><Relationship Id="rId7" Type="http://schemas.openxmlformats.org/officeDocument/2006/relationships/diagramColors" Target="../diagrams/colors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3645024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Отчет 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  Лужского </a:t>
            </a:r>
            <a:r>
              <a:rPr lang="ru-RU" sz="4200" b="1" dirty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г</a:t>
            </a:r>
            <a:r>
              <a:rPr lang="ru-RU" sz="4200" b="1" dirty="0" smtClean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ородского поселения </a:t>
            </a:r>
            <a:endParaRPr lang="en-US" sz="4200" b="1" dirty="0" smtClean="0">
              <a:solidFill>
                <a:schemeClr val="bg1"/>
              </a:solidFill>
              <a:latin typeface="Palatino Linotype" pitchFamily="18" charset="0"/>
              <a:cs typeface="BrowalliaUPC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ru-RU" sz="4200" b="1" dirty="0" smtClean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за 202</a:t>
            </a:r>
            <a:r>
              <a:rPr lang="en-US" sz="4200" b="1" dirty="0" smtClean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1</a:t>
            </a:r>
            <a:r>
              <a:rPr lang="ru-RU" sz="4200" b="1" dirty="0" smtClean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 </a:t>
            </a:r>
            <a:r>
              <a:rPr lang="ru-RU" sz="4200" b="1" dirty="0">
                <a:solidFill>
                  <a:schemeClr val="bg1"/>
                </a:solidFill>
                <a:latin typeface="Palatino Linotype" pitchFamily="18" charset="0"/>
                <a:cs typeface="BrowalliaUPC" pitchFamily="34" charset="-34"/>
              </a:rPr>
              <a:t>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7" y="404664"/>
            <a:ext cx="2808313" cy="31523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94230"/>
              </p:ext>
            </p:extLst>
          </p:nvPr>
        </p:nvGraphicFramePr>
        <p:xfrm>
          <a:off x="1357290" y="332656"/>
          <a:ext cx="7607198" cy="5976664"/>
        </p:xfrm>
        <a:graphic>
          <a:graphicData uri="http://schemas.openxmlformats.org/drawingml/2006/table">
            <a:tbl>
              <a:tblPr/>
              <a:tblGrid>
                <a:gridCol w="674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Лужского муниципального района, тыс. 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55 938,1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по обеспечению устойчивого сокращения непригодного для проживания жилого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30 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633,0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выполнение мероприятий по благоустройству общественно значимых  пространств г. 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099,7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проведение непредвиденных аварийно-восстановительных работ и других неотложных 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по созданию мест (площадок) накопления твердых коммунальных отходов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983,5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05284"/>
                  </a:ext>
                </a:extLst>
              </a:tr>
              <a:tr h="97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941,3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3219"/>
                  </a:ext>
                </a:extLst>
              </a:tr>
              <a:tr h="97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финансовое обеспечение расходных обязательств, в целях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субсидии, предоставленной на реализацию мероприятий муниципальной программы «Формирование комфортной городской среды на территории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Лужского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городского поселения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Лужского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муниципального района на 2018-2024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000,0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217855"/>
                  </a:ext>
                </a:extLst>
              </a:tr>
              <a:tr h="403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финансирование мероприятий, направленных на развитие общественной инфраструктуры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16 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173,8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73488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На цели поощрения муниципальных управленческих команд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6,8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6873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" y="332656"/>
            <a:ext cx="1346170" cy="144015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" y="3196872"/>
            <a:ext cx="1341546" cy="159322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" y="4790098"/>
            <a:ext cx="1341546" cy="15192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" y="1772816"/>
            <a:ext cx="1346170" cy="14240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8156" cy="59270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28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5118" y="980728"/>
            <a:ext cx="8064896" cy="432048"/>
          </a:xfrm>
          <a:prstGeom prst="roundRect">
            <a:avLst/>
          </a:prstGeom>
          <a:solidFill>
            <a:srgbClr val="FFFF00"/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1 096 583,9 тыс.руб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1 020 894,7 тыс.руб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(93,1%)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36093178"/>
              </p:ext>
            </p:extLst>
          </p:nvPr>
        </p:nvGraphicFramePr>
        <p:xfrm>
          <a:off x="-56505" y="1383040"/>
          <a:ext cx="9144000" cy="563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4644008" y="3933056"/>
            <a:ext cx="2376264" cy="267178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15495" y="2708920"/>
            <a:ext cx="64256" cy="1224136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03848" y="2924944"/>
            <a:ext cx="1311647" cy="1152128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25" y="35935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3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28042"/>
              </p:ext>
            </p:extLst>
          </p:nvPr>
        </p:nvGraphicFramePr>
        <p:xfrm>
          <a:off x="2682435" y="3347942"/>
          <a:ext cx="3287982" cy="165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400376"/>
              </p:ext>
            </p:extLst>
          </p:nvPr>
        </p:nvGraphicFramePr>
        <p:xfrm>
          <a:off x="5764375" y="3159218"/>
          <a:ext cx="333594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784242"/>
              </p:ext>
            </p:extLst>
          </p:nvPr>
        </p:nvGraphicFramePr>
        <p:xfrm>
          <a:off x="0" y="901691"/>
          <a:ext cx="3094744" cy="324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84459"/>
              </p:ext>
            </p:extLst>
          </p:nvPr>
        </p:nvGraphicFramePr>
        <p:xfrm>
          <a:off x="3000045" y="1181106"/>
          <a:ext cx="2952328" cy="220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066756"/>
              </p:ext>
            </p:extLst>
          </p:nvPr>
        </p:nvGraphicFramePr>
        <p:xfrm>
          <a:off x="3094744" y="5002540"/>
          <a:ext cx="2789435" cy="172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645604"/>
              </p:ext>
            </p:extLst>
          </p:nvPr>
        </p:nvGraphicFramePr>
        <p:xfrm>
          <a:off x="-105641" y="3922175"/>
          <a:ext cx="2979155" cy="16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235889"/>
              </p:ext>
            </p:extLst>
          </p:nvPr>
        </p:nvGraphicFramePr>
        <p:xfrm>
          <a:off x="5959415" y="4749817"/>
          <a:ext cx="2914049" cy="17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712755"/>
              </p:ext>
            </p:extLst>
          </p:nvPr>
        </p:nvGraphicFramePr>
        <p:xfrm>
          <a:off x="-270370" y="5423603"/>
          <a:ext cx="3388624" cy="14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145630"/>
              </p:ext>
            </p:extLst>
          </p:nvPr>
        </p:nvGraphicFramePr>
        <p:xfrm>
          <a:off x="6095052" y="1111741"/>
          <a:ext cx="3024336" cy="223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577205" y="613574"/>
            <a:ext cx="8064896" cy="432048"/>
          </a:xfrm>
          <a:prstGeom prst="roundRect">
            <a:avLst/>
          </a:prstGeom>
          <a:solidFill>
            <a:srgbClr val="FFFF00"/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1 096 583,9 тыс.руб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1 020 894,7 тыс.руб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(93,1%)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04805"/>
              </p:ext>
            </p:extLst>
          </p:nvPr>
        </p:nvGraphicFramePr>
        <p:xfrm>
          <a:off x="428596" y="642918"/>
          <a:ext cx="8429684" cy="33201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4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и поддержка малого и среднего предпринимательства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486,7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486,7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жилищно-коммунального и дорожного хозяйства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342 362,4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297 500,6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86,9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культуры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160 041,0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139 193,5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87,0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Молодежь Лужского городского поселения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13 378,7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13 378,5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Физическая культура в Лужском городском поселении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1 287,7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1 287,5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Заречного парка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2 785,4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2 714,6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качественным жильем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граждан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503 017,8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497 529,3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15647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Формирование комфортной городской среды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F94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30 580,0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30 555,6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Муниципальная поддержка граждан, нуждающихся в улучшении жилищных условий, на приобретение (строительство) жилья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7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6 574,7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6 574,7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безопасности на территории Лужского городского поселения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9 496,6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8 879,4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93,5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53414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1 070 011,0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998 100,4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93,3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Непрограммные расходы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26 572,9</a:t>
                      </a: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22 794,3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85,8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39448"/>
            <a:ext cx="7815812" cy="44527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</a:t>
            </a:r>
            <a:endParaRPr lang="ru-RU" sz="28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4298568"/>
            <a:ext cx="2571768" cy="2358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Расходы бюджета на реализацию муниципальных программ от общего объема расходов в 2021 году составили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97,8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%;  </a:t>
            </a:r>
          </a:p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на непрограммные направления деятельности –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2,2%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.</a:t>
            </a:r>
            <a:endParaRPr lang="ru-RU" sz="1400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61696819"/>
              </p:ext>
            </p:extLst>
          </p:nvPr>
        </p:nvGraphicFramePr>
        <p:xfrm>
          <a:off x="-14781" y="4021264"/>
          <a:ext cx="7963280" cy="291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97050" y="36027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87261819"/>
              </p:ext>
            </p:extLst>
          </p:nvPr>
        </p:nvGraphicFramePr>
        <p:xfrm>
          <a:off x="214282" y="928670"/>
          <a:ext cx="87154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«Развитие жилищно-коммунального и дорожного хозяйства» </a:t>
            </a:r>
            <a:endParaRPr lang="ru-RU" sz="22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53750" y="188640"/>
            <a:ext cx="9036497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Благоустройство Лужского городского поселения</a:t>
            </a:r>
            <a:endParaRPr lang="ru-RU" sz="27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39103"/>
              </p:ext>
            </p:extLst>
          </p:nvPr>
        </p:nvGraphicFramePr>
        <p:xfrm>
          <a:off x="1223626" y="908719"/>
          <a:ext cx="6696743" cy="569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Основные мероприятия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i="0" dirty="0" smtClean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тыс. руб.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Исполнение, тыс. руб.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%</a:t>
                      </a:r>
                      <a:endParaRPr lang="ru-RU" sz="1300" i="0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9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Озеленение и благоустройство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17 940,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17 591,4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98,1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86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и содержание городского фонтана в Привокзальном сквере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Обслуживание мест массового отдыха</a:t>
                      </a:r>
                      <a:endParaRPr kumimoji="0" lang="ru-RU" sz="1300" b="1" kern="1200" dirty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en-US" sz="1300" b="1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1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Организация ритуальных услуг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99,5</a:t>
                      </a:r>
                      <a:endParaRPr lang="en-US" sz="1300" b="1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25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тротуаров, пешеходных дорожек, мостов, лестниц, остановок общественного транспорта и Привокзального сквера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16 796,6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16 67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478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набережной реки Луги и общественно значимых публичных пространств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33 613,2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17 703,0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52,7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15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благоприятной экологической обстановки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18 413,2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16 969,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92,2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61927"/>
                  </a:ext>
                </a:extLst>
              </a:tr>
              <a:tr h="3314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Комплексная</a:t>
                      </a:r>
                      <a:r>
                        <a:rPr kumimoji="0" lang="ru-RU" sz="1300" b="1" kern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система обращения с твердыми коммунальными отходами</a:t>
                      </a:r>
                      <a:endParaRPr kumimoji="0" lang="ru-RU" sz="1300" b="1" kern="12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0186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" y="5211684"/>
            <a:ext cx="1169875" cy="13691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75" y="937289"/>
            <a:ext cx="1169876" cy="1432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" y="937289"/>
            <a:ext cx="1164140" cy="14052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05" y="5211684"/>
            <a:ext cx="1164139" cy="13691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" y="2367722"/>
            <a:ext cx="1164140" cy="13313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69" y="3742489"/>
            <a:ext cx="1169875" cy="1432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69" y="2417976"/>
            <a:ext cx="1158134" cy="12743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" y="3742489"/>
            <a:ext cx="1164140" cy="1432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4918"/>
            <a:ext cx="9038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Федеральный проект</a:t>
            </a:r>
            <a:b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«Формирование комфортной городской среды»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786079"/>
            <a:ext cx="8930734" cy="11307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Расходы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на реализацию программ формирования</a:t>
            </a:r>
            <a:r>
              <a:rPr lang="ru-RU" sz="16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комфортной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городской среды </a:t>
            </a:r>
          </a:p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в 20</a:t>
            </a:r>
            <a:r>
              <a:rPr lang="en-US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году составили</a:t>
            </a:r>
            <a:r>
              <a:rPr lang="ru-RU" sz="16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30 555,6 </a:t>
            </a:r>
            <a:r>
              <a:rPr lang="ru-RU" sz="16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тыс. руб.</a:t>
            </a:r>
          </a:p>
          <a:p>
            <a:pPr lvl="0" algn="ctr">
              <a:lnSpc>
                <a:spcPct val="90000"/>
              </a:lnSpc>
            </a:pPr>
            <a:r>
              <a:rPr lang="en-US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т.ч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. средства федерального бюджета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8 613,0 тыс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. руб., </a:t>
            </a:r>
            <a:endParaRPr lang="ru-RU" sz="1600" dirty="0" smtClean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средства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областного бюджета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18 887,0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тыс. руб., </a:t>
            </a:r>
            <a:endParaRPr lang="ru-RU" sz="1600" dirty="0" smtClean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местный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бюджет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3 055,6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тыс. руб.)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3040927"/>
            <a:ext cx="8929851" cy="1241857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Расходы</a:t>
            </a: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обеспечение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устойчивого сокращения непригодного для проживания жилого фонда 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20</a:t>
            </a: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 году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составили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497 529,3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т.ч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. 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средства Фонда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содействия реформированию 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ЖКХ 248 820,9 тыс. руб.,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средства областного бюджета 214 430,8 тыс. руб.,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местный бюджет 34 277,6 тыс. руб.)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10174"/>
            <a:ext cx="90197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Федеральный проект</a:t>
            </a:r>
            <a:b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144" y="4324626"/>
            <a:ext cx="90197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Федеральный проект</a:t>
            </a:r>
            <a:b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«Комплексная система обращения с </a:t>
            </a: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твердыми коммунальными </a:t>
            </a:r>
            <a:r>
              <a:rPr lang="ru-RU" sz="2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отходами»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945" y="5406879"/>
            <a:ext cx="8929851" cy="126248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Расходы</a:t>
            </a: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закупку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контейнеров для раздельного накопления твердых коммунальных отходов в 20</a:t>
            </a: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 году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составили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600,0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тыс. руб.</a:t>
            </a:r>
          </a:p>
          <a:p>
            <a:pPr lvl="0"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т.ч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. средства федерального бюджета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361,8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тыс. руб., </a:t>
            </a:r>
          </a:p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средства областного бюджета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178,2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тыс. руб., </a:t>
            </a:r>
          </a:p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местный бюджет </a:t>
            </a:r>
            <a:r>
              <a:rPr lang="ru-RU" sz="16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60,0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тыс. руб.)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9462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0" y="157599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Дорожный фонд Лужского городского поселения</a:t>
            </a:r>
            <a:endParaRPr lang="ru-RU" sz="26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0409049"/>
              </p:ext>
            </p:extLst>
          </p:nvPr>
        </p:nvGraphicFramePr>
        <p:xfrm>
          <a:off x="0" y="764704"/>
          <a:ext cx="4355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5140" y="1896273"/>
            <a:ext cx="185216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Объем муниципального дорожного фонда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на 202</a:t>
            </a:r>
            <a:r>
              <a:rPr lang="en-US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год утвержден 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 сумме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115 807,5</a:t>
            </a:r>
            <a:r>
              <a:rPr lang="ru-RU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3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тыс. руб.</a:t>
            </a:r>
            <a:endParaRPr lang="ru-RU" sz="13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197936" y="773138"/>
            <a:ext cx="374064" cy="5043017"/>
          </a:xfrm>
          <a:prstGeom prst="line">
            <a:avLst/>
          </a:prstGeom>
          <a:ln w="698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6442" y="6093296"/>
            <a:ext cx="8894111" cy="65893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Объем дорожного фонда Лужского городского поселения на 202</a:t>
            </a:r>
            <a:r>
              <a:rPr lang="en-US" sz="1400" b="1" dirty="0" smtClean="0">
                <a:solidFill>
                  <a:schemeClr val="bg1"/>
                </a:solidFill>
                <a:latin typeface="Palatino Linotype" pitchFamily="18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 год утвержден с учетом неисполненных ассигнований за 202</a:t>
            </a:r>
            <a:r>
              <a:rPr lang="en-US" sz="1400" b="1" dirty="0" smtClean="0">
                <a:solidFill>
                  <a:schemeClr val="bg1"/>
                </a:solidFill>
                <a:latin typeface="Palatino Linotype" pitchFamily="18" charset="0"/>
              </a:rPr>
              <a:t>1</a:t>
            </a:r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 год.   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84221045"/>
              </p:ext>
            </p:extLst>
          </p:nvPr>
        </p:nvGraphicFramePr>
        <p:xfrm>
          <a:off x="4732081" y="764704"/>
          <a:ext cx="424847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232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367468" y="42215"/>
            <a:ext cx="8568630" cy="46899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Расходы в рамках осуществления дорожной деятельности</a:t>
            </a:r>
            <a:endParaRPr lang="ru-RU" sz="18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4085"/>
              </p:ext>
            </p:extLst>
          </p:nvPr>
        </p:nvGraphicFramePr>
        <p:xfrm>
          <a:off x="1475656" y="479295"/>
          <a:ext cx="7460442" cy="626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7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и искусственных сооружений на сумму 17 311,3 тыс. руб.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участка автомобильной дороги с обустройством тротуара по пр. Комсомольскому, протяженностью 302 м.;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ремонт участка автомобильной дороги и тротуара по ул. Болотной, от пр. Урицкого до пр. Володарского, протяженностью 260 м.;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устройство тротуара от Ленинградского шоссе до поворота на хирургический корпус ГБУЗ ЛО </a:t>
                      </a:r>
                      <a:r>
                        <a:rPr lang="ru-RU" sz="1000" b="0" kern="1200" dirty="0" err="1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Лужская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межрайонная больница;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 ямочный ремонт дорог;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обустроен заездной карман напротив дома 10 по пр. Комсомольскому и заездной карман к автобусной остановке по ул. Победы (остановка автобуса № 1);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 ремонт моста по ул. Свободы и ремонт ограждения моста пр. Комсомольский – пер. Толмачева;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проведено обследования мостовых сооружений  по ул. Победы - ул. Алексея Васильева и пер. Толмачева - Комсомольский пр.  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3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 на сумму 4 523,7 тыс. руб. 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ремонт автомобильных дорог: по  ул. Дзержинского от пр. Володарского до пр. Урицкого, протяжённостью 275 м.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по  ул. Кингисеппа от пр. Володарского до пр. Кирова, протяжённостью 81 м.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771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Расходы на капитальный ремонт и ремонт автомобильных дорог общего пользования местного значения, имеющих приоритетный социально-значимый характер на сумму 49 185,5 тыс. руб. 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ремонт автомобильных дорог: по пр. Урицкого на участках от ул. Виктора Пислегина до ул. Ленинградской  и от пер. Толмачева до ул. Победы, общей протяженностью 2,05 км.;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0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по ул. Победы от ул. Гагарина до пр. Володарского и от пр. Володарского до моста через р. Луга, протяжённостью 927 м. 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91161"/>
                  </a:ext>
                </a:extLst>
              </a:tr>
              <a:tr h="41313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проезжих частей улиц и Привокзальной площади на сумму 25 450,5 тыс.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 рамках заключенных муниципальных контрактов. </a:t>
                      </a:r>
                      <a:endParaRPr lang="ru-RU" sz="10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42936"/>
                  </a:ext>
                </a:extLst>
              </a:tr>
              <a:tr h="865771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Мероприятия по содержанию и ремонту дворовых территорий многоквартирных домов, проездов к дворовым территориям многоквартирных домов населенных пунктов на сумму 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11 494,4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 ремонт дворовых проездов по адресам: пр. Кирова у дома 20, пр. Володарского у дома 14, ул. Псковская, тер. Луга-3 (ЦАОК), ул. Красной Артиллерии у домов 34, 36, пр. Володарского у домов 20/1, 34, пр. Урицкого у домов 4, 6 пр. Кирова у домов 18, 81,  общей площадью 3 458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м.кв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безопасности дорожного движения – 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5 403,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0 тыс. руб.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нанесена дорожная разметка (общей площадью продольной и поперечной  линий разметки – 6 683,32 </a:t>
                      </a:r>
                      <a:r>
                        <a:rPr lang="ru-RU" sz="1000" b="0" kern="1200" baseline="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установлены искусственные дорожные неровности в 3-х местах дворового проезда у дома 15 по ул. Красной Артиллерии;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установлено 10 бетонных полусфер по адресам: г. Луга, </a:t>
                      </a:r>
                      <a:r>
                        <a:rPr lang="ru-RU" sz="1000" b="0" kern="1200" baseline="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мкр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Городок в кол-ве 10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шт., перед мостом на ул. Петра Баранова в кол-ве 2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шт.;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проведены работы по техническому содержанию и ремонту светофорных постов в течение года в количестве 19 шт.;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выполнен ремонт светофора на перекрестке ул. Гагарина – ул. Свободы;</a:t>
                      </a:r>
                      <a:endParaRPr lang="en-US" sz="1000" b="0" kern="1200" baseline="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проведены работы по обслуживанию дорожных знаков, а также установлено 42 дорожных знака.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" y="4016793"/>
            <a:ext cx="1330460" cy="13150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" y="5331866"/>
            <a:ext cx="1330458" cy="14095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" y="2721709"/>
            <a:ext cx="1339684" cy="12923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7" y="1576847"/>
            <a:ext cx="1349707" cy="11114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7" y="479297"/>
            <a:ext cx="1361124" cy="10774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27458478"/>
              </p:ext>
            </p:extLst>
          </p:nvPr>
        </p:nvGraphicFramePr>
        <p:xfrm>
          <a:off x="12576" y="908720"/>
          <a:ext cx="5220341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«Развитие культуры в Лужском городском поселении» </a:t>
            </a:r>
            <a:endParaRPr lang="ru-RU" sz="24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357" y="110013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Расходы на оплату труда работников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 учреждений культуры, тыс. руб. </a:t>
            </a:r>
            <a:endParaRPr lang="ru-RU" sz="1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014267"/>
              </p:ext>
            </p:extLst>
          </p:nvPr>
        </p:nvGraphicFramePr>
        <p:xfrm>
          <a:off x="4783732" y="1348163"/>
          <a:ext cx="4413250" cy="297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7377" y="414706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Средняя заработная плата,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itchFamily="18" charset="0"/>
              </a:rPr>
              <a:t> тыс. руб.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7716" y="6011198"/>
            <a:ext cx="25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без учета внешних совместителей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83536030"/>
              </p:ext>
            </p:extLst>
          </p:nvPr>
        </p:nvGraphicFramePr>
        <p:xfrm>
          <a:off x="4898652" y="4502961"/>
          <a:ext cx="3993828" cy="128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7754" y="3541071"/>
            <a:ext cx="159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Исполнение за 2021 год составило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139 193,5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тыс. руб.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965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2019 год</a:t>
            </a:r>
            <a:endParaRPr lang="ru-RU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39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2020 год</a:t>
            </a:r>
            <a:endParaRPr lang="ru-RU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5531982"/>
            <a:ext cx="88619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2021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28508"/>
            <a:ext cx="8995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Численность населения 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34 210</a:t>
            </a:r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чел.</a:t>
            </a:r>
          </a:p>
          <a:p>
            <a:pPr algn="ctr"/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В состав территории входят следующие населенные пункты: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	город Луга, кордон Глубокий Ручей, поселок Пансионат «Зеленый Бор», поселок Санаторий «Жемчужина», деревня </a:t>
            </a:r>
            <a:r>
              <a:rPr lang="ru-RU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Стояновщина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24239"/>
            <a:ext cx="8661593" cy="4293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47971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Лужское городское поселение</a:t>
            </a:r>
            <a:endParaRPr lang="ru-RU" sz="1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6774" y="0"/>
            <a:ext cx="89821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Лужское городское поселение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Лужского муниципального района Ленинградской области</a:t>
            </a:r>
            <a:endParaRPr lang="ru-RU" altLang="ru-RU" sz="22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0709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49891" y="173513"/>
            <a:ext cx="8946335" cy="81041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Бюджет Лужского городского поселения</a:t>
            </a:r>
            <a:br>
              <a:rPr lang="ru-RU" sz="30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30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за 2021 год</a:t>
            </a:r>
            <a:endParaRPr lang="ru-RU" sz="30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67055"/>
              </p:ext>
            </p:extLst>
          </p:nvPr>
        </p:nvGraphicFramePr>
        <p:xfrm>
          <a:off x="251520" y="1142984"/>
          <a:ext cx="5832648" cy="2782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7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332 552,6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1 030 859,0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234 003,6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234 003,6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98 549,0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796 855,4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708,6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341 398,0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1 096 583,9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221,2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профицит (+):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-8 845,4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-65 724,9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41773"/>
              </p:ext>
            </p:extLst>
          </p:nvPr>
        </p:nvGraphicFramePr>
        <p:xfrm>
          <a:off x="6444208" y="1142984"/>
          <a:ext cx="2414072" cy="27770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1 029 127,0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250 218,9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778 908,1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1 020 894,7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93,1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8 232,3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142844" y="426194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Муниципальный долг Лужского городского поселения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70772"/>
              </p:ext>
            </p:extLst>
          </p:nvPr>
        </p:nvGraphicFramePr>
        <p:xfrm>
          <a:off x="31314" y="4686676"/>
          <a:ext cx="5715008" cy="205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598523"/>
              </p:ext>
            </p:extLst>
          </p:nvPr>
        </p:nvGraphicFramePr>
        <p:xfrm>
          <a:off x="5995830" y="4838544"/>
          <a:ext cx="3000396" cy="171773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782">
                <a:tc rowSpan="2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График погашения, тыс.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980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5" y="3927947"/>
            <a:ext cx="7308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*</a:t>
            </a: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 ходе исполнения бюджета в 2021 году на рассмотрение </a:t>
            </a:r>
            <a:r>
              <a:rPr lang="ru-RU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Совета депутатов Лужского городского </a:t>
            </a:r>
            <a:r>
              <a:rPr lang="ru-RU" sz="1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поселения было представлено 4 проекта решений о внесении изменений в решение о бюджете</a:t>
            </a:r>
            <a:r>
              <a:rPr lang="ru-RU" sz="1200" dirty="0" smtClean="0">
                <a:latin typeface="Palatino Linotype" panose="02040502050505030304" pitchFamily="18" charset="0"/>
              </a:rPr>
              <a:t>.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1547" y="2907422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2428868"/>
            <a:ext cx="9144000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b="1" kern="1200" baseline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СПАСИБО</a:t>
            </a:r>
            <a:r>
              <a:rPr lang="ru-RU" sz="4400" b="1" kern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ЗА ВНИМАНИЕ!</a:t>
            </a:r>
            <a:endParaRPr lang="ru-RU" sz="4400" b="1" kern="1200" baseline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17811"/>
              </p:ext>
            </p:extLst>
          </p:nvPr>
        </p:nvGraphicFramePr>
        <p:xfrm>
          <a:off x="88506" y="1050273"/>
          <a:ext cx="8893651" cy="54254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70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8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г., тыс. руб.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 20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г.*, тыс. руб.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г., тыс. руб.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 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к 2020 г.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563 712,1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1 030 859,0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1 029 127,0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99,8%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↑82,6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252 911,1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234 003,6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250 218,9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106,9%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↓1,1%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 т.ч.: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310 801,0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796 855,4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778 908,1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97,7%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↑150,6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поступления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310 938,8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795 750,1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778 523,8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97,8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прошлых лет 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-151,0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-721,0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13,2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1 105,3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1 105,3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551 080,9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1 096 583,9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1 020 894,7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93,1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↑85,3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12 631,2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-65 724,9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8 232,3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97181" y="49359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8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Лужского городского поселения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03648" y="6474223"/>
            <a:ext cx="6697314" cy="3837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*Решение Совета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депутатов ЛГП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15.12.2020 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 (в редакции решения от 21.12.20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г. № 117)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1820209"/>
              </p:ext>
            </p:extLst>
          </p:nvPr>
        </p:nvGraphicFramePr>
        <p:xfrm>
          <a:off x="753851" y="944230"/>
          <a:ext cx="2697362" cy="386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1026757"/>
              </p:ext>
            </p:extLst>
          </p:nvPr>
        </p:nvGraphicFramePr>
        <p:xfrm>
          <a:off x="4821382" y="1271847"/>
          <a:ext cx="2839144" cy="317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84196307"/>
              </p:ext>
            </p:extLst>
          </p:nvPr>
        </p:nvGraphicFramePr>
        <p:xfrm>
          <a:off x="1799774" y="5237154"/>
          <a:ext cx="5328592" cy="94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02419359"/>
              </p:ext>
            </p:extLst>
          </p:nvPr>
        </p:nvGraphicFramePr>
        <p:xfrm>
          <a:off x="2750696" y="2533370"/>
          <a:ext cx="2771204" cy="243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35738" y="115937"/>
            <a:ext cx="8856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Лужского </a:t>
            </a:r>
            <a:r>
              <a:rPr lang="ru-RU" altLang="ru-RU" sz="28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городского </a:t>
            </a:r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за 20</a:t>
            </a:r>
            <a:r>
              <a:rPr lang="en-US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 год</a:t>
            </a:r>
            <a:endParaRPr lang="ru-RU" altLang="ru-RU" sz="24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71781"/>
            <a:ext cx="156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Доходы</a:t>
            </a:r>
            <a:r>
              <a:rPr lang="ru-RU" sz="1600" i="1" dirty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–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поступающие в бюджет денежные средства.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243" y="1398332"/>
            <a:ext cx="1887452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Расходы</a:t>
            </a:r>
            <a:r>
              <a:rPr lang="ru-RU" sz="1600" i="1" dirty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–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выплачиваемые из бюджета денежные средства, которые направляются на финансовое обеспечение задач и функций органов местного самоуправления.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140565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Дефицит бюджета</a:t>
            </a:r>
            <a:r>
              <a:rPr lang="ru-RU" sz="16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–ситуация, при которой расходы бюджета превышают его доходы.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69931" y="5207203"/>
            <a:ext cx="2400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Профицит бюджета</a:t>
            </a:r>
            <a:r>
              <a:rPr lang="ru-RU" sz="16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– превышение доходов бюджета над его расходами. </a:t>
            </a:r>
            <a:endParaRPr lang="ru-RU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1385" y="164247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887181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accent1">
                <a:lumMod val="10000"/>
                <a:lumOff val="9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9"/>
          <p:cNvSpPr txBox="1">
            <a:spLocks noChangeArrowheads="1"/>
          </p:cNvSpPr>
          <p:nvPr/>
        </p:nvSpPr>
        <p:spPr bwMode="auto">
          <a:xfrm>
            <a:off x="4357688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2" name="TextBox 46"/>
          <p:cNvSpPr txBox="1">
            <a:spLocks noChangeArrowheads="1"/>
          </p:cNvSpPr>
          <p:nvPr/>
        </p:nvSpPr>
        <p:spPr bwMode="auto">
          <a:xfrm>
            <a:off x="-2866" y="190501"/>
            <a:ext cx="88204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доходной части</a:t>
            </a:r>
            <a:endParaRPr lang="ru-RU" altLang="ru-RU" sz="2800" b="1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963887"/>
              </p:ext>
            </p:extLst>
          </p:nvPr>
        </p:nvGraphicFramePr>
        <p:xfrm>
          <a:off x="142844" y="692696"/>
          <a:ext cx="8830284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656065"/>
              </p:ext>
            </p:extLst>
          </p:nvPr>
        </p:nvGraphicFramePr>
        <p:xfrm>
          <a:off x="251520" y="4660362"/>
          <a:ext cx="8280920" cy="219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84368" y="17500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600"/>
            <a:ext cx="8569076" cy="6937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3600" b="1" cap="none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4011" y="833189"/>
            <a:ext cx="8215370" cy="589132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191 611,3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тыс.руб. 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211 379,3 тыс.руб.  (110,3%)</a:t>
            </a:r>
            <a:endParaRPr lang="ru-RU" b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164211"/>
              </p:ext>
            </p:extLst>
          </p:nvPr>
        </p:nvGraphicFramePr>
        <p:xfrm>
          <a:off x="-324544" y="1241833"/>
          <a:ext cx="9145015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923928" y="1862816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Налоговые доходы </a:t>
            </a:r>
            <a:endParaRPr lang="ru-RU" sz="1600" b="1" i="1" dirty="0" smtClean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доходы </a:t>
            </a:r>
            <a:r>
              <a:rPr lang="ru-RU" sz="1400" b="1" i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i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79655"/>
              </p:ext>
            </p:extLst>
          </p:nvPr>
        </p:nvGraphicFramePr>
        <p:xfrm>
          <a:off x="143507" y="593302"/>
          <a:ext cx="8821643" cy="36666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4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Неналоговые доходы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(исполнение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91,6%)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тыс.</a:t>
                      </a:r>
                      <a:r>
                        <a:rPr lang="ru-RU" sz="12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руб.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6 996,3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4 734,7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находящегося в оперативном управлении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201,0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126,7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составляющего казну городских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(за исключением земельных участков)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2 500,0</a:t>
                      </a: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3 478,7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1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поселениями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132,1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поступления от использования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4 967,3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оказания платных услуг (работ)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18 612,0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15 028,2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компенсации затрат бюджетов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реализации иного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6 533,0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2 856,2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земельных участков, находящихся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6 462,5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Штрафы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1 049,7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19590"/>
                  </a:ext>
                </a:extLst>
              </a:tr>
              <a:tr h="2765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42 392,3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FF09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38 839,6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3508" y="4235859"/>
            <a:ext cx="882164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-средства самообложения граждан; </a:t>
            </a:r>
          </a:p>
          <a:p>
            <a:pPr algn="ctr">
              <a:defRPr/>
            </a:pP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-иные неналоговые доходы.</a:t>
            </a:r>
            <a:endParaRPr lang="ru-RU" sz="13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4046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неналоговых доходов </a:t>
            </a:r>
            <a:endParaRPr lang="ru-RU" sz="30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7107"/>
            <a:ext cx="9060523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000" b="1" cap="none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</a:t>
            </a:r>
            <a:endParaRPr lang="ru-RU" sz="3000" b="1" cap="none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82902"/>
              </p:ext>
            </p:extLst>
          </p:nvPr>
        </p:nvGraphicFramePr>
        <p:xfrm>
          <a:off x="0" y="1148771"/>
          <a:ext cx="9139122" cy="25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7463499"/>
              </p:ext>
            </p:extLst>
          </p:nvPr>
        </p:nvGraphicFramePr>
        <p:xfrm>
          <a:off x="537237" y="2996952"/>
          <a:ext cx="8604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233001" y="5646386"/>
            <a:ext cx="2520280" cy="1080120"/>
          </a:xfrm>
          <a:prstGeom prst="round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17514" y="3389999"/>
            <a:ext cx="1727622" cy="32861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pPr algn="ctr">
              <a:defRPr/>
            </a:pPr>
            <a:endParaRPr lang="ru-RU" sz="1100" i="1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5" y="3385335"/>
            <a:ext cx="2277614" cy="3024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Дотации</a:t>
            </a:r>
            <a:r>
              <a:rPr lang="ru-RU" sz="12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pPr algn="ctr">
              <a:defRPr/>
            </a:pPr>
            <a:endParaRPr lang="ru-RU" sz="1200" i="1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5240" y="0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93392"/>
              </p:ext>
            </p:extLst>
          </p:nvPr>
        </p:nvGraphicFramePr>
        <p:xfrm>
          <a:off x="971600" y="188640"/>
          <a:ext cx="8064897" cy="6471377"/>
        </p:xfrm>
        <a:graphic>
          <a:graphicData uri="http://schemas.openxmlformats.org/drawingml/2006/table">
            <a:tbl>
              <a:tblPr/>
              <a:tblGrid>
                <a:gridCol w="7094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1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Ленинградской области, тыс. руб.</a:t>
                      </a: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685 284,6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 за счет средств ГК "Фонд содействия реформированию жилищно-коммунального хозяйства"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248 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820,9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214 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430,8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04654"/>
                  </a:ext>
                </a:extLst>
              </a:tr>
              <a:tr h="608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52 552,5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35910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капитальный ремонт и ремонт автомобильных дорог общего пользования местного значения, имеющих приоритетный социально-значимый характер</a:t>
                      </a:r>
                      <a:endParaRPr lang="ru-RU" sz="13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44 266,9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390061"/>
                  </a:ext>
                </a:extLst>
              </a:tr>
              <a:tr h="20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программ формирования современной городской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27 500,0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05885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капитальный ремонт объектов культуры городских поселений Ленинградской области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25 847,3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79413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обеспечение выплат стимулирующего характера работникам муниципальных учреждений культуры Ленинградской области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23 552,3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160791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17 472,1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74669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поддержку развития общественной инфраструктуры муниципального значения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9 155,6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877191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мероприятия по созданию мест (площадок) накопления твердых коммунальных отходов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7 962,5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975625"/>
                  </a:ext>
                </a:extLst>
              </a:tr>
              <a:tr h="2525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5 917,2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285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ремонт автомобильных дорог общего пользования местного значения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3 927,4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и</a:t>
                      </a:r>
                      <a:r>
                        <a:rPr lang="ru-RU" sz="1300" b="0" baseline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городских поселков </a:t>
                      </a:r>
                      <a:r>
                        <a:rPr lang="ru-RU" sz="1300" b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муниципальных образований Ленинградской области"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3 178,0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977098"/>
                  </a:ext>
                </a:extLst>
              </a:tr>
              <a:tr h="412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государственную поддержку закупки контейнеров для раздельного накопления твердых коммунальных отходов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540,0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ликвидацию несанкционированных свалок</a:t>
                      </a:r>
                      <a:endParaRPr lang="ru-RU" sz="1300" b="0" dirty="0" smtClean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161,1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58746" cy="936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958746" cy="9267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286"/>
            <a:ext cx="958745" cy="10008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228"/>
            <a:ext cx="958745" cy="91155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" y="4859613"/>
            <a:ext cx="962620" cy="87364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200"/>
            <a:ext cx="958745" cy="8621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37"/>
            <a:ext cx="958745" cy="9326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16779</TotalTime>
  <Words>2792</Words>
  <Application>Microsoft Office PowerPoint</Application>
  <PresentationFormat>Экран (4:3)</PresentationFormat>
  <Paragraphs>510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Aharoni</vt:lpstr>
      <vt:lpstr>Arial</vt:lpstr>
      <vt:lpstr>BrowalliaUPC</vt:lpstr>
      <vt:lpstr>Calibri</vt:lpstr>
      <vt:lpstr>Century Gothic</vt:lpstr>
      <vt:lpstr>Palatino Linotype</vt:lpstr>
      <vt:lpstr>Times New Roman</vt:lpstr>
      <vt:lpstr>Wingdings</vt:lpstr>
      <vt:lpstr>Wingdings 3</vt:lpstr>
      <vt:lpstr>WritingDesignTemplate</vt:lpstr>
      <vt:lpstr>1_WritingDesignTemplate</vt:lpstr>
      <vt:lpstr>2_WritingDesignTemplate</vt:lpstr>
      <vt:lpstr>3_WritingDesignTemplate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налоговых доходов</vt:lpstr>
      <vt:lpstr>Структура исполнения неналоговых доходов </vt:lpstr>
      <vt:lpstr>Межбюджетные трансферты от других бюджетов бюджетной системы РФ</vt:lpstr>
      <vt:lpstr>Презентация PowerPoint</vt:lpstr>
      <vt:lpstr>Презентация PowerPoint</vt:lpstr>
      <vt:lpstr>Структура исполнения расходной части бюджета по разделам</vt:lpstr>
      <vt:lpstr>Исполнение расходной части бюджета</vt:lpstr>
      <vt:lpstr>Исполнение муниципальных программ</vt:lpstr>
      <vt:lpstr>Муниципальная программа  «Развитие жилищно-коммунального и дорожного хозяйства» </vt:lpstr>
      <vt:lpstr>Благоустройство Лужского городского поселения</vt:lpstr>
      <vt:lpstr>Презентация PowerPoint</vt:lpstr>
      <vt:lpstr>Дорожный фонд Лужского городского поселения</vt:lpstr>
      <vt:lpstr>Расходы в рамках осуществления дорожной деятельности</vt:lpstr>
      <vt:lpstr>Муниципальная программа  «Развитие культуры в Лужском городском поселении» </vt:lpstr>
      <vt:lpstr>Бюджет Лужского городского поселения  за 2021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Ольга</cp:lastModifiedBy>
  <cp:revision>1392</cp:revision>
  <cp:lastPrinted>2022-05-11T11:50:24Z</cp:lastPrinted>
  <dcterms:created xsi:type="dcterms:W3CDTF">2016-02-25T17:24:11Z</dcterms:created>
  <dcterms:modified xsi:type="dcterms:W3CDTF">2022-05-16T06:22:26Z</dcterms:modified>
</cp:coreProperties>
</file>