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rawings/drawing2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2.xml" ContentType="application/vnd.openxmlformats-officedocument.drawingml.chart+xml"/>
  <Override PartName="/ppt/drawings/drawing3.xml" ContentType="application/vnd.openxmlformats-officedocument.drawingml.chartshapes+xml"/>
  <Override PartName="/ppt/charts/chart13.xml" ContentType="application/vnd.openxmlformats-officedocument.drawingml.chart+xml"/>
  <Override PartName="/ppt/drawings/drawing4.xml" ContentType="application/vnd.openxmlformats-officedocument.drawingml.chartshapes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drawings/drawing5.xml" ContentType="application/vnd.openxmlformats-officedocument.drawingml.chartshapes+xml"/>
  <Override PartName="/ppt/charts/chart2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25.xml" ContentType="application/vnd.openxmlformats-officedocument.drawingml.chart+xml"/>
  <Override PartName="/ppt/drawings/drawing6.xml" ContentType="application/vnd.openxmlformats-officedocument.drawingml.chartshape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drawings/drawing7.xml" ContentType="application/vnd.openxmlformats-officedocument.drawingml.chartshapes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31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5763" r:id="rId1"/>
  </p:sldMasterIdLst>
  <p:notesMasterIdLst>
    <p:notesMasterId r:id="rId27"/>
  </p:notesMasterIdLst>
  <p:handoutMasterIdLst>
    <p:handoutMasterId r:id="rId28"/>
  </p:handoutMasterIdLst>
  <p:sldIdLst>
    <p:sldId id="418" r:id="rId2"/>
    <p:sldId id="428" r:id="rId3"/>
    <p:sldId id="429" r:id="rId4"/>
    <p:sldId id="431" r:id="rId5"/>
    <p:sldId id="398" r:id="rId6"/>
    <p:sldId id="430" r:id="rId7"/>
    <p:sldId id="393" r:id="rId8"/>
    <p:sldId id="404" r:id="rId9"/>
    <p:sldId id="432" r:id="rId10"/>
    <p:sldId id="424" r:id="rId11"/>
    <p:sldId id="425" r:id="rId12"/>
    <p:sldId id="402" r:id="rId13"/>
    <p:sldId id="417" r:id="rId14"/>
    <p:sldId id="406" r:id="rId15"/>
    <p:sldId id="405" r:id="rId16"/>
    <p:sldId id="433" r:id="rId17"/>
    <p:sldId id="408" r:id="rId18"/>
    <p:sldId id="423" r:id="rId19"/>
    <p:sldId id="409" r:id="rId20"/>
    <p:sldId id="413" r:id="rId21"/>
    <p:sldId id="412" r:id="rId22"/>
    <p:sldId id="415" r:id="rId23"/>
    <p:sldId id="421" r:id="rId24"/>
    <p:sldId id="410" r:id="rId25"/>
    <p:sldId id="396" r:id="rId26"/>
  </p:sldIdLst>
  <p:sldSz cx="9144000" cy="6858000" type="screen4x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3108">
          <p15:clr>
            <a:srgbClr val="A4A3A4"/>
          </p15:clr>
        </p15:guide>
        <p15:guide id="4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C389"/>
    <a:srgbClr val="FFE181"/>
    <a:srgbClr val="F4F779"/>
    <a:srgbClr val="FFD85D"/>
    <a:srgbClr val="AD1355"/>
    <a:srgbClr val="FFD44B"/>
    <a:srgbClr val="FFCC29"/>
    <a:srgbClr val="EBF010"/>
    <a:srgbClr val="C9E7A7"/>
    <a:srgbClr val="2DC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9398" autoAdjust="0"/>
  </p:normalViewPr>
  <p:slideViewPr>
    <p:cSldViewPr>
      <p:cViewPr varScale="1">
        <p:scale>
          <a:sx n="115" d="100"/>
          <a:sy n="115" d="100"/>
        </p:scale>
        <p:origin x="147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3240" y="-82"/>
      </p:cViewPr>
      <p:guideLst>
        <p:guide orient="horz" pos="3127"/>
        <p:guide pos="2141"/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11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1.xlsx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22.xlsx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5.xlsx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9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0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20"/>
      <c:depthPercent val="100"/>
      <c:rAngAx val="1"/>
    </c:view3D>
    <c:floor>
      <c:thickness val="0"/>
      <c:spPr>
        <a:solidFill>
          <a:prstClr val="white">
            <a:lumMod val="95000"/>
            <a:alpha val="81000"/>
          </a:prstClr>
        </a:solidFill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24352849683371E-2"/>
          <c:y val="1.9434005196003867E-2"/>
          <c:w val="0.8499316048216865"/>
          <c:h val="0.795938538880295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8.818464615042773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D2E-4591-8062-DC158C7D7570}"/>
                </c:ext>
              </c:extLst>
            </c:dLbl>
            <c:dLbl>
              <c:idx val="1"/>
              <c:layout>
                <c:manualLayout>
                  <c:x val="1.1757952820056978E-2"/>
                  <c:y val="1.01751732800663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D2E-4591-8062-DC158C7D7570}"/>
                </c:ext>
              </c:extLst>
            </c:dLbl>
            <c:dLbl>
              <c:idx val="2"/>
              <c:layout>
                <c:manualLayout>
                  <c:x val="1.0288208717549902E-2"/>
                  <c:y val="3.39171715963183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D2E-4591-8062-DC158C7D7570}"/>
                </c:ext>
              </c:extLst>
            </c:dLbl>
            <c:dLbl>
              <c:idx val="3"/>
              <c:layout>
                <c:manualLayout>
                  <c:x val="8.8184646150426659E-3"/>
                  <c:y val="7.1987466245247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D2E-4591-8062-DC158C7D75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год*
</c:v>
                </c:pt>
                <c:pt idx="1">
                  <c:v>2023 год
</c:v>
                </c:pt>
                <c:pt idx="2">
                  <c:v>2024 год
</c:v>
                </c:pt>
                <c:pt idx="3">
                  <c:v>2025 год
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227862.9</c:v>
                </c:pt>
                <c:pt idx="1">
                  <c:v>240333.7</c:v>
                </c:pt>
                <c:pt idx="2">
                  <c:v>253858.6</c:v>
                </c:pt>
                <c:pt idx="3">
                  <c:v>267415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F4-4985-A8C8-9B7857CC491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FFE18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9.9178794948682461E-5"/>
                  <c:y val="8.60673950617508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EF4-4985-A8C8-9B7857CC4919}"/>
                </c:ext>
              </c:extLst>
            </c:dLbl>
            <c:dLbl>
              <c:idx val="1"/>
              <c:layout>
                <c:manualLayout>
                  <c:x val="8.8532987075510133E-3"/>
                  <c:y val="5.84680026445149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EF4-4985-A8C8-9B7857CC4919}"/>
                </c:ext>
              </c:extLst>
            </c:dLbl>
            <c:dLbl>
              <c:idx val="2"/>
              <c:layout>
                <c:manualLayout>
                  <c:x val="7.5286773691810947E-3"/>
                  <c:y val="-2.91237481549669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EF4-4985-A8C8-9B7857CC4919}"/>
                </c:ext>
              </c:extLst>
            </c:dLbl>
            <c:dLbl>
              <c:idx val="3"/>
              <c:layout>
                <c:manualLayout>
                  <c:x val="1.0534477650631412E-2"/>
                  <c:y val="-2.57482728676412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EF4-4985-A8C8-9B7857CC49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год*
</c:v>
                </c:pt>
                <c:pt idx="1">
                  <c:v>2023 год
</c:v>
                </c:pt>
                <c:pt idx="2">
                  <c:v>2024 год
</c:v>
                </c:pt>
                <c:pt idx="3">
                  <c:v>2025 год
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41789.599999999999</c:v>
                </c:pt>
                <c:pt idx="1">
                  <c:v>35643</c:v>
                </c:pt>
                <c:pt idx="2">
                  <c:v>36643</c:v>
                </c:pt>
                <c:pt idx="3">
                  <c:v>36643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EF4-4985-A8C8-9B7857CC491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2.900950820279228E-3"/>
                  <c:y val="2.99031400139213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EF4-4985-A8C8-9B7857CC4919}"/>
                </c:ext>
              </c:extLst>
            </c:dLbl>
            <c:dLbl>
              <c:idx val="1"/>
              <c:layout>
                <c:manualLayout>
                  <c:x val="8.8995898603858297E-3"/>
                  <c:y val="1.14995191791076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158169925563827"/>
                      <c:h val="7.741073641390272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BEF4-4985-A8C8-9B7857CC4919}"/>
                </c:ext>
              </c:extLst>
            </c:dLbl>
            <c:dLbl>
              <c:idx val="2"/>
              <c:layout>
                <c:manualLayout>
                  <c:x val="1.2024474132503796E-2"/>
                  <c:y val="1.70224141762026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EF4-4985-A8C8-9B7857CC4919}"/>
                </c:ext>
              </c:extLst>
            </c:dLbl>
            <c:dLbl>
              <c:idx val="3"/>
              <c:layout>
                <c:manualLayout>
                  <c:x val="8.0224882420470729E-3"/>
                  <c:y val="1.07840581815695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EF4-4985-A8C8-9B7857CC49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год*
</c:v>
                </c:pt>
                <c:pt idx="1">
                  <c:v>2023 год
</c:v>
                </c:pt>
                <c:pt idx="2">
                  <c:v>2024 год
</c:v>
                </c:pt>
                <c:pt idx="3">
                  <c:v>2025 год
</c:v>
                </c:pt>
              </c:strCache>
            </c:str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70924.800000000003</c:v>
                </c:pt>
                <c:pt idx="1">
                  <c:v>96708.6</c:v>
                </c:pt>
                <c:pt idx="2">
                  <c:v>105855.3</c:v>
                </c:pt>
                <c:pt idx="3">
                  <c:v>117727.5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EF4-4985-A8C8-9B7857CC491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36"/>
        <c:shape val="box"/>
        <c:axId val="112442368"/>
        <c:axId val="109978368"/>
        <c:axId val="0"/>
      </c:bar3DChart>
      <c:catAx>
        <c:axId val="112442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09978368"/>
        <c:crosses val="autoZero"/>
        <c:auto val="1"/>
        <c:lblAlgn val="ctr"/>
        <c:lblOffset val="100"/>
        <c:noMultiLvlLbl val="0"/>
      </c:catAx>
      <c:valAx>
        <c:axId val="109978368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112442368"/>
        <c:crosses val="autoZero"/>
        <c:crossBetween val="between"/>
      </c:valAx>
      <c:spPr>
        <a:noFill/>
        <a:ln w="24819">
          <a:noFill/>
        </a:ln>
      </c:spPr>
    </c:plotArea>
    <c:legend>
      <c:legendPos val="b"/>
      <c:layout>
        <c:manualLayout>
          <c:xMode val="edge"/>
          <c:yMode val="edge"/>
          <c:x val="3.3832814872421582E-2"/>
          <c:y val="0.91110936653297026"/>
          <c:w val="0.93233437025515686"/>
          <c:h val="8.8890633467029745E-2"/>
        </c:manualLayout>
      </c:layout>
      <c:overlay val="0"/>
      <c:txPr>
        <a:bodyPr/>
        <a:lstStyle/>
        <a:p>
          <a:pPr>
            <a:defRPr sz="1400" b="1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cene3d>
      <a:camera prst="orthographicFront"/>
      <a:lightRig rig="threePt" dir="t"/>
    </a:scene3d>
  </c:spPr>
  <c:txPr>
    <a:bodyPr/>
    <a:lstStyle/>
    <a:p>
      <a:pPr>
        <a:defRPr sz="175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5.1851684742659152E-2"/>
          <c:w val="0.97405208910308283"/>
          <c:h val="0.8194707255909585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5.1895821793834247E-3"/>
                  <c:y val="5.25265969946665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942-47AA-8C2E-01F13680A7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tx1"/>
                    </a:solidFill>
                    <a:latin typeface="Palatino Linotype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год*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20912</c:v>
                </c:pt>
                <c:pt idx="1">
                  <c:v>19862</c:v>
                </c:pt>
                <c:pt idx="2">
                  <c:v>19862</c:v>
                </c:pt>
                <c:pt idx="3">
                  <c:v>19862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FB-4FC0-9A61-FF4B68AAF66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71799680"/>
        <c:axId val="171801216"/>
        <c:axId val="0"/>
      </c:bar3DChart>
      <c:catAx>
        <c:axId val="17179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97" b="1">
                <a:solidFill>
                  <a:schemeClr val="tx1"/>
                </a:solidFill>
                <a:latin typeface="Palatino Linotype" pitchFamily="18" charset="0"/>
              </a:defRPr>
            </a:pPr>
            <a:endParaRPr lang="ru-RU"/>
          </a:p>
        </c:txPr>
        <c:crossAx val="171801216"/>
        <c:crosses val="autoZero"/>
        <c:auto val="1"/>
        <c:lblAlgn val="ctr"/>
        <c:lblOffset val="100"/>
        <c:noMultiLvlLbl val="0"/>
      </c:catAx>
      <c:valAx>
        <c:axId val="171801216"/>
        <c:scaling>
          <c:orientation val="minMax"/>
          <c:max val="22000"/>
          <c:min val="12000"/>
        </c:scaling>
        <c:delete val="1"/>
        <c:axPos val="l"/>
        <c:numFmt formatCode="#,##0.0" sourceLinked="1"/>
        <c:majorTickMark val="out"/>
        <c:minorTickMark val="none"/>
        <c:tickLblPos val="nextTo"/>
        <c:crossAx val="171799680"/>
        <c:crosses val="autoZero"/>
        <c:crossBetween val="between"/>
      </c:valAx>
      <c:spPr>
        <a:noFill/>
        <a:ln w="25396">
          <a:noFill/>
        </a:ln>
      </c:spPr>
    </c:plotArea>
    <c:plotVisOnly val="1"/>
    <c:dispBlanksAs val="gap"/>
    <c:showDLblsOverMax val="0"/>
  </c:chart>
  <c:spPr>
    <a:effectLst>
      <a:softEdge rad="12700"/>
    </a:effectLst>
    <a:scene3d>
      <a:camera prst="orthographicFront"/>
      <a:lightRig rig="threePt" dir="t"/>
    </a:scene3d>
    <a:sp3d>
      <a:bevelT w="139700" prst="cross"/>
    </a:sp3d>
  </c:spPr>
  <c:txPr>
    <a:bodyPr/>
    <a:lstStyle/>
    <a:p>
      <a:pPr>
        <a:defRPr sz="1796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665705927076726E-2"/>
          <c:y val="0.16415202320408914"/>
          <c:w val="0.38714464853201092"/>
          <c:h val="0.6783088155595744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chemeClr val="accent1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EE1A-4DCD-AAE4-CB2A4C5BA102}"/>
              </c:ext>
            </c:extLst>
          </c:dPt>
          <c:dPt>
            <c:idx val="1"/>
            <c:bubble3D val="0"/>
            <c:spPr>
              <a:solidFill>
                <a:schemeClr val="tx1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EE1A-4DCD-AAE4-CB2A4C5BA102}"/>
              </c:ext>
            </c:extLst>
          </c:dPt>
          <c:dPt>
            <c:idx val="2"/>
            <c:bubble3D val="0"/>
            <c:spPr>
              <a:solidFill>
                <a:srgbClr val="FFD44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EE1A-4DCD-AAE4-CB2A4C5BA102}"/>
              </c:ext>
            </c:extLst>
          </c:dPt>
          <c:dPt>
            <c:idx val="3"/>
            <c:bubble3D val="0"/>
            <c:spPr>
              <a:solidFill>
                <a:srgbClr val="AD1355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EE1A-4DCD-AAE4-CB2A4C5BA102}"/>
              </c:ext>
            </c:extLst>
          </c:dPt>
          <c:dLbls>
            <c:dLbl>
              <c:idx val="0"/>
              <c:layout>
                <c:manualLayout>
                  <c:x val="-1.0475546506992943E-2"/>
                  <c:y val="-0.1317886219463078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E1A-4DCD-AAE4-CB2A4C5BA102}"/>
                </c:ext>
              </c:extLst>
            </c:dLbl>
            <c:dLbl>
              <c:idx val="1"/>
              <c:layout>
                <c:manualLayout>
                  <c:x val="8.3804372055943543E-2"/>
                  <c:y val="-0.1070782553313751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E1A-4DCD-AAE4-CB2A4C5BA102}"/>
                </c:ext>
              </c:extLst>
            </c:dLbl>
            <c:dLbl>
              <c:idx val="2"/>
              <c:layout>
                <c:manualLayout>
                  <c:x val="7.3328825548950594E-2"/>
                  <c:y val="0.1153150442030193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E1A-4DCD-AAE4-CB2A4C5BA102}"/>
                </c:ext>
              </c:extLst>
            </c:dLbl>
            <c:dLbl>
              <c:idx val="3"/>
              <c:layout>
                <c:manualLayout>
                  <c:x val="-7.070993892220237E-2"/>
                  <c:y val="-0.1153150442030193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8,5%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E1A-4DCD-AAE4-CB2A4C5BA10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latin typeface="Palatino Linotype" panose="0204050205050503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МКУ "СМЦ"
272,0 тыс. руб.</c:v>
                </c:pt>
                <c:pt idx="1">
                  <c:v>МКУ "Лужская ЦБС"
40,0 тыс. руб.</c:v>
                </c:pt>
                <c:pt idx="2">
                  <c:v>МКУ "Лужский киноцентр "Смена"
17 850,0 тыс. руб.</c:v>
                </c:pt>
                <c:pt idx="3">
                  <c:v>МКУ "Лужский городской Дом культуры"
1 700,0 тыс. руб.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272</c:v>
                </c:pt>
                <c:pt idx="1">
                  <c:v>40</c:v>
                </c:pt>
                <c:pt idx="2">
                  <c:v>17850</c:v>
                </c:pt>
                <c:pt idx="3">
                  <c:v>1700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E1A-4DCD-AAE4-CB2A4C5BA10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9399089246088529"/>
          <c:y val="3.2468189456521107E-2"/>
          <c:w val="0.31813059335928712"/>
          <c:h val="0.88677268992121872"/>
        </c:manualLayout>
      </c:layout>
      <c:overlay val="0"/>
      <c:txPr>
        <a:bodyPr/>
        <a:lstStyle/>
        <a:p>
          <a:pPr>
            <a:defRPr sz="1000" b="1">
              <a:solidFill>
                <a:schemeClr val="tx1"/>
              </a:solidFill>
              <a:latin typeface="Palatino Linotype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858143823054597E-3"/>
          <c:y val="0.40214928666453065"/>
          <c:w val="0.90446398330322175"/>
          <c:h val="0.5694773228205481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D8CE-456D-B1C5-118784236EF0}"/>
              </c:ext>
            </c:extLst>
          </c:dPt>
          <c:dPt>
            <c:idx val="1"/>
            <c:bubble3D val="0"/>
            <c:spPr>
              <a:solidFill>
                <a:srgbClr val="FFD44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D8CE-456D-B1C5-118784236EF0}"/>
              </c:ext>
            </c:extLst>
          </c:dPt>
          <c:dLbls>
            <c:dLbl>
              <c:idx val="0"/>
              <c:layout>
                <c:manualLayout>
                  <c:x val="0.27189352181982568"/>
                  <c:y val="4.5144040986589772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tx1"/>
                      </a:solidFill>
                      <a:latin typeface="Palatino Linotype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8CE-456D-B1C5-118784236EF0}"/>
                </c:ext>
              </c:extLst>
            </c:dLbl>
            <c:dLbl>
              <c:idx val="1"/>
              <c:layout>
                <c:manualLayout>
                  <c:x val="-8.017400526659893E-2"/>
                  <c:y val="-8.998582557472784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tx1"/>
                      </a:solidFill>
                      <a:latin typeface="Palatino Linotype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CE-456D-B1C5-118784236E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Palatino Linotype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собственные средства бюджета 
(в т.ч. дотация на выравнивание бюджетной обеспеченности)</c:v>
                </c:pt>
                <c:pt idx="1">
                  <c:v>межбюджетные трансферты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321859.20000000001</c:v>
                </c:pt>
                <c:pt idx="1">
                  <c:v>53748.3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8CE-456D-B1C5-118784236EF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sz="1400" baseline="0">
                <a:solidFill>
                  <a:schemeClr val="tx1"/>
                </a:solidFill>
                <a:latin typeface="Palatino Linotype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aseline="0">
                <a:solidFill>
                  <a:schemeClr val="tx1"/>
                </a:solidFill>
                <a:latin typeface="Palatino Linotype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6.6230473263803699E-2"/>
          <c:y val="8.2785763637224549E-2"/>
          <c:w val="0.90152107764912492"/>
          <c:h val="0.25510608209472441"/>
        </c:manualLayout>
      </c:layout>
      <c:overlay val="0"/>
      <c:txPr>
        <a:bodyPr/>
        <a:lstStyle/>
        <a:p>
          <a:pPr>
            <a:defRPr sz="1400" baseline="0">
              <a:solidFill>
                <a:schemeClr val="tx1"/>
              </a:solidFill>
              <a:latin typeface="Palatino Linotype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412236834737821"/>
          <c:y val="0"/>
          <c:w val="0.70324967104342484"/>
          <c:h val="0.9376662280578963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C55B-4B5E-BCC5-AA59856B3933}"/>
              </c:ext>
            </c:extLst>
          </c:dPt>
          <c:dPt>
            <c:idx val="1"/>
            <c:bubble3D val="0"/>
            <c:spPr>
              <a:solidFill>
                <a:srgbClr val="FFD44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C55B-4B5E-BCC5-AA59856B3933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55B-4B5E-BCC5-AA59856B3933}"/>
                </c:ext>
              </c:extLst>
            </c:dLbl>
            <c:dLbl>
              <c:idx val="1"/>
              <c:layout>
                <c:manualLayout>
                  <c:x val="-4.938179995322706E-17"/>
                  <c:y val="-3.70367778119954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55B-4B5E-BCC5-AA59856B39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Palatino Linotype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собственные средства бюджета</c:v>
                </c:pt>
                <c:pt idx="1">
                  <c:v>межбюджетные трансферты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312770.2</c:v>
                </c:pt>
                <c:pt idx="1">
                  <c:v>32184.2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55B-4B5E-BCC5-AA59856B393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84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>
                <a:solidFill>
                  <a:schemeClr val="tx1"/>
                </a:solidFill>
              </a:rPr>
              <a:t>      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Жилищно-коммунальное</a:t>
            </a:r>
          </a:p>
          <a:p>
            <a:pPr>
              <a:defRPr sz="1084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     хозяйство</a:t>
            </a:r>
            <a:endParaRPr lang="ru-RU" dirty="0">
              <a:solidFill>
                <a:schemeClr val="tx1"/>
              </a:solidFill>
              <a:latin typeface="Palatino Linotype" pitchFamily="18" charset="0"/>
            </a:endParaRPr>
          </a:p>
        </c:rich>
      </c:tx>
      <c:layout>
        <c:manualLayout>
          <c:xMode val="edge"/>
          <c:yMode val="edge"/>
          <c:x val="4.4682798661434917E-2"/>
          <c:y val="2.0428475203329681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rgbClr val="676A55">
            <a:lumMod val="40000"/>
            <a:lumOff val="60000"/>
          </a:srgbClr>
        </a:solidFill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5428919612532314E-2"/>
          <c:y val="0.18321125174677544"/>
          <c:w val="0.90012221138057924"/>
          <c:h val="0.6833509937769554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C2BD-4619-A2BE-9B175F610238}"/>
              </c:ext>
            </c:extLst>
          </c:dPt>
          <c:dPt>
            <c:idx val="1"/>
            <c:invertIfNegative val="0"/>
            <c:bubble3D val="0"/>
            <c:spPr>
              <a:solidFill>
                <a:srgbClr val="FFE181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C2BD-4619-A2BE-9B175F610238}"/>
              </c:ext>
            </c:extLst>
          </c:dPt>
          <c:dLbls>
            <c:dLbl>
              <c:idx val="0"/>
              <c:layout>
                <c:manualLayout>
                  <c:x val="1.7291666218007942E-2"/>
                  <c:y val="-1.30805463410027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2BD-4619-A2BE-9B175F610238}"/>
                </c:ext>
              </c:extLst>
            </c:dLbl>
            <c:dLbl>
              <c:idx val="1"/>
              <c:layout>
                <c:manualLayout>
                  <c:x val="2.9674647049153777E-2"/>
                  <c:y val="-2.221204358450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2BD-4619-A2BE-9B175F6102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42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г.*</c:v>
                </c:pt>
                <c:pt idx="1">
                  <c:v>2023 г.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116339</c:v>
                </c:pt>
                <c:pt idx="1">
                  <c:v>115246.1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2BD-4619-A2BE-9B175F61023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90"/>
        <c:shape val="box"/>
        <c:axId val="174511232"/>
        <c:axId val="174512768"/>
        <c:axId val="0"/>
      </c:bar3DChart>
      <c:catAx>
        <c:axId val="174511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92" b="1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pPr>
            <a:endParaRPr lang="ru-RU"/>
          </a:p>
        </c:txPr>
        <c:crossAx val="174512768"/>
        <c:crosses val="autoZero"/>
        <c:auto val="1"/>
        <c:lblAlgn val="ctr"/>
        <c:lblOffset val="100"/>
        <c:tickMarkSkip val="100"/>
        <c:noMultiLvlLbl val="0"/>
      </c:catAx>
      <c:valAx>
        <c:axId val="174512768"/>
        <c:scaling>
          <c:orientation val="minMax"/>
          <c:max val="117000"/>
          <c:min val="100000"/>
        </c:scaling>
        <c:delete val="1"/>
        <c:axPos val="l"/>
        <c:numFmt formatCode="#,##0.0" sourceLinked="1"/>
        <c:majorTickMark val="out"/>
        <c:minorTickMark val="none"/>
        <c:tickLblPos val="nextTo"/>
        <c:crossAx val="174511232"/>
        <c:crosses val="autoZero"/>
        <c:crossBetween val="between"/>
        <c:majorUnit val="500"/>
        <c:minorUnit val="100"/>
      </c:valAx>
      <c:spPr>
        <a:noFill/>
        <a:ln w="25372">
          <a:noFill/>
        </a:ln>
      </c:spPr>
    </c:plotArea>
    <c:plotVisOnly val="1"/>
    <c:dispBlanksAs val="gap"/>
    <c:showDLblsOverMax val="0"/>
  </c:chart>
  <c:txPr>
    <a:bodyPr/>
    <a:lstStyle/>
    <a:p>
      <a:pPr>
        <a:defRPr sz="1781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83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pPr>
            <a:r>
              <a:rPr lang="ru-RU" dirty="0">
                <a:solidFill>
                  <a:schemeClr val="tx1"/>
                </a:solidFill>
              </a:rPr>
              <a:t>Культура</a:t>
            </a:r>
          </a:p>
        </c:rich>
      </c:tx>
      <c:layout>
        <c:manualLayout>
          <c:xMode val="edge"/>
          <c:yMode val="edge"/>
          <c:x val="0.38076831574377706"/>
          <c:y val="0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rgbClr val="676A55">
            <a:lumMod val="40000"/>
            <a:lumOff val="60000"/>
          </a:srgbClr>
        </a:solidFill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4137535953155872E-2"/>
          <c:y val="0.11932353217113928"/>
          <c:w val="0.95545747961269112"/>
          <c:h val="0.7287285825289444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Культура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1FC1-4DEE-8FC4-B5666D1615DA}"/>
              </c:ext>
            </c:extLst>
          </c:dPt>
          <c:dPt>
            <c:idx val="1"/>
            <c:invertIfNegative val="0"/>
            <c:bubble3D val="0"/>
            <c:spPr>
              <a:solidFill>
                <a:srgbClr val="FFE181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1FC1-4DEE-8FC4-B5666D1615DA}"/>
              </c:ext>
            </c:extLst>
          </c:dPt>
          <c:dLbls>
            <c:dLbl>
              <c:idx val="0"/>
              <c:layout>
                <c:manualLayout>
                  <c:x val="2.3904294633108426E-2"/>
                  <c:y val="-0.360598243772156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C1-4DEE-8FC4-B5666D1615DA}"/>
                </c:ext>
              </c:extLst>
            </c:dLbl>
            <c:dLbl>
              <c:idx val="1"/>
              <c:layout>
                <c:manualLayout>
                  <c:x val="3.0056032603696312E-2"/>
                  <c:y val="-0.361976291367933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449960605200111"/>
                      <c:h val="0.1264272988048044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FC1-4DEE-8FC4-B5666D1615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38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г.*</c:v>
                </c:pt>
                <c:pt idx="1">
                  <c:v>2023 г.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99860</c:v>
                </c:pt>
                <c:pt idx="1">
                  <c:v>114849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FC1-4DEE-8FC4-B5666D1615D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4570880"/>
        <c:axId val="174572672"/>
        <c:axId val="0"/>
      </c:bar3DChart>
      <c:catAx>
        <c:axId val="174570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992" b="1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pPr>
            <a:endParaRPr lang="ru-RU"/>
          </a:p>
        </c:txPr>
        <c:crossAx val="174572672"/>
        <c:crosses val="autoZero"/>
        <c:auto val="1"/>
        <c:lblAlgn val="ctr"/>
        <c:lblOffset val="100"/>
        <c:noMultiLvlLbl val="0"/>
      </c:catAx>
      <c:valAx>
        <c:axId val="174572672"/>
        <c:scaling>
          <c:orientation val="minMax"/>
          <c:max val="115000"/>
          <c:min val="50000"/>
        </c:scaling>
        <c:delete val="1"/>
        <c:axPos val="l"/>
        <c:numFmt formatCode="#,##0.0" sourceLinked="1"/>
        <c:majorTickMark val="out"/>
        <c:minorTickMark val="none"/>
        <c:tickLblPos val="nextTo"/>
        <c:crossAx val="174570880"/>
        <c:crosses val="autoZero"/>
        <c:crossBetween val="between"/>
        <c:majorUnit val="5000"/>
        <c:minorUnit val="100"/>
      </c:valAx>
      <c:spPr>
        <a:noFill/>
        <a:ln w="25373">
          <a:noFill/>
        </a:ln>
      </c:spPr>
    </c:plotArea>
    <c:plotVisOnly val="1"/>
    <c:dispBlanksAs val="gap"/>
    <c:showDLblsOverMax val="0"/>
  </c:chart>
  <c:txPr>
    <a:bodyPr/>
    <a:lstStyle/>
    <a:p>
      <a:pPr>
        <a:defRPr sz="1769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1086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pPr>
            <a:r>
              <a:rPr lang="ru-RU" sz="1092" dirty="0" smtClean="0">
                <a:solidFill>
                  <a:schemeClr val="tx1"/>
                </a:solidFill>
                <a:latin typeface="Palatino Linotype" pitchFamily="18" charset="0"/>
              </a:rPr>
              <a:t>         Национальная </a:t>
            </a:r>
            <a:r>
              <a:rPr lang="ru-RU" sz="1092" dirty="0">
                <a:solidFill>
                  <a:schemeClr val="tx1"/>
                </a:solidFill>
                <a:latin typeface="Palatino Linotype" pitchFamily="18" charset="0"/>
              </a:rPr>
              <a:t>экономика</a:t>
            </a:r>
          </a:p>
        </c:rich>
      </c:tx>
      <c:layout>
        <c:manualLayout>
          <c:xMode val="edge"/>
          <c:yMode val="edge"/>
          <c:x val="7.7027198076564968E-2"/>
          <c:y val="0.15894039735099347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rgbClr val="676A55">
            <a:lumMod val="40000"/>
            <a:lumOff val="60000"/>
          </a:srgbClr>
        </a:solidFill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0.31393700787401596"/>
          <c:w val="0.92549903344473416"/>
          <c:h val="0.5374996089065026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0E18-4C72-B3F1-E2E82FA10CA7}"/>
              </c:ext>
            </c:extLst>
          </c:dPt>
          <c:dPt>
            <c:idx val="1"/>
            <c:invertIfNegative val="0"/>
            <c:bubble3D val="0"/>
            <c:spPr>
              <a:solidFill>
                <a:srgbClr val="FFE181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0E18-4C72-B3F1-E2E82FA10CA7}"/>
              </c:ext>
            </c:extLst>
          </c:dPt>
          <c:dLbls>
            <c:dLbl>
              <c:idx val="0"/>
              <c:layout>
                <c:manualLayout>
                  <c:x val="2.4852432160544266E-2"/>
                  <c:y val="-0.285602023257026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E18-4C72-B3F1-E2E82FA10CA7}"/>
                </c:ext>
              </c:extLst>
            </c:dLbl>
            <c:dLbl>
              <c:idx val="1"/>
              <c:layout>
                <c:manualLayout>
                  <c:x val="2.3837168075908882E-2"/>
                  <c:y val="-0.27823851488762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E18-4C72-B3F1-E2E82FA10C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89" b="1">
                    <a:solidFill>
                      <a:schemeClr val="tx1"/>
                    </a:solidFill>
                    <a:latin typeface="Palatino Linotype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г.*</c:v>
                </c:pt>
                <c:pt idx="1">
                  <c:v>2023 г.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57700.800000000003</c:v>
                </c:pt>
                <c:pt idx="1">
                  <c:v>55037.9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E18-4C72-B3F1-E2E82FA10CA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4655360"/>
        <c:axId val="174656896"/>
        <c:axId val="0"/>
      </c:bar3DChart>
      <c:catAx>
        <c:axId val="174655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989" b="1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pPr>
            <a:endParaRPr lang="ru-RU"/>
          </a:p>
        </c:txPr>
        <c:crossAx val="174656896"/>
        <c:crosses val="autoZero"/>
        <c:auto val="1"/>
        <c:lblAlgn val="ctr"/>
        <c:lblOffset val="100"/>
        <c:noMultiLvlLbl val="0"/>
      </c:catAx>
      <c:valAx>
        <c:axId val="174656896"/>
        <c:scaling>
          <c:orientation val="minMax"/>
          <c:max val="57000"/>
          <c:min val="20000"/>
        </c:scaling>
        <c:delete val="1"/>
        <c:axPos val="l"/>
        <c:numFmt formatCode="#,##0.0" sourceLinked="1"/>
        <c:majorTickMark val="out"/>
        <c:minorTickMark val="none"/>
        <c:tickLblPos val="nextTo"/>
        <c:crossAx val="174655360"/>
        <c:crosses val="autoZero"/>
        <c:crossBetween val="between"/>
      </c:valAx>
      <c:spPr>
        <a:noFill/>
        <a:ln w="25386">
          <a:noFill/>
        </a:ln>
      </c:spPr>
    </c:plotArea>
    <c:plotVisOnly val="1"/>
    <c:dispBlanksAs val="gap"/>
    <c:showDLblsOverMax val="0"/>
  </c:chart>
  <c:txPr>
    <a:bodyPr/>
    <a:lstStyle/>
    <a:p>
      <a:pPr>
        <a:defRPr sz="1783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2227873185868535"/>
          <c:y val="0.18991987580996178"/>
        </c:manualLayout>
      </c:layout>
      <c:overlay val="0"/>
      <c:txPr>
        <a:bodyPr/>
        <a:lstStyle/>
        <a:p>
          <a:pPr>
            <a:defRPr sz="1075">
              <a:solidFill>
                <a:schemeClr val="tx1"/>
              </a:solidFill>
              <a:latin typeface="Palatino Linotype" pitchFamily="18" charset="0"/>
              <a:cs typeface="Times New Roman" pitchFamily="18" charset="0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rgbClr val="676A55">
            <a:lumMod val="40000"/>
            <a:lumOff val="60000"/>
          </a:srgbClr>
        </a:solidFill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9.6095387156586737E-3"/>
          <c:y val="0.40558363914147738"/>
          <c:w val="0.93273322899038935"/>
          <c:h val="0.4476446632180351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D60A-4587-B241-7A9FDCE9CD73}"/>
              </c:ext>
            </c:extLst>
          </c:dPt>
          <c:dPt>
            <c:idx val="1"/>
            <c:invertIfNegative val="0"/>
            <c:bubble3D val="0"/>
            <c:spPr>
              <a:solidFill>
                <a:srgbClr val="FFE181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D60A-4587-B241-7A9FDCE9CD73}"/>
              </c:ext>
            </c:extLst>
          </c:dPt>
          <c:dLbls>
            <c:dLbl>
              <c:idx val="0"/>
              <c:layout>
                <c:manualLayout>
                  <c:x val="-1.4414308073488046E-2"/>
                  <c:y val="-2.65119925014900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60A-4587-B241-7A9FDCE9CD73}"/>
                </c:ext>
              </c:extLst>
            </c:dLbl>
            <c:dLbl>
              <c:idx val="1"/>
              <c:layout>
                <c:manualLayout>
                  <c:x val="2.7758703726193157E-2"/>
                  <c:y val="-2.38096480689562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60A-4587-B241-7A9FDCE9CD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75" b="1">
                    <a:solidFill>
                      <a:schemeClr val="tx1"/>
                    </a:solidFill>
                    <a:latin typeface="Palatino Linotype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г.*</c:v>
                </c:pt>
                <c:pt idx="1">
                  <c:v>2023 г.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16801.8</c:v>
                </c:pt>
                <c:pt idx="1">
                  <c:v>13854.9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60A-4587-B241-7A9FDCE9CD7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4691072"/>
        <c:axId val="174692608"/>
        <c:axId val="0"/>
      </c:bar3DChart>
      <c:catAx>
        <c:axId val="174691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975" b="1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pPr>
            <a:endParaRPr lang="ru-RU"/>
          </a:p>
        </c:txPr>
        <c:crossAx val="174692608"/>
        <c:crosses val="autoZero"/>
        <c:auto val="1"/>
        <c:lblAlgn val="ctr"/>
        <c:lblOffset val="100"/>
        <c:noMultiLvlLbl val="0"/>
      </c:catAx>
      <c:valAx>
        <c:axId val="174692608"/>
        <c:scaling>
          <c:orientation val="minMax"/>
          <c:max val="17000"/>
          <c:min val="5000"/>
        </c:scaling>
        <c:delete val="1"/>
        <c:axPos val="l"/>
        <c:numFmt formatCode="#,##0.0" sourceLinked="1"/>
        <c:majorTickMark val="out"/>
        <c:minorTickMark val="none"/>
        <c:tickLblPos val="nextTo"/>
        <c:crossAx val="1746910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cene3d>
      <a:camera prst="orthographicFront"/>
      <a:lightRig rig="threePt" dir="t"/>
    </a:scene3d>
    <a:sp3d>
      <a:bevelT/>
    </a:sp3d>
  </c:spPr>
  <c:txPr>
    <a:bodyPr/>
    <a:lstStyle/>
    <a:p>
      <a:pPr>
        <a:defRPr sz="176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83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dirty="0">
                <a:solidFill>
                  <a:schemeClr val="tx1"/>
                </a:solidFill>
                <a:latin typeface="Palatino Linotype" pitchFamily="18" charset="0"/>
              </a:rPr>
              <a:t>Образование (Молодежная 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политика)</a:t>
            </a:r>
            <a:endParaRPr lang="ru-RU" dirty="0">
              <a:solidFill>
                <a:schemeClr val="tx1"/>
              </a:solidFill>
              <a:latin typeface="Palatino Linotype" pitchFamily="18" charset="0"/>
            </a:endParaRPr>
          </a:p>
        </c:rich>
      </c:tx>
      <c:layout>
        <c:manualLayout>
          <c:xMode val="edge"/>
          <c:yMode val="edge"/>
          <c:x val="4.4441508720848837E-2"/>
          <c:y val="0.18543046357615897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rgbClr val="676A55">
            <a:lumMod val="40000"/>
            <a:lumOff val="60000"/>
          </a:srgbClr>
        </a:solidFill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9.1043690566178587E-2"/>
          <c:y val="0.37132658914324468"/>
          <c:w val="0.72976508767509374"/>
          <c:h val="0.4708697919382595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Образование (Молодежная политика и оздоровление детей)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8D68-4568-BCF0-2B2777EF57D6}"/>
              </c:ext>
            </c:extLst>
          </c:dPt>
          <c:dPt>
            <c:idx val="1"/>
            <c:invertIfNegative val="0"/>
            <c:bubble3D val="0"/>
            <c:spPr>
              <a:solidFill>
                <a:srgbClr val="FFE181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8D68-4568-BCF0-2B2777EF57D6}"/>
              </c:ext>
            </c:extLst>
          </c:dPt>
          <c:dLbls>
            <c:dLbl>
              <c:idx val="0"/>
              <c:layout>
                <c:manualLayout>
                  <c:x val="2.5925744468396805E-2"/>
                  <c:y val="-0.204073014032429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D68-4568-BCF0-2B2777EF57D6}"/>
                </c:ext>
              </c:extLst>
            </c:dLbl>
            <c:dLbl>
              <c:idx val="1"/>
              <c:layout>
                <c:manualLayout>
                  <c:x val="4.23321621545956E-2"/>
                  <c:y val="-0.206296033842255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D68-4568-BCF0-2B2777EF57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42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г.*</c:v>
                </c:pt>
                <c:pt idx="1">
                  <c:v>2023 г.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10744.7</c:v>
                </c:pt>
                <c:pt idx="1">
                  <c:v>11362.8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D68-4568-BCF0-2B2777EF57D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4759936"/>
        <c:axId val="174761856"/>
        <c:axId val="0"/>
      </c:bar3DChart>
      <c:catAx>
        <c:axId val="174759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992" b="1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pPr>
            <a:endParaRPr lang="ru-RU"/>
          </a:p>
        </c:txPr>
        <c:crossAx val="174761856"/>
        <c:crosses val="autoZero"/>
        <c:auto val="1"/>
        <c:lblAlgn val="ctr"/>
        <c:lblOffset val="100"/>
        <c:noMultiLvlLbl val="0"/>
      </c:catAx>
      <c:valAx>
        <c:axId val="174761856"/>
        <c:scaling>
          <c:orientation val="minMax"/>
          <c:max val="14000"/>
          <c:min val="6000"/>
        </c:scaling>
        <c:delete val="1"/>
        <c:axPos val="l"/>
        <c:numFmt formatCode="#,##0.0" sourceLinked="1"/>
        <c:majorTickMark val="out"/>
        <c:minorTickMark val="none"/>
        <c:tickLblPos val="nextTo"/>
        <c:crossAx val="174759936"/>
        <c:crosses val="autoZero"/>
        <c:crossBetween val="between"/>
      </c:valAx>
      <c:spPr>
        <a:noFill/>
        <a:ln w="25364">
          <a:noFill/>
        </a:ln>
      </c:spPr>
    </c:plotArea>
    <c:plotVisOnly val="1"/>
    <c:dispBlanksAs val="gap"/>
    <c:showDLblsOverMax val="0"/>
  </c:chart>
  <c:txPr>
    <a:bodyPr/>
    <a:lstStyle/>
    <a:p>
      <a:pPr>
        <a:defRPr sz="1774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92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dirty="0">
                <a:solidFill>
                  <a:schemeClr val="tx1"/>
                </a:solidFill>
                <a:latin typeface="Palatino Linotype" pitchFamily="18" charset="0"/>
              </a:rPr>
              <a:t>Физическая культура и спорт</a:t>
            </a:r>
          </a:p>
        </c:rich>
      </c:tx>
      <c:overlay val="0"/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rgbClr val="676A55">
            <a:lumMod val="40000"/>
            <a:lumOff val="60000"/>
          </a:srgbClr>
        </a:solidFill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>
          <a:noFill/>
        </a:ln>
      </c:spPr>
    </c:backWall>
    <c:plotArea>
      <c:layout>
        <c:manualLayout>
          <c:layoutTarget val="inner"/>
          <c:xMode val="edge"/>
          <c:yMode val="edge"/>
          <c:x val="7.2498020620350739E-2"/>
          <c:y val="0.24803745905540486"/>
          <c:w val="0.90362239526689003"/>
          <c:h val="0.457521907108261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AB3D-4716-9460-C77A74072728}"/>
              </c:ext>
            </c:extLst>
          </c:dPt>
          <c:dPt>
            <c:idx val="1"/>
            <c:invertIfNegative val="0"/>
            <c:bubble3D val="0"/>
            <c:spPr>
              <a:solidFill>
                <a:srgbClr val="FFE181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AB3D-4716-9460-C77A74072728}"/>
              </c:ext>
            </c:extLst>
          </c:dPt>
          <c:dLbls>
            <c:dLbl>
              <c:idx val="0"/>
              <c:layout>
                <c:manualLayout>
                  <c:x val="9.1633930384909766E-3"/>
                  <c:y val="-0.207108472829578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B3D-4716-9460-C77A74072728}"/>
                </c:ext>
              </c:extLst>
            </c:dLbl>
            <c:dLbl>
              <c:idx val="1"/>
              <c:layout>
                <c:manualLayout>
                  <c:x val="2.7166659416191761E-2"/>
                  <c:y val="-0.198219435034575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B3D-4716-9460-C77A740727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42" b="1">
                    <a:solidFill>
                      <a:schemeClr val="tx1"/>
                    </a:solidFill>
                    <a:latin typeface="Palatino Linotype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г.*</c:v>
                </c:pt>
                <c:pt idx="1">
                  <c:v>2023 г.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1499.3</c:v>
                </c:pt>
                <c:pt idx="1">
                  <c:v>1499.3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B3D-4716-9460-C77A7407272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5209472"/>
        <c:axId val="175211264"/>
        <c:axId val="0"/>
      </c:bar3DChart>
      <c:catAx>
        <c:axId val="175209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992" b="1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pPr>
            <a:endParaRPr lang="ru-RU"/>
          </a:p>
        </c:txPr>
        <c:crossAx val="175211264"/>
        <c:crosses val="autoZero"/>
        <c:auto val="1"/>
        <c:lblAlgn val="ctr"/>
        <c:lblOffset val="100"/>
        <c:noMultiLvlLbl val="0"/>
      </c:catAx>
      <c:valAx>
        <c:axId val="175211264"/>
        <c:scaling>
          <c:orientation val="minMax"/>
          <c:max val="2200"/>
          <c:min val="1"/>
        </c:scaling>
        <c:delete val="1"/>
        <c:axPos val="l"/>
        <c:numFmt formatCode="#,##0.0" sourceLinked="1"/>
        <c:majorTickMark val="out"/>
        <c:minorTickMark val="none"/>
        <c:tickLblPos val="nextTo"/>
        <c:crossAx val="175209472"/>
        <c:crosses val="autoZero"/>
        <c:crossBetween val="between"/>
        <c:majorUnit val="200"/>
        <c:minorUnit val="40"/>
      </c:valAx>
      <c:spPr>
        <a:noFill/>
        <a:ln w="25372">
          <a:noFill/>
        </a:ln>
      </c:spPr>
    </c:plotArea>
    <c:plotVisOnly val="1"/>
    <c:dispBlanksAs val="gap"/>
    <c:showDLblsOverMax val="0"/>
  </c:chart>
  <c:txPr>
    <a:bodyPr/>
    <a:lstStyle/>
    <a:p>
      <a:pPr>
        <a:defRPr sz="1782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64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7341775523415449"/>
          <c:y val="1.5109291333786374E-2"/>
          <c:w val="0.60331539807524059"/>
          <c:h val="0.8075419997752518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0"/>
          <c:dPt>
            <c:idx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28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0-37F3-45AE-A5C2-23A92F08DAA3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28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37F3-45AE-A5C2-23A92F08DAA3}"/>
              </c:ext>
            </c:extLst>
          </c:dPt>
          <c:dPt>
            <c:idx val="2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28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2-37F3-45AE-A5C2-23A92F08DAA3}"/>
              </c:ext>
            </c:extLst>
          </c:dPt>
          <c:dPt>
            <c:idx val="3"/>
            <c:bubble3D val="0"/>
            <c:spPr>
              <a:solidFill>
                <a:srgbClr val="FFD44B"/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28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37F3-45AE-A5C2-23A92F08DAA3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дотация на выравнивание бюджетной обеспеченности 42 960,4 тыс. руб.  </c:v>
                </c:pt>
                <c:pt idx="1">
                  <c:v>налоговые доходы 240 333,7 тыс. руб.</c:v>
                </c:pt>
                <c:pt idx="2">
                  <c:v>субсидии 53 748,2 тыс. руб.</c:v>
                </c:pt>
                <c:pt idx="3">
                  <c:v>неналоговые доходы 35 643,0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42960.4</c:v>
                </c:pt>
                <c:pt idx="1">
                  <c:v>240333.7</c:v>
                </c:pt>
                <c:pt idx="2">
                  <c:v>53748.2</c:v>
                </c:pt>
                <c:pt idx="3">
                  <c:v>35643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7F3-45AE-A5C2-23A92F08DAA3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9.6646934795534666E-3"/>
          <c:y val="8.5896916086565284E-4"/>
          <c:w val="0.35025518500257019"/>
          <c:h val="0.977129053810967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Palatino Linotype" panose="0204050205050503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1019462595972961"/>
          <c:y val="0.14440433212996395"/>
        </c:manualLayout>
      </c:layout>
      <c:overlay val="0"/>
      <c:txPr>
        <a:bodyPr/>
        <a:lstStyle/>
        <a:p>
          <a:pPr>
            <a:defRPr sz="1075">
              <a:solidFill>
                <a:schemeClr val="tx1"/>
              </a:solidFill>
              <a:latin typeface="Palatino Linotype" pitchFamily="18" charset="0"/>
              <a:cs typeface="Times New Roman" pitchFamily="18" charset="0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rgbClr val="676A55">
            <a:lumMod val="40000"/>
            <a:lumOff val="60000"/>
          </a:srgbClr>
        </a:solidFill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4729835470685102E-2"/>
          <c:y val="0.446472042980187"/>
          <c:w val="0.89511323003575649"/>
          <c:h val="0.3415725290656358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Социальная политика (пенсионное обеспечение)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4E0E-4619-884A-65099B374555}"/>
              </c:ext>
            </c:extLst>
          </c:dPt>
          <c:dPt>
            <c:idx val="1"/>
            <c:invertIfNegative val="0"/>
            <c:bubble3D val="0"/>
            <c:spPr>
              <a:solidFill>
                <a:srgbClr val="FFE181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4E0E-4619-884A-65099B374555}"/>
              </c:ext>
            </c:extLst>
          </c:dPt>
          <c:dLbls>
            <c:dLbl>
              <c:idx val="0"/>
              <c:layout>
                <c:manualLayout>
                  <c:x val="-9.4284013143339958E-3"/>
                  <c:y val="-0.19686290116262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E0E-4619-884A-65099B374555}"/>
                </c:ext>
              </c:extLst>
            </c:dLbl>
            <c:dLbl>
              <c:idx val="1"/>
              <c:layout>
                <c:manualLayout>
                  <c:x val="3.8432242459877551E-2"/>
                  <c:y val="-0.212073680320645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0E-4619-884A-65099B3745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75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г.*</c:v>
                </c:pt>
                <c:pt idx="1">
                  <c:v>2023 г.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2924.3</c:v>
                </c:pt>
                <c:pt idx="1">
                  <c:v>3551.6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E0E-4619-884A-65099B37455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5248512"/>
        <c:axId val="175250048"/>
        <c:axId val="0"/>
      </c:bar3DChart>
      <c:catAx>
        <c:axId val="175248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984" b="1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pPr>
            <a:endParaRPr lang="ru-RU"/>
          </a:p>
        </c:txPr>
        <c:crossAx val="175250048"/>
        <c:crosses val="autoZero"/>
        <c:auto val="1"/>
        <c:lblAlgn val="ctr"/>
        <c:lblOffset val="100"/>
        <c:noMultiLvlLbl val="0"/>
      </c:catAx>
      <c:valAx>
        <c:axId val="175250048"/>
        <c:scaling>
          <c:orientation val="minMax"/>
          <c:max val="4000"/>
          <c:min val="1000"/>
        </c:scaling>
        <c:delete val="1"/>
        <c:axPos val="l"/>
        <c:numFmt formatCode="#,##0.0" sourceLinked="1"/>
        <c:majorTickMark val="out"/>
        <c:minorTickMark val="none"/>
        <c:tickLblPos val="nextTo"/>
        <c:crossAx val="1752485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76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93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pPr>
            <a:r>
              <a:rPr lang="ru-RU" dirty="0">
                <a:solidFill>
                  <a:schemeClr val="tx1"/>
                </a:solidFill>
                <a:latin typeface="Palatino Linotype" pitchFamily="18" charset="0"/>
              </a:rPr>
              <a:t>Национальная безопасность и 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правоохранительная деятельность</a:t>
            </a:r>
            <a:endParaRPr lang="ru-RU" dirty="0">
              <a:solidFill>
                <a:schemeClr val="tx1"/>
              </a:solidFill>
              <a:latin typeface="Palatino Linotype" pitchFamily="18" charset="0"/>
            </a:endParaRPr>
          </a:p>
        </c:rich>
      </c:tx>
      <c:layout>
        <c:manualLayout>
          <c:xMode val="edge"/>
          <c:yMode val="edge"/>
          <c:x val="0.11962295734704988"/>
          <c:y val="8.0287046511396898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rgbClr val="676A55">
            <a:lumMod val="40000"/>
            <a:lumOff val="60000"/>
          </a:srgbClr>
        </a:solidFill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6.7598222048869297E-2"/>
          <c:y val="0.38410849317740742"/>
          <c:w val="0.86067558892599738"/>
          <c:h val="0.4453650712513672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Национальная безопасность и правоохранительная деятельность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AA23-4728-8A49-3395B1D6BF97}"/>
              </c:ext>
            </c:extLst>
          </c:dPt>
          <c:dPt>
            <c:idx val="1"/>
            <c:invertIfNegative val="0"/>
            <c:bubble3D val="0"/>
            <c:spPr>
              <a:solidFill>
                <a:srgbClr val="FFE181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AA23-4728-8A49-3395B1D6BF97}"/>
              </c:ext>
            </c:extLst>
          </c:dPt>
          <c:dLbls>
            <c:dLbl>
              <c:idx val="0"/>
              <c:layout>
                <c:manualLayout>
                  <c:x val="2.1626646514386942E-2"/>
                  <c:y val="-0.23574092119677431"/>
                </c:manualLayout>
              </c:layout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Palatino Linotype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A23-4728-8A49-3395B1D6BF97}"/>
                </c:ext>
              </c:extLst>
            </c:dLbl>
            <c:dLbl>
              <c:idx val="1"/>
              <c:layout>
                <c:manualLayout>
                  <c:x val="3.5702363829908268E-2"/>
                  <c:y val="-0.19116625740442553"/>
                </c:manualLayout>
              </c:layout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Palatino Linotype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A23-4728-8A49-3395B1D6BF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г.*</c:v>
                </c:pt>
                <c:pt idx="1">
                  <c:v>2023 г.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6889</c:v>
                </c:pt>
                <c:pt idx="1">
                  <c:v>6449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A23-4728-8A49-3395B1D6BF9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5305088"/>
        <c:axId val="175306624"/>
        <c:axId val="0"/>
      </c:bar3DChart>
      <c:catAx>
        <c:axId val="175305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93" b="1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pPr>
            <a:endParaRPr lang="ru-RU"/>
          </a:p>
        </c:txPr>
        <c:crossAx val="175306624"/>
        <c:crosses val="autoZero"/>
        <c:auto val="1"/>
        <c:lblAlgn val="ctr"/>
        <c:lblOffset val="100"/>
        <c:noMultiLvlLbl val="0"/>
      </c:catAx>
      <c:valAx>
        <c:axId val="175306624"/>
        <c:scaling>
          <c:orientation val="minMax"/>
          <c:max val="9000"/>
          <c:min val="2000"/>
        </c:scaling>
        <c:delete val="1"/>
        <c:axPos val="l"/>
        <c:numFmt formatCode="#,##0.0" sourceLinked="1"/>
        <c:majorTickMark val="out"/>
        <c:minorTickMark val="none"/>
        <c:tickLblPos val="nextTo"/>
        <c:crossAx val="1753050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5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1540034768381233"/>
          <c:y val="0.17929769351004524"/>
        </c:manualLayout>
      </c:layout>
      <c:overlay val="0"/>
      <c:txPr>
        <a:bodyPr/>
        <a:lstStyle/>
        <a:p>
          <a:pPr>
            <a:defRPr sz="1091">
              <a:solidFill>
                <a:schemeClr val="tx1"/>
              </a:solidFill>
              <a:latin typeface="Palatino Linotype" pitchFamily="18" charset="0"/>
              <a:cs typeface="Times New Roman" pitchFamily="18" charset="0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rgbClr val="676A55">
            <a:lumMod val="40000"/>
            <a:lumOff val="60000"/>
          </a:srgbClr>
        </a:solidFill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4.7619047619047623E-2"/>
          <c:y val="0.56444002578133357"/>
          <c:w val="0.90476190476190266"/>
          <c:h val="0.20528673905271869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Обслуживание государственного и муниципального долга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DA59-4363-9868-5907BB517449}"/>
              </c:ext>
            </c:extLst>
          </c:dPt>
          <c:dPt>
            <c:idx val="1"/>
            <c:invertIfNegative val="0"/>
            <c:bubble3D val="0"/>
            <c:spPr>
              <a:solidFill>
                <a:srgbClr val="FFE181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DA59-4363-9868-5907BB517449}"/>
              </c:ext>
            </c:extLst>
          </c:dPt>
          <c:dLbls>
            <c:dLbl>
              <c:idx val="0"/>
              <c:layout>
                <c:manualLayout>
                  <c:x val="1.8403040529024778E-2"/>
                  <c:y val="-0.130723364724977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A59-4363-9868-5907BB517449}"/>
                </c:ext>
              </c:extLst>
            </c:dLbl>
            <c:dLbl>
              <c:idx val="1"/>
              <c:layout>
                <c:manualLayout>
                  <c:x val="3.5253093363329588E-2"/>
                  <c:y val="-0.124095370058686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59-4363-9868-5907BB5174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91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г.*</c:v>
                </c:pt>
                <c:pt idx="1">
                  <c:v>2023 г.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11.3</c:v>
                </c:pt>
                <c:pt idx="1">
                  <c:v>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A59-4363-9868-5907BB51744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5377024"/>
        <c:axId val="175391104"/>
        <c:axId val="0"/>
      </c:bar3DChart>
      <c:catAx>
        <c:axId val="175377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 b="1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pPr>
            <a:endParaRPr lang="ru-RU"/>
          </a:p>
        </c:txPr>
        <c:crossAx val="175391104"/>
        <c:crosses val="autoZero"/>
        <c:auto val="1"/>
        <c:lblAlgn val="ctr"/>
        <c:lblOffset val="100"/>
        <c:noMultiLvlLbl val="0"/>
      </c:catAx>
      <c:valAx>
        <c:axId val="17539110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75377024"/>
        <c:crosses val="autoZero"/>
        <c:crossBetween val="between"/>
      </c:valAx>
      <c:spPr>
        <a:noFill/>
        <a:ln w="25411">
          <a:noFill/>
        </a:ln>
      </c:spPr>
    </c:plotArea>
    <c:plotVisOnly val="1"/>
    <c:dispBlanksAs val="gap"/>
    <c:showDLblsOverMax val="0"/>
  </c:chart>
  <c:txPr>
    <a:bodyPr/>
    <a:lstStyle/>
    <a:p>
      <a:pPr>
        <a:defRPr sz="1792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solidFill>
          <a:prstClr val="white">
            <a:lumMod val="95000"/>
            <a:alpha val="81000"/>
          </a:prstClr>
        </a:solidFill>
        <a:ln w="9525">
          <a:noFill/>
        </a:ln>
      </c:spPr>
    </c:floor>
    <c:sideWall>
      <c:thickness val="0"/>
    </c:sideWall>
    <c:backWall>
      <c:thickness val="0"/>
      <c:spPr>
        <a:scene3d>
          <a:camera prst="orthographicFront"/>
          <a:lightRig rig="threePt" dir="t"/>
        </a:scene3d>
        <a:sp3d>
          <a:bevelT/>
        </a:sp3d>
      </c:spPr>
    </c:backWall>
    <c:plotArea>
      <c:layout>
        <c:manualLayout>
          <c:layoutTarget val="inner"/>
          <c:xMode val="edge"/>
          <c:yMode val="edge"/>
          <c:x val="0.42486627506317071"/>
          <c:y val="0"/>
          <c:w val="0.57364529376277718"/>
          <c:h val="1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проектная часть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7.4421853537792234E-3"/>
                  <c:y val="2.12776401991252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500-47B5-B969-37301D9BD94B}"/>
                </c:ext>
              </c:extLst>
            </c:dLbl>
            <c:dLbl>
              <c:idx val="2"/>
              <c:layout>
                <c:manualLayout>
                  <c:x val="-2.9548405848737291E-3"/>
                  <c:y val="-8.44269956625454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64D2-417C-A70E-330BBF9D93B2}"/>
                </c:ext>
              </c:extLst>
            </c:dLbl>
            <c:dLbl>
              <c:idx val="3"/>
              <c:layout>
                <c:manualLayout>
                  <c:x val="4.6643340005906815E-2"/>
                  <c:y val="-2.33291733033644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5591869573690356E-2"/>
                      <c:h val="3.622537559140082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64D2-417C-A70E-330BBF9D93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tx1"/>
                    </a:solidFill>
                    <a:latin typeface="Palatino Linotype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Развитие жилищно-коммунального и дорожного хозяйства </c:v>
                </c:pt>
                <c:pt idx="1">
                  <c:v>Развитие культуры </c:v>
                </c:pt>
                <c:pt idx="2">
                  <c:v>Обеспечение качественным жильем граждан </c:v>
                </c:pt>
                <c:pt idx="3">
                  <c:v>Формирование комфортной городской среды</c:v>
                </c:pt>
                <c:pt idx="4">
                  <c:v>Молодежь </c:v>
                </c:pt>
                <c:pt idx="5">
                  <c:v>Обеспечение безопасности </c:v>
                </c:pt>
                <c:pt idx="6">
                  <c:v>Физическая культура </c:v>
                </c:pt>
                <c:pt idx="7">
                  <c:v>Муниципальная поддержка граждан, нуждающихся в улучшении жилищных условий, на приобретение (строительство) жилья (софинансирование)</c:v>
                </c:pt>
                <c:pt idx="8">
                  <c:v>Развитие и поддержка малого и среднего предпринимательства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 formatCode="#,##0.0">
                  <c:v>5923.6</c:v>
                </c:pt>
                <c:pt idx="2" formatCode="#,##0.0">
                  <c:v>7615.8</c:v>
                </c:pt>
                <c:pt idx="3" formatCode="#,##0.0">
                  <c:v>2080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D2-417C-A70E-330BBF9D93B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процессная часть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0.20742758762200311"/>
                  <c:y val="-5.70456884548026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2568322752313359E-2"/>
                      <c:h val="3.883169336340349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4D2-417C-A70E-330BBF9D93B2}"/>
                </c:ext>
              </c:extLst>
            </c:dLbl>
            <c:dLbl>
              <c:idx val="1"/>
              <c:layout>
                <c:manualLayout>
                  <c:x val="0.26585929698890365"/>
                  <c:y val="-2.5669211103845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7792706423953745E-2"/>
                      <c:h val="3.722531529860655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64D2-417C-A70E-330BBF9D93B2}"/>
                </c:ext>
              </c:extLst>
            </c:dLbl>
            <c:dLbl>
              <c:idx val="2"/>
              <c:layout>
                <c:manualLayout>
                  <c:x val="3.4379966340226296E-2"/>
                  <c:y val="-7.72009750185425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4D2-417C-A70E-330BBF9D93B2}"/>
                </c:ext>
              </c:extLst>
            </c:dLbl>
            <c:dLbl>
              <c:idx val="3"/>
              <c:layout>
                <c:manualLayout>
                  <c:x val="1.7160018113229105E-3"/>
                  <c:y val="6.0924718283796595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4D2-417C-A70E-330BBF9D93B2}"/>
                </c:ext>
              </c:extLst>
            </c:dLbl>
            <c:dLbl>
              <c:idx val="4"/>
              <c:layout>
                <c:manualLayout>
                  <c:x val="6.1929970643644777E-2"/>
                  <c:y val="-1.31768253880419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3608597223259344E-2"/>
                      <c:h val="3.622537559140082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0-64D2-417C-A70E-330BBF9D93B2}"/>
                </c:ext>
              </c:extLst>
            </c:dLbl>
            <c:dLbl>
              <c:idx val="5"/>
              <c:layout>
                <c:manualLayout>
                  <c:x val="5.2515519253687942E-2"/>
                  <c:y val="-8.78455025869463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3608597223259344E-2"/>
                      <c:h val="3.622537559140082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64D2-417C-A70E-330BBF9D93B2}"/>
                </c:ext>
              </c:extLst>
            </c:dLbl>
            <c:dLbl>
              <c:idx val="6"/>
              <c:layout>
                <c:manualLayout>
                  <c:x val="4.7828960623960803E-2"/>
                  <c:y val="-6.58841269402097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4D2-417C-A70E-330BBF9D93B2}"/>
                </c:ext>
              </c:extLst>
            </c:dLbl>
            <c:dLbl>
              <c:idx val="7"/>
              <c:layout>
                <c:manualLayout>
                  <c:x val="4.3273856956846032E-2"/>
                  <c:y val="-8.78455025869467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4D2-417C-A70E-330BBF9D93B2}"/>
                </c:ext>
              </c:extLst>
            </c:dLbl>
            <c:dLbl>
              <c:idx val="8"/>
              <c:layout>
                <c:manualLayout>
                  <c:x val="4.6158780753969154E-2"/>
                  <c:y val="-6.58841269402097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4D2-417C-A70E-330BBF9D93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tx1"/>
                    </a:solidFill>
                    <a:latin typeface="Palatino Linotype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Развитие жилищно-коммунального и дорожного хозяйства </c:v>
                </c:pt>
                <c:pt idx="1">
                  <c:v>Развитие культуры </c:v>
                </c:pt>
                <c:pt idx="2">
                  <c:v>Обеспечение качественным жильем граждан </c:v>
                </c:pt>
                <c:pt idx="3">
                  <c:v>Формирование комфортной городской среды</c:v>
                </c:pt>
                <c:pt idx="4">
                  <c:v>Молодежь </c:v>
                </c:pt>
                <c:pt idx="5">
                  <c:v>Обеспечение безопасности </c:v>
                </c:pt>
                <c:pt idx="6">
                  <c:v>Физическая культура </c:v>
                </c:pt>
                <c:pt idx="7">
                  <c:v>Муниципальная поддержка граждан, нуждающихся в улучшении жилищных условий, на приобретение (строительство) жилья (софинансирование)</c:v>
                </c:pt>
                <c:pt idx="8">
                  <c:v>Развитие и поддержка малого и среднего предпринимательства</c:v>
                </c:pt>
              </c:strCache>
            </c:strRef>
          </c:cat>
          <c:val>
            <c:numRef>
              <c:f>Лист1!$C$2:$C$10</c:f>
              <c:numCache>
                <c:formatCode>#,##0.0</c:formatCode>
                <c:ptCount val="9"/>
                <c:pt idx="0">
                  <c:v>140204.70000000001</c:v>
                </c:pt>
                <c:pt idx="1">
                  <c:v>114849</c:v>
                </c:pt>
                <c:pt idx="2">
                  <c:v>10000</c:v>
                </c:pt>
                <c:pt idx="4">
                  <c:v>11362.8</c:v>
                </c:pt>
                <c:pt idx="5">
                  <c:v>6449</c:v>
                </c:pt>
                <c:pt idx="6">
                  <c:v>1499.3</c:v>
                </c:pt>
                <c:pt idx="7">
                  <c:v>834.4</c:v>
                </c:pt>
                <c:pt idx="8">
                  <c:v>506.2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4D2-417C-A70E-330BBF9D93B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12442368"/>
        <c:axId val="109978368"/>
        <c:axId val="0"/>
      </c:bar3DChart>
      <c:catAx>
        <c:axId val="112442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 b="1">
                <a:solidFill>
                  <a:schemeClr val="tx1"/>
                </a:solidFill>
                <a:latin typeface="Palatino Linotype" pitchFamily="18" charset="0"/>
              </a:defRPr>
            </a:pPr>
            <a:endParaRPr lang="ru-RU"/>
          </a:p>
        </c:txPr>
        <c:crossAx val="109978368"/>
        <c:crosses val="autoZero"/>
        <c:auto val="1"/>
        <c:lblAlgn val="ctr"/>
        <c:lblOffset val="100"/>
        <c:noMultiLvlLbl val="0"/>
      </c:catAx>
      <c:valAx>
        <c:axId val="109978368"/>
        <c:scaling>
          <c:orientation val="minMax"/>
          <c:max val="140000"/>
          <c:min val="0"/>
        </c:scaling>
        <c:delete val="1"/>
        <c:axPos val="b"/>
        <c:numFmt formatCode="#,##0.0" sourceLinked="1"/>
        <c:majorTickMark val="out"/>
        <c:minorTickMark val="none"/>
        <c:tickLblPos val="nextTo"/>
        <c:crossAx val="112442368"/>
        <c:crosses val="autoZero"/>
        <c:crossBetween val="between"/>
        <c:majorUnit val="20000"/>
        <c:minorUnit val="2000"/>
      </c:valAx>
      <c:spPr>
        <a:noFill/>
        <a:ln w="24819">
          <a:noFill/>
        </a:ln>
      </c:spPr>
    </c:plotArea>
    <c:legend>
      <c:legendPos val="b"/>
      <c:layout>
        <c:manualLayout>
          <c:xMode val="edge"/>
          <c:yMode val="edge"/>
          <c:x val="0.65274306060165677"/>
          <c:y val="0.18158673226881472"/>
          <c:w val="0.24550913923801401"/>
          <c:h val="0.49290022110316356"/>
        </c:manualLayout>
      </c:layout>
      <c:overlay val="0"/>
      <c:txPr>
        <a:bodyPr/>
        <a:lstStyle/>
        <a:p>
          <a:pPr>
            <a:defRPr sz="1400">
              <a:solidFill>
                <a:schemeClr val="tx1"/>
              </a:solidFill>
              <a:latin typeface="Palatino Linotype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cene3d>
      <a:camera prst="orthographicFront"/>
      <a:lightRig rig="threePt" dir="t"/>
    </a:scene3d>
    <a:sp3d>
      <a:bevelB/>
    </a:sp3d>
  </c:spPr>
  <c:txPr>
    <a:bodyPr/>
    <a:lstStyle/>
    <a:p>
      <a:pPr>
        <a:defRPr sz="1750"/>
      </a:pPr>
      <a:endParaRPr lang="ru-RU"/>
    </a:p>
  </c:txPr>
  <c:externalData r:id="rId1">
    <c:autoUpdate val="0"/>
  </c:externalData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30"/>
      <c:depthPercent val="50"/>
      <c:rAngAx val="0"/>
      <c:perspective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629464509210292E-2"/>
          <c:y val="0.13673255054993891"/>
          <c:w val="0.70830808220537678"/>
          <c:h val="0.6860617917453611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explosion val="12"/>
          <c:dPt>
            <c:idx val="0"/>
            <c:bubble3D val="0"/>
            <c:spPr>
              <a:solidFill>
                <a:srgbClr val="F4F779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0-EC57-4419-9AAC-1841FA04AD25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C57-4419-9AAC-1841FA04AD25}"/>
              </c:ext>
            </c:extLst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EC57-4419-9AAC-1841FA04AD25}"/>
              </c:ext>
            </c:extLst>
          </c:dPt>
          <c:dPt>
            <c:idx val="3"/>
            <c:bubble3D val="0"/>
            <c:spPr>
              <a:solidFill>
                <a:schemeClr val="bg2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C57-4419-9AAC-1841FA04AD25}"/>
              </c:ext>
            </c:extLst>
          </c:dPt>
          <c:dPt>
            <c:idx val="4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EC57-4419-9AAC-1841FA04AD25}"/>
              </c:ext>
            </c:extLst>
          </c:dPt>
          <c:dPt>
            <c:idx val="5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EC57-4419-9AAC-1841FA04AD25}"/>
              </c:ext>
            </c:extLst>
          </c:dPt>
          <c:dPt>
            <c:idx val="6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contourClr>
                  <a:schemeClr val="bg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EC57-4419-9AAC-1841FA04AD25}"/>
              </c:ext>
            </c:extLst>
          </c:dPt>
          <c:dPt>
            <c:idx val="7"/>
            <c:bubble3D val="0"/>
            <c:spPr>
              <a:solidFill>
                <a:schemeClr val="tx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8-EC57-4419-9AAC-1841FA04AD25}"/>
              </c:ext>
            </c:extLst>
          </c:dPt>
          <c:dPt>
            <c:idx val="8"/>
            <c:bubble3D val="0"/>
            <c:spPr>
              <a:solidFill>
                <a:srgbClr val="FFD85D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EC57-4419-9AAC-1841FA04AD25}"/>
              </c:ext>
            </c:extLst>
          </c:dPt>
          <c:dPt>
            <c:idx val="9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C57-4419-9AAC-1841FA04AD25}"/>
              </c:ext>
            </c:extLst>
          </c:dPt>
          <c:dLbls>
            <c:dLbl>
              <c:idx val="0"/>
              <c:layout>
                <c:manualLayout>
                  <c:x val="-4.8284767729146298E-2"/>
                  <c:y val="3.948519608932341E-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C57-4419-9AAC-1841FA04AD25}"/>
                </c:ext>
              </c:extLst>
            </c:dLbl>
            <c:dLbl>
              <c:idx val="1"/>
              <c:layout>
                <c:manualLayout>
                  <c:x val="-0.25577054146323047"/>
                  <c:y val="8.2280788245750469E-3"/>
                </c:manualLayout>
              </c:layout>
              <c:tx>
                <c:rich>
                  <a:bodyPr/>
                  <a:lstStyle/>
                  <a:p>
                    <a:fld id="{1A4DDD85-0FE4-4734-AF10-FD6D7DE3906E}" type="CATEGORYNAME">
                      <a:rPr lang="ru-RU"/>
                      <a:pPr/>
                      <a:t>[ИМЯ КАТЕГОРИИ]</a:t>
                    </a:fld>
                    <a:endParaRPr lang="ru-RU" baseline="0" dirty="0"/>
                  </a:p>
                  <a:p>
                    <a:fld id="{D59B3ECE-7E5F-471B-919C-59FCA1CC4F14}" type="VALUE">
                      <a:rPr lang="ru-RU"/>
                      <a:pPr/>
                      <a:t>[ЗНАЧЕНИЕ]</a:t>
                    </a:fld>
                    <a:endParaRPr lang="ru-RU" baseline="0" dirty="0"/>
                  </a:p>
                  <a:p>
                    <a:r>
                      <a:rPr lang="ru-RU" dirty="0" smtClean="0"/>
                      <a:t>0,1%</a:t>
                    </a:r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C57-4419-9AAC-1841FA04AD25}"/>
                </c:ext>
              </c:extLst>
            </c:dLbl>
            <c:dLbl>
              <c:idx val="2"/>
              <c:layout>
                <c:manualLayout>
                  <c:x val="-5.6190895892453911E-3"/>
                  <c:y val="0.11143171592045328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C57-4419-9AAC-1841FA04AD25}"/>
                </c:ext>
              </c:extLst>
            </c:dLbl>
            <c:dLbl>
              <c:idx val="3"/>
              <c:layout>
                <c:manualLayout>
                  <c:x val="0"/>
                  <c:y val="2.2685847405843795E-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C57-4419-9AAC-1841FA04AD25}"/>
                </c:ext>
              </c:extLst>
            </c:dLbl>
            <c:dLbl>
              <c:idx val="4"/>
              <c:layout>
                <c:manualLayout>
                  <c:x val="0.10444876568095043"/>
                  <c:y val="-7.6231633985112762E-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C57-4419-9AAC-1841FA04AD25}"/>
                </c:ext>
              </c:extLst>
            </c:dLbl>
            <c:dLbl>
              <c:idx val="5"/>
              <c:layout>
                <c:manualLayout>
                  <c:x val="0.2784076287390333"/>
                  <c:y val="-1.9624034829463392E-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C57-4419-9AAC-1841FA04AD25}"/>
                </c:ext>
              </c:extLst>
            </c:dLbl>
            <c:dLbl>
              <c:idx val="6"/>
              <c:layout>
                <c:manualLayout>
                  <c:x val="-9.2454370113906739E-2"/>
                  <c:y val="-5.3623382124208419E-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C57-4419-9AAC-1841FA04AD25}"/>
                </c:ext>
              </c:extLst>
            </c:dLbl>
            <c:dLbl>
              <c:idx val="7"/>
              <c:layout>
                <c:manualLayout>
                  <c:x val="-8.7152621330571951E-3"/>
                  <c:y val="-0.30026628985668258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C57-4419-9AAC-1841FA04AD25}"/>
                </c:ext>
              </c:extLst>
            </c:dLbl>
            <c:dLbl>
              <c:idx val="8"/>
              <c:layout>
                <c:manualLayout>
                  <c:x val="4.6596565143957679E-2"/>
                  <c:y val="-2.710132901899789E-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C57-4419-9AAC-1841FA04AD25}"/>
                </c:ext>
              </c:extLst>
            </c:dLbl>
            <c:dLbl>
              <c:idx val="9"/>
              <c:layout>
                <c:manualLayout>
                  <c:x val="2.0684022315849013E-2"/>
                  <c:y val="9.378541273191876E-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C57-4419-9AAC-1841FA04AD25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1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Непрограммные расходы</c:v>
                </c:pt>
                <c:pt idx="1">
                  <c:v>Развитие и поддержка малого и среднего предпринимательства</c:v>
                </c:pt>
                <c:pt idx="2">
                  <c:v>Развитие жилищно-коммунального и дорожного хозяйства</c:v>
                </c:pt>
                <c:pt idx="3">
                  <c:v>Формирование комфортной городской среды на территории ЛГП</c:v>
                </c:pt>
                <c:pt idx="4">
                  <c:v>Молодежь ЛГП</c:v>
                </c:pt>
                <c:pt idx="5">
                  <c:v>Физическая культура </c:v>
                </c:pt>
                <c:pt idx="6">
                  <c:v>Развитие культуры</c:v>
                </c:pt>
                <c:pt idx="7">
                  <c:v>Муниципальная поддержка граждан, нуждающихся в улучшении жилищных условий, на приобретение (строительство) жилья</c:v>
                </c:pt>
                <c:pt idx="8">
                  <c:v>Обеспечение безопасности на территории ЛГП</c:v>
                </c:pt>
                <c:pt idx="9">
                  <c:v>Обеспечение качественным жильем граждан на территории ЛГП</c:v>
                </c:pt>
              </c:strCache>
            </c:strRef>
          </c:cat>
          <c:val>
            <c:numRef>
              <c:f>Лист1!$B$2:$B$11</c:f>
              <c:numCache>
                <c:formatCode>#,##0.0</c:formatCode>
                <c:ptCount val="10"/>
                <c:pt idx="0">
                  <c:v>20534.400000000001</c:v>
                </c:pt>
                <c:pt idx="1">
                  <c:v>506.2</c:v>
                </c:pt>
                <c:pt idx="2">
                  <c:v>146128.29999999999</c:v>
                </c:pt>
                <c:pt idx="3">
                  <c:v>2080</c:v>
                </c:pt>
                <c:pt idx="4">
                  <c:v>11362.8</c:v>
                </c:pt>
                <c:pt idx="5">
                  <c:v>1499.3</c:v>
                </c:pt>
                <c:pt idx="6">
                  <c:v>114849</c:v>
                </c:pt>
                <c:pt idx="7">
                  <c:v>834.4</c:v>
                </c:pt>
                <c:pt idx="8">
                  <c:v>6449</c:v>
                </c:pt>
                <c:pt idx="9">
                  <c:v>17615.8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C57-4419-9AAC-1841FA04AD2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B568-479E-9349-408B76B7D35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B568-479E-9349-408B76B7D35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9-B568-479E-9349-408B76B7D35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B-B568-479E-9349-408B76B7D35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D-B568-479E-9349-408B76B7D35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F-B568-479E-9349-408B76B7D35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1-B568-479E-9349-408B76B7D359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3-B568-479E-9349-408B76B7D359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5-B568-479E-9349-408B76B7D359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7-B568-479E-9349-408B76B7D35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Непрограммные расходы</c:v>
                </c:pt>
                <c:pt idx="1">
                  <c:v>Развитие и поддержка малого и среднего предпринимательства</c:v>
                </c:pt>
                <c:pt idx="2">
                  <c:v>Развитие жилищно-коммунального и дорожного хозяйства</c:v>
                </c:pt>
                <c:pt idx="3">
                  <c:v>Формирование комфортной городской среды на территории ЛГП</c:v>
                </c:pt>
                <c:pt idx="4">
                  <c:v>Молодежь ЛГП</c:v>
                </c:pt>
                <c:pt idx="5">
                  <c:v>Физическая культура </c:v>
                </c:pt>
                <c:pt idx="6">
                  <c:v>Развитие культуры</c:v>
                </c:pt>
                <c:pt idx="7">
                  <c:v>Муниципальная поддержка граждан, нуждающихся в улучшении жилищных условий, на приобретение (строительство) жилья</c:v>
                </c:pt>
                <c:pt idx="8">
                  <c:v>Обеспечение безопасности на территории ЛГП</c:v>
                </c:pt>
                <c:pt idx="9">
                  <c:v>Обеспечение качественным жильем граждан на территории ЛГП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6.3799325916425564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3357-4225-8963-0F6687EC46DE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020347536943696E-3"/>
          <c:y val="9.4376278452720938E-2"/>
          <c:w val="0.46909621827818149"/>
          <c:h val="0.6810968715894313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0747-43EE-9638-281BA2AE23CC}"/>
              </c:ext>
            </c:extLst>
          </c:dPt>
          <c:dPt>
            <c:idx val="1"/>
            <c:bubble3D val="0"/>
            <c:spPr>
              <a:solidFill>
                <a:srgbClr val="FFD85D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0747-43EE-9638-281BA2AE23CC}"/>
              </c:ext>
            </c:extLst>
          </c:dPt>
          <c:dPt>
            <c:idx val="2"/>
            <c:bubble3D val="0"/>
            <c:spPr>
              <a:solidFill>
                <a:srgbClr val="AD1355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2-0747-43EE-9638-281BA2AE23CC}"/>
              </c:ext>
            </c:extLst>
          </c:dPt>
          <c:dPt>
            <c:idx val="3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0747-43EE-9638-281BA2AE23CC}"/>
              </c:ext>
            </c:extLst>
          </c:dPt>
          <c:dPt>
            <c:idx val="4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4-0747-43EE-9638-281BA2AE23CC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0747-43EE-9638-281BA2AE23CC}"/>
              </c:ext>
            </c:extLst>
          </c:dPt>
          <c:dPt>
            <c:idx val="6"/>
            <c:bubble3D val="0"/>
            <c:spPr>
              <a:solidFill>
                <a:srgbClr val="F4F779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6-0747-43EE-9638-281BA2AE23CC}"/>
              </c:ext>
            </c:extLst>
          </c:dPt>
          <c:dPt>
            <c:idx val="7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F-77B3-4BB3-AFB7-AC88017AF210}"/>
              </c:ext>
            </c:extLst>
          </c:dPt>
          <c:dPt>
            <c:idx val="9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2-77B3-4BB3-AFB7-AC88017AF210}"/>
              </c:ext>
            </c:extLst>
          </c:dPt>
          <c:dPt>
            <c:idx val="10"/>
            <c:bubble3D val="0"/>
            <c:spPr>
              <a:solidFill>
                <a:schemeClr val="accent1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1-77B3-4BB3-AFB7-AC88017AF210}"/>
              </c:ext>
            </c:extLst>
          </c:dPt>
          <c:dPt>
            <c:idx val="11"/>
            <c:bubble3D val="0"/>
            <c:spPr>
              <a:solidFill>
                <a:schemeClr val="tx1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E-77B3-4BB3-AFB7-AC88017AF210}"/>
              </c:ext>
            </c:extLst>
          </c:dPt>
          <c:dLbls>
            <c:dLbl>
              <c:idx val="0"/>
              <c:layout>
                <c:manualLayout>
                  <c:x val="1.5608260130210381E-2"/>
                  <c:y val="-1.278186446861808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11,64%</a:t>
                    </a:r>
                    <a:endParaRPr lang="en-US" dirty="0"/>
                  </a:p>
                </c:rich>
              </c:tx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747-43EE-9638-281BA2AE23CC}"/>
                </c:ext>
              </c:extLst>
            </c:dLbl>
            <c:dLbl>
              <c:idx val="1"/>
              <c:layout>
                <c:manualLayout>
                  <c:x val="-4.220274865062025E-3"/>
                  <c:y val="-9.9560663095966638E-3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747-43EE-9638-281BA2AE23CC}"/>
                </c:ext>
              </c:extLst>
            </c:dLbl>
            <c:dLbl>
              <c:idx val="4"/>
              <c:layout>
                <c:manualLayout>
                  <c:x val="-7.0337914417699541E-3"/>
                  <c:y val="1.7920919357273989E-2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747-43EE-9638-281BA2AE23CC}"/>
                </c:ext>
              </c:extLst>
            </c:dLbl>
            <c:dLbl>
              <c:idx val="6"/>
              <c:layout>
                <c:manualLayout>
                  <c:x val="4.1978996544913029E-3"/>
                  <c:y val="9.5523360616090788E-3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747-43EE-9638-281BA2AE23CC}"/>
                </c:ext>
              </c:extLst>
            </c:dLbl>
            <c:dLbl>
              <c:idx val="7"/>
              <c:layout>
                <c:manualLayout>
                  <c:x val="-0.10410011333819534"/>
                  <c:y val="-8.56221702625313E-2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7B3-4BB3-AFB7-AC88017AF210}"/>
                </c:ext>
              </c:extLst>
            </c:dLbl>
            <c:dLbl>
              <c:idx val="8"/>
              <c:layout>
                <c:manualLayout>
                  <c:x val="-0.10269329966565675"/>
                  <c:y val="-0.12942878363053367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2992584722294844E-2"/>
                      <c:h val="3.42289559723933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0-77B3-4BB3-AFB7-AC88017AF210}"/>
                </c:ext>
              </c:extLst>
            </c:dLbl>
            <c:dLbl>
              <c:idx val="9"/>
              <c:layout>
                <c:manualLayout>
                  <c:x val="-3.7982473785557753E-2"/>
                  <c:y val="-0.10354308961980527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7B3-4BB3-AFB7-AC88017AF210}"/>
                </c:ext>
              </c:extLst>
            </c:dLbl>
            <c:dLbl>
              <c:idx val="10"/>
              <c:layout>
                <c:manualLayout>
                  <c:x val="1.1957445451008922E-2"/>
                  <c:y val="-0.10951665101134035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2839892740772771E-2"/>
                      <c:h val="4.617623554390930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77B3-4BB3-AFB7-AC88017AF210}"/>
                </c:ext>
              </c:extLst>
            </c:dLbl>
            <c:dLbl>
              <c:idx val="11"/>
              <c:layout>
                <c:manualLayout>
                  <c:x val="7.7371705859469495E-2"/>
                  <c:y val="-9.9560663095966603E-2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7B3-4BB3-AFB7-AC88017AF210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Palatino Linotype" pitchFamily="18" charset="0"/>
                  </a:defRPr>
                </a:pPr>
                <a:endParaRPr lang="ru-RU"/>
              </a:p>
            </c:txPr>
            <c:showLegendKey val="1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Лист1!$A$2:$A$13</c:f>
              <c:strCache>
                <c:ptCount val="12"/>
                <c:pt idx="0">
                  <c:v>Комплекс процессных мероприятий "Поддержание устойчивой работы объектов коммунальной и инженерной инфраструктуры" (17 000,0 тыс. руб.)</c:v>
                </c:pt>
                <c:pt idx="1">
                  <c:v>Комплекс процессных мероприятий "Электроснабжение, энергосбережение и повышение энергетической эффективности" (20 000,0 тыс. руб.)</c:v>
                </c:pt>
                <c:pt idx="2">
                  <c:v>Комплекс процессных мероприятий "Содержание, капитальный и текущий ремонт жилищного фонда" (10 657,7 тыс. руб.)</c:v>
                </c:pt>
                <c:pt idx="3">
                  <c:v>Комплекс процессных мероприятий "Благоустройство территории Лужского городского поселения" (39 147,5 тыс. руб.) </c:v>
                </c:pt>
                <c:pt idx="4">
                  <c:v>Комплекс процессных мероприятий "Реализация функций в сфере обращения с отходами" (2 257,5 тыс. руб.)</c:v>
                </c:pt>
                <c:pt idx="5">
                  <c:v>Комплекс процессных мероприятий "Содержание и ремонт автомобильных дорог и искусственных сооружений" (42 691,9 тыс. руб.)</c:v>
                </c:pt>
                <c:pt idx="6">
                  <c:v>Комплекс процессных мероприятий "Повышение безопасности дорожного движения" (7 450,1 тыс. руб.)</c:v>
                </c:pt>
                <c:pt idx="7">
                  <c:v>Комплекс процессных мероприятий "Газификация жилищного фонда Лужского городского поселения" (1 000,0 тыс. руб.)</c:v>
                </c:pt>
                <c:pt idx="8">
                  <c:v>Мероприятия по газификации жилищного фонда Лужского городского поселения (2 000,0 тыс. руб.)</c:v>
                </c:pt>
                <c:pt idx="9">
                  <c:v>Мероприятия, направленные на достижение цели федерального проекта "Комплексная система обращения с твердыми коммунальными отходами"
(646,0 тыс. руб.)</c:v>
                </c:pt>
                <c:pt idx="10">
                  <c:v>Мероприятия, направленные на достижение цели федерального проекта "Дорожная сеть" (3 264,8 тыс. руб.)</c:v>
                </c:pt>
                <c:pt idx="11">
                  <c:v>Мероприятия, направленные на достижение цели федерального проекта "Благоустройство сельских территорий" (12,8 тыс. руб.)</c:v>
                </c:pt>
              </c:strCache>
            </c:strRef>
          </c:cat>
          <c:val>
            <c:numRef>
              <c:f>Лист1!$B$2:$B$13</c:f>
              <c:numCache>
                <c:formatCode>#,##0.0</c:formatCode>
                <c:ptCount val="12"/>
                <c:pt idx="0">
                  <c:v>17000</c:v>
                </c:pt>
                <c:pt idx="1">
                  <c:v>20000</c:v>
                </c:pt>
                <c:pt idx="2">
                  <c:v>10657.7</c:v>
                </c:pt>
                <c:pt idx="3">
                  <c:v>39147.5</c:v>
                </c:pt>
                <c:pt idx="4">
                  <c:v>2257.5</c:v>
                </c:pt>
                <c:pt idx="5">
                  <c:v>42691.9</c:v>
                </c:pt>
                <c:pt idx="6">
                  <c:v>7450.1</c:v>
                </c:pt>
                <c:pt idx="7">
                  <c:v>1000</c:v>
                </c:pt>
                <c:pt idx="8">
                  <c:v>2000</c:v>
                </c:pt>
                <c:pt idx="9">
                  <c:v>646</c:v>
                </c:pt>
                <c:pt idx="10">
                  <c:v>3264.8</c:v>
                </c:pt>
                <c:pt idx="11">
                  <c:v>12.8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747-43EE-9638-281BA2AE23C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 w="25395">
          <a:noFill/>
        </a:ln>
      </c:spPr>
    </c:plotArea>
    <c:legend>
      <c:legendPos val="r"/>
      <c:layout>
        <c:manualLayout>
          <c:xMode val="edge"/>
          <c:yMode val="edge"/>
          <c:x val="0.47351240295583186"/>
          <c:y val="2.1903345881112663E-2"/>
          <c:w val="0.51849388691524267"/>
          <c:h val="0.97809665411888758"/>
        </c:manualLayout>
      </c:layout>
      <c:overlay val="0"/>
      <c:txPr>
        <a:bodyPr anchor="t" anchorCtr="0"/>
        <a:lstStyle/>
        <a:p>
          <a:pPr>
            <a:defRPr sz="900" b="1">
              <a:solidFill>
                <a:schemeClr val="tx1"/>
              </a:solidFill>
              <a:latin typeface="Palatino Linotype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906719957590494E-2"/>
          <c:y val="7.3195151040126805E-2"/>
          <c:w val="0.48496546752123476"/>
          <c:h val="0.795537255297790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2E8B-4080-AE19-30321A67151D}"/>
              </c:ext>
            </c:extLst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2E8B-4080-AE19-30321A67151D}"/>
              </c:ext>
            </c:extLst>
          </c:dPt>
          <c:dLbls>
            <c:dLbl>
              <c:idx val="0"/>
              <c:layout>
                <c:manualLayout>
                  <c:x val="-2.4872755209833859E-3"/>
                  <c:y val="-0.2074203090665677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E8B-4080-AE19-30321A67151D}"/>
                </c:ext>
              </c:extLst>
            </c:dLbl>
            <c:dLbl>
              <c:idx val="1"/>
              <c:layout>
                <c:manualLayout>
                  <c:x val="-4.1450869775928564E-4"/>
                  <c:y val="4.872753560307630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E8B-4080-AE19-30321A67151D}"/>
                </c:ext>
              </c:extLst>
            </c:dLbl>
            <c:dLbl>
              <c:idx val="2"/>
              <c:layout>
                <c:manualLayout>
                  <c:x val="-2.8581636298678098E-3"/>
                  <c:y val="-0.1282691444223041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E8B-4080-AE19-30321A67151D}"/>
                </c:ext>
              </c:extLst>
            </c:dLbl>
            <c:dLbl>
              <c:idx val="3"/>
              <c:layout>
                <c:manualLayout>
                  <c:x val="5.7163272597356304E-2"/>
                  <c:y val="-0.1170174650870135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E8B-4080-AE19-30321A67151D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Расходы на содержание проезжих частей улиц и Привокзальной площади
26 000,0 тыс. руб.</c:v>
                </c:pt>
                <c:pt idx="1">
                  <c:v>Расходы на капитальный ремонт и ремонт автомобильных дорог, дворовых проездов и искусственных сооружений
16 691,9 тыс. руб.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26000</c:v>
                </c:pt>
                <c:pt idx="1">
                  <c:v>16691.900000000001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E8B-4080-AE19-30321A67151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 w="25395">
          <a:noFill/>
        </a:ln>
      </c:spPr>
    </c:plotArea>
    <c:legend>
      <c:legendPos val="r"/>
      <c:layout>
        <c:manualLayout>
          <c:xMode val="edge"/>
          <c:yMode val="edge"/>
          <c:x val="0.55970533255612975"/>
          <c:y val="2.1760440458459412E-2"/>
          <c:w val="0.43913362606331569"/>
          <c:h val="0.96509095565099989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400">
          <a:solidFill>
            <a:schemeClr val="tx1"/>
          </a:solidFill>
          <a:latin typeface="Palatino Linotype" panose="02040502050505030304" pitchFamily="18" charset="0"/>
        </a:defRPr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458257678795965E-2"/>
          <c:y val="7.7978018501816099E-2"/>
          <c:w val="0.48496546752123476"/>
          <c:h val="0.795537255297790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chemeClr val="bg2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A8B1-431C-ACF5-A3E5A1C02E11}"/>
              </c:ext>
            </c:extLst>
          </c:dPt>
          <c:dPt>
            <c:idx val="1"/>
            <c:bubble3D val="0"/>
            <c:spPr>
              <a:solidFill>
                <a:srgbClr val="FFCC29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A8B1-431C-ACF5-A3E5A1C02E11}"/>
              </c:ext>
            </c:extLst>
          </c:dPt>
          <c:dLbls>
            <c:dLbl>
              <c:idx val="0"/>
              <c:layout>
                <c:manualLayout>
                  <c:x val="-5.3236227524181548E-3"/>
                  <c:y val="-3.2145634486511537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8B1-431C-ACF5-A3E5A1C02E11}"/>
                </c:ext>
              </c:extLst>
            </c:dLbl>
            <c:dLbl>
              <c:idx val="1"/>
              <c:layout>
                <c:manualLayout>
                  <c:x val="-8.9235503920635888E-3"/>
                  <c:y val="-1.822991886390639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8B1-431C-ACF5-A3E5A1C02E11}"/>
                </c:ext>
              </c:extLst>
            </c:dLbl>
            <c:dLbl>
              <c:idx val="2"/>
              <c:layout>
                <c:manualLayout>
                  <c:x val="-2.8581636298678098E-3"/>
                  <c:y val="-0.1282691444223041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8B1-431C-ACF5-A3E5A1C02E11}"/>
                </c:ext>
              </c:extLst>
            </c:dLbl>
            <c:dLbl>
              <c:idx val="3"/>
              <c:layout>
                <c:manualLayout>
                  <c:x val="5.7163272597356304E-2"/>
                  <c:y val="-0.1170174650870135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8B1-431C-ACF5-A3E5A1C02E11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</c:f>
              <c:strCache>
                <c:ptCount val="1"/>
                <c:pt idx="0">
                  <c:v>капитальный ремонт и ремонт автомобильных дорог общего пользования местного значения, имеющих приоритетный социально значимый характер
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3264.8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8B1-431C-ACF5-A3E5A1C02E1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 w="25395">
          <a:noFill/>
        </a:ln>
      </c:spPr>
    </c:plotArea>
    <c:legend>
      <c:legendPos val="r"/>
      <c:layout>
        <c:manualLayout>
          <c:xMode val="edge"/>
          <c:yMode val="edge"/>
          <c:x val="0.53134186024178187"/>
          <c:y val="3.8261439360702566E-2"/>
          <c:w val="0.45086463923673231"/>
          <c:h val="0.93041276034066211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400">
          <a:solidFill>
            <a:schemeClr val="tx1"/>
          </a:solidFill>
          <a:latin typeface="Palatino Linotype" panose="0204050205050503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848017749975264E-2"/>
          <c:y val="0"/>
          <c:w val="0.81428968121433631"/>
          <c:h val="0.8655129922705798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0C10-4D6F-8903-91B89E08924D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0C10-4D6F-8903-91B89E08924D}"/>
              </c:ext>
            </c:extLst>
          </c:dPt>
          <c:dLbls>
            <c:dLbl>
              <c:idx val="0"/>
              <c:layout>
                <c:manualLayout>
                  <c:x val="1.9676278321273898E-2"/>
                  <c:y val="-5.33500066776848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C10-4D6F-8903-91B89E08924D}"/>
                </c:ext>
              </c:extLst>
            </c:dLbl>
            <c:dLbl>
              <c:idx val="1"/>
              <c:layout>
                <c:manualLayout>
                  <c:x val="2.8003501642398787E-2"/>
                  <c:y val="-3.58232687293209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C10-4D6F-8903-91B89E0892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tx1"/>
                    </a:solidFill>
                    <a:latin typeface="Palatino Linotype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г.*</c:v>
                </c:pt>
                <c:pt idx="1">
                  <c:v>2023 г.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99860</c:v>
                </c:pt>
                <c:pt idx="1">
                  <c:v>114849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C10-4D6F-8903-91B89E0892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5190400"/>
        <c:axId val="177128192"/>
        <c:axId val="0"/>
      </c:bar3DChart>
      <c:catAx>
        <c:axId val="175190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78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7128192"/>
        <c:crosses val="autoZero"/>
        <c:auto val="1"/>
        <c:lblAlgn val="ctr"/>
        <c:lblOffset val="100"/>
        <c:noMultiLvlLbl val="0"/>
      </c:catAx>
      <c:valAx>
        <c:axId val="177128192"/>
        <c:scaling>
          <c:orientation val="minMax"/>
          <c:max val="120000"/>
          <c:min val="70000"/>
        </c:scaling>
        <c:delete val="1"/>
        <c:axPos val="l"/>
        <c:numFmt formatCode="#,##0.0" sourceLinked="1"/>
        <c:majorTickMark val="out"/>
        <c:minorTickMark val="none"/>
        <c:tickLblPos val="nextTo"/>
        <c:crossAx val="175190400"/>
        <c:crosses val="autoZero"/>
        <c:crossBetween val="between"/>
        <c:majorUnit val="1000"/>
        <c:minorUnit val="50"/>
      </c:valAx>
      <c:spPr>
        <a:noFill/>
        <a:ln w="25360">
          <a:noFill/>
        </a:ln>
      </c:spPr>
    </c:plotArea>
    <c:plotVisOnly val="1"/>
    <c:dispBlanksAs val="gap"/>
    <c:showDLblsOverMax val="0"/>
  </c:chart>
  <c:txPr>
    <a:bodyPr/>
    <a:lstStyle/>
    <a:p>
      <a:pPr>
        <a:defRPr sz="1945"/>
      </a:pPr>
      <a:endParaRPr lang="ru-RU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268970691984846E-2"/>
          <c:y val="5.2935078936869502E-2"/>
          <c:w val="0.51552641228919793"/>
          <c:h val="0.8703124579441767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C0B0-4BD3-A640-315501F7C2FD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C0B0-4BD3-A640-315501F7C2FD}"/>
              </c:ext>
            </c:extLst>
          </c:dPt>
          <c:dPt>
            <c:idx val="2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2-C0B0-4BD3-A640-315501F7C2FD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Комплекс процессных мероприятий "Развитие и сохранение кадрового потенциала работников в учреждениях культуры"
43 125,9 тыс. руб.</c:v>
                </c:pt>
                <c:pt idx="1">
                  <c:v>Комплекс процессных мероприятий "Создание условий для развития библиотечного дела и популяризации чтения"
350,0 тыс. руб.</c:v>
                </c:pt>
                <c:pt idx="2">
                  <c:v>Комплекс процессных мероприятий "Создание условий для развития культуры в Лужском городском поселении"
71 373,1 тыс. руб.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43125.9</c:v>
                </c:pt>
                <c:pt idx="1">
                  <c:v>350</c:v>
                </c:pt>
                <c:pt idx="2">
                  <c:v>71373.100000000006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0B0-4BD3-A640-315501F7C2F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 w="25395">
          <a:noFill/>
        </a:ln>
      </c:spPr>
    </c:plotArea>
    <c:legend>
      <c:legendPos val="r"/>
      <c:layout>
        <c:manualLayout>
          <c:xMode val="edge"/>
          <c:yMode val="edge"/>
          <c:x val="0.56543321794273904"/>
          <c:y val="7.1070556213495548E-2"/>
          <c:w val="0.41966473422145023"/>
          <c:h val="0.80575452840455064"/>
        </c:manualLayout>
      </c:layout>
      <c:overlay val="0"/>
      <c:txPr>
        <a:bodyPr/>
        <a:lstStyle/>
        <a:p>
          <a:pPr>
            <a:defRPr sz="13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400">
          <a:solidFill>
            <a:schemeClr val="tx1"/>
          </a:solidFill>
          <a:latin typeface="Palatino Linotype" panose="02040502050505030304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4074223534558185"/>
          <c:y val="1.4707229181632945E-2"/>
          <c:w val="0.59259109798775156"/>
          <c:h val="0.92878556314041594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 - 275 976,7 тыс. руб.</c:v>
                </c:pt>
              </c:strCache>
            </c:strRef>
          </c:tx>
          <c:spPr>
            <a:solidFill>
              <a:srgbClr val="FFD44B"/>
            </a:solidFill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5"/>
              <c:layout>
                <c:manualLayout>
                  <c:x val="5.1182208300251039E-3"/>
                  <c:y val="-3.36162213355541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59B-4C6F-981D-86686A8D896E}"/>
                </c:ext>
              </c:extLst>
            </c:dLbl>
            <c:dLbl>
              <c:idx val="6"/>
              <c:layout>
                <c:manualLayout>
                  <c:x val="-5.6870441041494474E-3"/>
                  <c:y val="3.56121028198016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7FB-45F7-8299-3A40DD1DDA60}"/>
                </c:ext>
              </c:extLst>
            </c:dLbl>
            <c:spPr>
              <a:scene3d>
                <a:camera prst="orthographicFront"/>
                <a:lightRig rig="threePt" dir="t"/>
              </a:scene3d>
              <a:sp3d>
                <a:bevelT w="6350"/>
              </a:sp3d>
            </c:spPr>
            <c:txPr>
              <a:bodyPr anchor="ctr" anchorCtr="0"/>
              <a:lstStyle/>
              <a:p>
                <a:pPr>
                  <a:defRPr sz="1400" b="1" baseline="0">
                    <a:solidFill>
                      <a:schemeClr val="tx1"/>
                    </a:solidFill>
                    <a:latin typeface="Palatino Linotype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Доходы от продажи имущества</c:v>
                </c:pt>
                <c:pt idx="1">
                  <c:v>Доходы от использования имущества</c:v>
                </c:pt>
                <c:pt idx="2">
                  <c:v>Доходы от платных услуг</c:v>
                </c:pt>
                <c:pt idx="3">
                  <c:v>Налоги на имущество</c:v>
                </c:pt>
                <c:pt idx="4">
                  <c:v>Акцизы на нефтепродукты</c:v>
                </c:pt>
                <c:pt idx="5">
                  <c:v>Налог на доходы физических лиц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5133</c:v>
                </c:pt>
                <c:pt idx="1">
                  <c:v>10638</c:v>
                </c:pt>
                <c:pt idx="2">
                  <c:v>19872</c:v>
                </c:pt>
                <c:pt idx="3">
                  <c:v>68574.8</c:v>
                </c:pt>
                <c:pt idx="4">
                  <c:v>7388.9</c:v>
                </c:pt>
                <c:pt idx="5">
                  <c:v>164370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FB-45F7-8299-3A40DD1DDA6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год - 269 652,5 тыс. руб.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c:spPr>
          <c:invertIfNegative val="0"/>
          <c:dLbls>
            <c:dLbl>
              <c:idx val="3"/>
              <c:layout>
                <c:manualLayout>
                  <c:x val="7.1694834268639382E-3"/>
                  <c:y val="-6.7232442671107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55F-4FEC-8A4D-B15167E80055}"/>
                </c:ext>
              </c:extLst>
            </c:dLbl>
            <c:dLbl>
              <c:idx val="5"/>
              <c:layout>
                <c:manualLayout>
                  <c:x val="1.363150255211029E-2"/>
                  <c:y val="-1.919671524519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59B-4C6F-981D-86686A8D896E}"/>
                </c:ext>
              </c:extLst>
            </c:dLbl>
            <c:dLbl>
              <c:idx val="6"/>
              <c:layout>
                <c:manualLayout>
                  <c:x val="-2.3452007149412958E-2"/>
                  <c:y val="-4.8897739228261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7FB-45F7-8299-3A40DD1DDA60}"/>
                </c:ext>
              </c:extLst>
            </c:dLbl>
            <c:spPr>
              <a:ln>
                <a:noFill/>
              </a:ln>
            </c:spPr>
            <c:txPr>
              <a:bodyPr/>
              <a:lstStyle/>
              <a:p>
                <a:pPr>
                  <a:defRPr sz="1400" b="1" baseline="0">
                    <a:solidFill>
                      <a:schemeClr val="tx1"/>
                    </a:solidFill>
                    <a:latin typeface="Palatino Linotype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Доходы от продажи имущества</c:v>
                </c:pt>
                <c:pt idx="1">
                  <c:v>Доходы от использования имущества</c:v>
                </c:pt>
                <c:pt idx="2">
                  <c:v>Доходы от платных услуг</c:v>
                </c:pt>
                <c:pt idx="3">
                  <c:v>Налоги на имущество</c:v>
                </c:pt>
                <c:pt idx="4">
                  <c:v>Акцизы на нефтепродукты</c:v>
                </c:pt>
                <c:pt idx="5">
                  <c:v>Налог на доходы физических лиц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5133.2</c:v>
                </c:pt>
                <c:pt idx="1">
                  <c:v>15744.4</c:v>
                </c:pt>
                <c:pt idx="2">
                  <c:v>20912</c:v>
                </c:pt>
                <c:pt idx="3">
                  <c:v>64486</c:v>
                </c:pt>
                <c:pt idx="4">
                  <c:v>6404.2</c:v>
                </c:pt>
                <c:pt idx="5">
                  <c:v>156972.70000000001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7FB-45F7-8299-3A40DD1DDA6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9"/>
        <c:gapDepth val="126"/>
        <c:shape val="cylinder"/>
        <c:axId val="172479232"/>
        <c:axId val="172480768"/>
        <c:axId val="0"/>
      </c:bar3DChart>
      <c:catAx>
        <c:axId val="1724792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00" b="1" baseline="0">
                <a:solidFill>
                  <a:schemeClr val="tx1"/>
                </a:solidFill>
                <a:latin typeface="Palatino Linotype" pitchFamily="18" charset="0"/>
              </a:defRPr>
            </a:pPr>
            <a:endParaRPr lang="ru-RU"/>
          </a:p>
        </c:txPr>
        <c:crossAx val="172480768"/>
        <c:crosses val="autoZero"/>
        <c:auto val="1"/>
        <c:lblAlgn val="ctr"/>
        <c:lblOffset val="100"/>
        <c:noMultiLvlLbl val="0"/>
      </c:catAx>
      <c:valAx>
        <c:axId val="172480768"/>
        <c:scaling>
          <c:orientation val="minMax"/>
          <c:max val="170000"/>
          <c:min val="500"/>
        </c:scaling>
        <c:delete val="1"/>
        <c:axPos val="b"/>
        <c:numFmt formatCode="#,##0.0" sourceLinked="1"/>
        <c:majorTickMark val="out"/>
        <c:minorTickMark val="none"/>
        <c:tickLblPos val="nextTo"/>
        <c:crossAx val="172479232"/>
        <c:crosses val="autoZero"/>
        <c:crossBetween val="between"/>
        <c:majorUnit val="1000"/>
        <c:minorUnit val="1000"/>
      </c:valAx>
      <c:spPr>
        <a:noFill/>
        <a:ln w="25380">
          <a:noFill/>
        </a:ln>
      </c:spPr>
    </c:plotArea>
    <c:legend>
      <c:legendPos val="l"/>
      <c:layout>
        <c:manualLayout>
          <c:xMode val="edge"/>
          <c:yMode val="edge"/>
          <c:x val="0.61622101924759409"/>
          <c:y val="0.66410830458308212"/>
          <c:w val="0.35053839997904479"/>
          <c:h val="0.2700822512174631"/>
        </c:manualLayout>
      </c:layout>
      <c:overlay val="0"/>
      <c:txPr>
        <a:bodyPr/>
        <a:lstStyle/>
        <a:p>
          <a:pPr>
            <a:defRPr sz="1398" b="1">
              <a:solidFill>
                <a:schemeClr val="tx1"/>
              </a:solidFill>
              <a:latin typeface="Palatino Linotype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508"/>
      </a:pPr>
      <a:endParaRPr lang="ru-RU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683136472367161E-2"/>
          <c:y val="0.28360502421631428"/>
          <c:w val="0.92383740334749231"/>
          <c:h val="0.4145884049833824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38100" cap="sq">
              <a:solidFill>
                <a:srgbClr val="C00000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rgbClr val="7030A0"/>
              </a:solidFill>
              <a:ln w="38100" cap="sq">
                <a:solidFill>
                  <a:srgbClr val="C00000"/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>
                <c:manualLayout>
                  <c:x val="-6.7050108748600581E-2"/>
                  <c:y val="8.46572603044106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CD7-4355-B10B-D125D2161486}"/>
                </c:ext>
              </c:extLst>
            </c:dLbl>
            <c:dLbl>
              <c:idx val="1"/>
              <c:layout>
                <c:manualLayout>
                  <c:x val="-4.3994844589917356E-2"/>
                  <c:y val="9.87668036884790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CD7-4355-B10B-D125D2161486}"/>
                </c:ext>
              </c:extLst>
            </c:dLbl>
            <c:dLbl>
              <c:idx val="2"/>
              <c:layout>
                <c:manualLayout>
                  <c:x val="-4.7386561749549222E-2"/>
                  <c:y val="9.17120319964448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CD7-4355-B10B-D125D2161486}"/>
                </c:ext>
              </c:extLst>
            </c:dLbl>
            <c:dLbl>
              <c:idx val="3"/>
              <c:layout>
                <c:manualLayout>
                  <c:x val="-5.0778278909181032E-2"/>
                  <c:y val="9.87668036884791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CD7-4355-B10B-D125D2161486}"/>
                </c:ext>
              </c:extLst>
            </c:dLbl>
            <c:dLbl>
              <c:idx val="4"/>
              <c:layout>
                <c:manualLayout>
                  <c:x val="-5.445962734909799E-2"/>
                  <c:y val="8.46572603044106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CD7-4355-B10B-D125D21614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C00000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233523.9</c:v>
                </c:pt>
                <c:pt idx="1">
                  <c:v>237815.4</c:v>
                </c:pt>
                <c:pt idx="2">
                  <c:v>234003.6</c:v>
                </c:pt>
                <c:pt idx="3">
                  <c:v>269652.40000000002</c:v>
                </c:pt>
                <c:pt idx="4">
                  <c:v>275976.7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CD7-4355-B10B-D125D216148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0221824"/>
        <c:axId val="180223360"/>
      </c:lineChart>
      <c:catAx>
        <c:axId val="180221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1" u="none" strike="noStrike" kern="1200" cap="none" spc="0" normalizeH="0" baseline="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pPr>
            <a:endParaRPr lang="ru-RU"/>
          </a:p>
        </c:txPr>
        <c:crossAx val="180223360"/>
        <c:crosses val="autoZero"/>
        <c:auto val="0"/>
        <c:lblAlgn val="ctr"/>
        <c:lblOffset val="0"/>
        <c:tickLblSkip val="1"/>
        <c:noMultiLvlLbl val="0"/>
      </c:catAx>
      <c:valAx>
        <c:axId val="180223360"/>
        <c:scaling>
          <c:orientation val="minMax"/>
          <c:min val="150000"/>
        </c:scaling>
        <c:delete val="1"/>
        <c:axPos val="l"/>
        <c:numFmt formatCode="#,##0.0" sourceLinked="1"/>
        <c:majorTickMark val="out"/>
        <c:minorTickMark val="none"/>
        <c:tickLblPos val="nextTo"/>
        <c:crossAx val="180221824"/>
        <c:crosses val="autoZero"/>
        <c:crossBetween val="between"/>
      </c:valAx>
      <c:spPr>
        <a:noFill/>
        <a:ln w="57150"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829141027025089E-2"/>
          <c:y val="2.1736300133318519E-2"/>
          <c:w val="0.94958403055165708"/>
          <c:h val="0.7945772229011591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0500</c:v>
                </c:pt>
              </c:strCache>
            </c:strRef>
          </c:tx>
          <c:spPr>
            <a:ln w="50800" cap="rnd">
              <a:solidFill>
                <a:srgbClr val="0070C0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rgbClr val="92D050"/>
              </a:solidFill>
              <a:ln w="57150">
                <a:solidFill>
                  <a:srgbClr val="0070C0"/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>
                <c:manualLayout>
                  <c:x val="-3.1144587665703879E-2"/>
                  <c:y val="-6.69945816205606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C38-49FC-A6B4-344DF4539013}"/>
                </c:ext>
              </c:extLst>
            </c:dLbl>
            <c:dLbl>
              <c:idx val="1"/>
              <c:layout>
                <c:manualLayout>
                  <c:x val="-5.9257571808260641E-2"/>
                  <c:y val="-4.88912084703766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C38-49FC-A6B4-344DF4539013}"/>
                </c:ext>
              </c:extLst>
            </c:dLbl>
            <c:dLbl>
              <c:idx val="2"/>
              <c:layout>
                <c:manualLayout>
                  <c:x val="-4.4434576163398277E-2"/>
                  <c:y val="6.20608126874791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C38-49FC-A6B4-344DF4539013}"/>
                </c:ext>
              </c:extLst>
            </c:dLbl>
            <c:dLbl>
              <c:idx val="3"/>
              <c:layout>
                <c:manualLayout>
                  <c:x val="-4.2139246305554504E-2"/>
                  <c:y val="7.00555235464792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C38-49FC-A6B4-344DF4539013}"/>
                </c:ext>
              </c:extLst>
            </c:dLbl>
            <c:dLbl>
              <c:idx val="4"/>
              <c:layout>
                <c:manualLayout>
                  <c:x val="-3.8976933790523333E-2"/>
                  <c:y val="7.21815052957078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C38-49FC-A6B4-344DF453901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70C0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96438.6</c:v>
                </c:pt>
                <c:pt idx="1">
                  <c:v>92848.3</c:v>
                </c:pt>
                <c:pt idx="2">
                  <c:v>82787.8</c:v>
                </c:pt>
                <c:pt idx="3">
                  <c:v>116339</c:v>
                </c:pt>
                <c:pt idx="4">
                  <c:v>115246.2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C38-49FC-A6B4-344DF453901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0800</c:v>
                </c:pt>
              </c:strCache>
            </c:strRef>
          </c:tx>
          <c:spPr>
            <a:ln w="50800" cap="rnd">
              <a:solidFill>
                <a:srgbClr val="FF0000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50800">
                <a:solidFill>
                  <a:srgbClr val="FF0000"/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>
                <c:manualLayout>
                  <c:x val="-3.6355847580228272E-2"/>
                  <c:y val="6.56258100951745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C38-49FC-A6B4-344DF4539013}"/>
                </c:ext>
              </c:extLst>
            </c:dLbl>
            <c:dLbl>
              <c:idx val="1"/>
              <c:layout>
                <c:manualLayout>
                  <c:x val="-4.3112210220973481E-2"/>
                  <c:y val="4.92193373862851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2C38-49FC-A6B4-344DF4539013}"/>
                </c:ext>
              </c:extLst>
            </c:dLbl>
            <c:dLbl>
              <c:idx val="2"/>
              <c:layout>
                <c:manualLayout>
                  <c:x val="-5.1931977507447311E-2"/>
                  <c:y val="-5.56280783616635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C38-49FC-A6B4-344DF4539013}"/>
                </c:ext>
              </c:extLst>
            </c:dLbl>
            <c:dLbl>
              <c:idx val="3"/>
              <c:layout>
                <c:manualLayout>
                  <c:x val="-3.1340534570027147E-2"/>
                  <c:y val="5.43463920675480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C38-49FC-A6B4-344DF4539013}"/>
                </c:ext>
              </c:extLst>
            </c:dLbl>
            <c:dLbl>
              <c:idx val="4"/>
              <c:layout>
                <c:manualLayout>
                  <c:x val="-4.6372643544362172E-2"/>
                  <c:y val="-5.33210430322556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C38-49FC-A6B4-344DF453901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FF0000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Лист1!$C$2:$C$6</c:f>
              <c:numCache>
                <c:formatCode>#,##0.00</c:formatCode>
                <c:ptCount val="5"/>
                <c:pt idx="0">
                  <c:v>86337.4</c:v>
                </c:pt>
                <c:pt idx="1">
                  <c:v>92211.9</c:v>
                </c:pt>
                <c:pt idx="2">
                  <c:v>101301.4</c:v>
                </c:pt>
                <c:pt idx="3">
                  <c:v>99860</c:v>
                </c:pt>
                <c:pt idx="4">
                  <c:v>114849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C38-49FC-A6B4-344DF453901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0409</c:v>
                </c:pt>
              </c:strCache>
            </c:strRef>
          </c:tx>
          <c:spPr>
            <a:ln w="5080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rgbClr val="FFC000"/>
              </a:solidFill>
              <a:ln w="50800">
                <a:solidFill>
                  <a:schemeClr val="accent2">
                    <a:lumMod val="75000"/>
                  </a:schemeClr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>
                <c:manualLayout>
                  <c:x val="-1.8635059284249113E-2"/>
                  <c:y val="4.51177259374281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C38-49FC-A6B4-344DF4539013}"/>
                </c:ext>
              </c:extLst>
            </c:dLbl>
            <c:dLbl>
              <c:idx val="1"/>
              <c:layout>
                <c:manualLayout>
                  <c:x val="-4.8871539853143971E-2"/>
                  <c:y val="5.74225602839994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C38-49FC-A6B4-344DF4539013}"/>
                </c:ext>
              </c:extLst>
            </c:dLbl>
            <c:dLbl>
              <c:idx val="2"/>
              <c:layout>
                <c:manualLayout>
                  <c:x val="-4.4552042629016124E-2"/>
                  <c:y val="6.15241717328565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C38-49FC-A6B4-344DF4539013}"/>
                </c:ext>
              </c:extLst>
            </c:dLbl>
            <c:dLbl>
              <c:idx val="3"/>
              <c:layout>
                <c:manualLayout>
                  <c:x val="-4.1672377812930962E-2"/>
                  <c:y val="6.56257831817136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C38-49FC-A6B4-344DF4539013}"/>
                </c:ext>
              </c:extLst>
            </c:dLbl>
            <c:dLbl>
              <c:idx val="4"/>
              <c:layout>
                <c:manualLayout>
                  <c:x val="-4.1672377812930865E-2"/>
                  <c:y val="7.3829006079427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C38-49FC-A6B4-344DF453901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Лист1!$D$2:$D$6</c:f>
              <c:numCache>
                <c:formatCode>#,##0.00</c:formatCode>
                <c:ptCount val="5"/>
                <c:pt idx="0">
                  <c:v>38626.6</c:v>
                </c:pt>
                <c:pt idx="1">
                  <c:v>45600</c:v>
                </c:pt>
                <c:pt idx="2">
                  <c:v>51821.9</c:v>
                </c:pt>
                <c:pt idx="3">
                  <c:v>56069.7</c:v>
                </c:pt>
                <c:pt idx="4">
                  <c:v>53406.8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2C38-49FC-A6B4-344DF453901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0315648"/>
        <c:axId val="180317184"/>
      </c:lineChart>
      <c:catAx>
        <c:axId val="180315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1" u="none" strike="noStrike" kern="1200" cap="none" spc="0" normalizeH="0" baseline="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pPr>
            <a:endParaRPr lang="ru-RU"/>
          </a:p>
        </c:txPr>
        <c:crossAx val="180317184"/>
        <c:crosses val="autoZero"/>
        <c:auto val="0"/>
        <c:lblAlgn val="ctr"/>
        <c:lblOffset val="10"/>
        <c:noMultiLvlLbl val="0"/>
      </c:catAx>
      <c:valAx>
        <c:axId val="180317184"/>
        <c:scaling>
          <c:orientation val="minMax"/>
          <c:max val="130000"/>
          <c:min val="20000"/>
        </c:scaling>
        <c:delete val="1"/>
        <c:axPos val="l"/>
        <c:numFmt formatCode="#,##0.0;[Red]#,##0.0" sourceLinked="0"/>
        <c:majorTickMark val="out"/>
        <c:minorTickMark val="none"/>
        <c:tickLblPos val="nextTo"/>
        <c:crossAx val="180315648"/>
        <c:crosses val="autoZero"/>
        <c:crossBetween val="between"/>
        <c:majorUnit val="50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3716239111609682E-2"/>
          <c:y val="0"/>
          <c:w val="0.93983645161679363"/>
          <c:h val="0.8642719348688957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4.9450805826964034E-3"/>
                  <c:y val="3.17261454821299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F5D-4E1A-94AC-93E0851FF7FC}"/>
                </c:ext>
              </c:extLst>
            </c:dLbl>
            <c:dLbl>
              <c:idx val="1"/>
              <c:layout>
                <c:manualLayout>
                  <c:x val="1.0940169762146136E-2"/>
                  <c:y val="1.29101689436228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F5D-4E1A-94AC-93E0851FF7FC}"/>
                </c:ext>
              </c:extLst>
            </c:dLbl>
            <c:dLbl>
              <c:idx val="2"/>
              <c:layout>
                <c:manualLayout>
                  <c:x val="7.210320964905384E-3"/>
                  <c:y val="-3.77727412708797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F5D-4E1A-94AC-93E0851FF7FC}"/>
                </c:ext>
              </c:extLst>
            </c:dLbl>
            <c:dLbl>
              <c:idx val="3"/>
              <c:layout>
                <c:manualLayout>
                  <c:x val="1.0379947820363625E-2"/>
                  <c:y val="-1.59777066733860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F5D-4E1A-94AC-93E0851FF7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tx1"/>
                    </a:solidFill>
                    <a:latin typeface="Palatino Linotype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год*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156972.70000000001</c:v>
                </c:pt>
                <c:pt idx="1">
                  <c:v>164367</c:v>
                </c:pt>
                <c:pt idx="2">
                  <c:v>176204.6</c:v>
                </c:pt>
                <c:pt idx="3">
                  <c:v>188891.3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F5D-4E1A-94AC-93E0851FF7F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36032256"/>
        <c:axId val="136033792"/>
        <c:axId val="0"/>
      </c:bar3DChart>
      <c:catAx>
        <c:axId val="136032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/>
                </a:solidFill>
                <a:latin typeface="Palatino Linotype" pitchFamily="18" charset="0"/>
              </a:defRPr>
            </a:pPr>
            <a:endParaRPr lang="ru-RU"/>
          </a:p>
        </c:txPr>
        <c:crossAx val="136033792"/>
        <c:crosses val="autoZero"/>
        <c:auto val="1"/>
        <c:lblAlgn val="ctr"/>
        <c:lblOffset val="100"/>
        <c:noMultiLvlLbl val="0"/>
      </c:catAx>
      <c:valAx>
        <c:axId val="136033792"/>
        <c:scaling>
          <c:orientation val="minMax"/>
          <c:max val="180000"/>
          <c:min val="3000"/>
        </c:scaling>
        <c:delete val="1"/>
        <c:axPos val="l"/>
        <c:numFmt formatCode="#,##0.0" sourceLinked="1"/>
        <c:majorTickMark val="out"/>
        <c:minorTickMark val="none"/>
        <c:tickLblPos val="nextTo"/>
        <c:crossAx val="136032256"/>
        <c:crosses val="autoZero"/>
        <c:crossBetween val="between"/>
        <c:majorUnit val="10000"/>
        <c:minorUnit val="3000"/>
      </c:valAx>
      <c:spPr>
        <a:noFill/>
        <a:ln w="24199">
          <a:noFill/>
        </a:ln>
      </c:spPr>
    </c:plotArea>
    <c:plotVisOnly val="1"/>
    <c:dispBlanksAs val="gap"/>
    <c:showDLblsOverMax val="0"/>
  </c:chart>
  <c:spPr>
    <a:effectLst>
      <a:softEdge rad="12700"/>
    </a:effectLst>
    <a:scene3d>
      <a:camera prst="orthographicFront"/>
      <a:lightRig rig="threePt" dir="t"/>
    </a:scene3d>
    <a:sp3d>
      <a:bevelT w="139700" prst="cross"/>
    </a:sp3d>
  </c:spPr>
  <c:txPr>
    <a:bodyPr/>
    <a:lstStyle/>
    <a:p>
      <a:pPr>
        <a:defRPr sz="1703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3371035752533355E-2"/>
          <c:y val="0"/>
          <c:w val="0.93983645161679363"/>
          <c:h val="0.7453180555166717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0529614903326804E-2"/>
                  <c:y val="-1.16790238539840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63D-4DE0-AE54-12878E98BF7E}"/>
                </c:ext>
              </c:extLst>
            </c:dLbl>
            <c:dLbl>
              <c:idx val="1"/>
              <c:layout>
                <c:manualLayout>
                  <c:x val="1.367048085619181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63D-4DE0-AE54-12878E98BF7E}"/>
                </c:ext>
              </c:extLst>
            </c:dLbl>
            <c:dLbl>
              <c:idx val="2"/>
              <c:layout>
                <c:manualLayout>
                  <c:x val="1.3670539986329461E-2"/>
                  <c:y val="5.83941605839411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63D-4DE0-AE54-12878E98BF7E}"/>
                </c:ext>
              </c:extLst>
            </c:dLbl>
            <c:dLbl>
              <c:idx val="3"/>
              <c:layout>
                <c:manualLayout>
                  <c:x val="1.6404647983595352E-2"/>
                  <c:y val="1.16783723202482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63D-4DE0-AE54-12878E98BF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tx1"/>
                    </a:solidFill>
                    <a:latin typeface="Palatino Linotype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год*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57050</c:v>
                </c:pt>
                <c:pt idx="1">
                  <c:v>59366.9</c:v>
                </c:pt>
                <c:pt idx="2">
                  <c:v>60554.2</c:v>
                </c:pt>
                <c:pt idx="3">
                  <c:v>61159.8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63D-4DE0-AE54-12878E98BF7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67075840"/>
        <c:axId val="167077376"/>
        <c:axId val="0"/>
      </c:bar3DChart>
      <c:catAx>
        <c:axId val="167075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/>
                </a:solidFill>
                <a:latin typeface="Palatino Linotype" pitchFamily="18" charset="0"/>
              </a:defRPr>
            </a:pPr>
            <a:endParaRPr lang="ru-RU"/>
          </a:p>
        </c:txPr>
        <c:crossAx val="167077376"/>
        <c:crosses val="autoZero"/>
        <c:auto val="1"/>
        <c:lblAlgn val="ctr"/>
        <c:lblOffset val="100"/>
        <c:noMultiLvlLbl val="0"/>
      </c:catAx>
      <c:valAx>
        <c:axId val="167077376"/>
        <c:scaling>
          <c:orientation val="minMax"/>
          <c:max val="58000"/>
          <c:min val="35000"/>
        </c:scaling>
        <c:delete val="1"/>
        <c:axPos val="l"/>
        <c:numFmt formatCode="#,##0.0" sourceLinked="1"/>
        <c:majorTickMark val="out"/>
        <c:minorTickMark val="none"/>
        <c:tickLblPos val="nextTo"/>
        <c:crossAx val="167075840"/>
        <c:crosses val="autoZero"/>
        <c:crossBetween val="between"/>
        <c:majorUnit val="5000"/>
        <c:minorUnit val="1000"/>
      </c:valAx>
      <c:spPr>
        <a:noFill/>
        <a:ln w="25386">
          <a:noFill/>
        </a:ln>
      </c:spPr>
    </c:plotArea>
    <c:plotVisOnly val="1"/>
    <c:dispBlanksAs val="gap"/>
    <c:showDLblsOverMax val="0"/>
  </c:chart>
  <c:spPr>
    <a:effectLst>
      <a:softEdge rad="12700"/>
    </a:effectLst>
    <a:scene3d>
      <a:camera prst="orthographicFront"/>
      <a:lightRig rig="threePt" dir="t"/>
    </a:scene3d>
    <a:sp3d>
      <a:bevelT w="139700" prst="cross"/>
    </a:sp3d>
  </c:spPr>
  <c:txPr>
    <a:bodyPr/>
    <a:lstStyle/>
    <a:p>
      <a:pPr>
        <a:defRPr sz="1791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258102530843626E-3"/>
          <c:y val="1.3485496454747932E-2"/>
          <c:w val="0.9613184546796153"/>
          <c:h val="0.7923195027916974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tx1"/>
                    </a:solidFill>
                    <a:latin typeface="Palatino Linotype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год*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6404.2</c:v>
                </c:pt>
                <c:pt idx="1">
                  <c:v>7388.9</c:v>
                </c:pt>
                <c:pt idx="2">
                  <c:v>7707.8</c:v>
                </c:pt>
                <c:pt idx="3">
                  <c:v>7784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BA-4D13-A2C1-4AC753DCBAD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71317120"/>
        <c:axId val="171318656"/>
        <c:axId val="0"/>
      </c:bar3DChart>
      <c:catAx>
        <c:axId val="171317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/>
                </a:solidFill>
                <a:latin typeface="Palatino Linotype" pitchFamily="18" charset="0"/>
              </a:defRPr>
            </a:pPr>
            <a:endParaRPr lang="ru-RU"/>
          </a:p>
        </c:txPr>
        <c:crossAx val="171318656"/>
        <c:crosses val="autoZero"/>
        <c:auto val="1"/>
        <c:lblAlgn val="ctr"/>
        <c:lblOffset val="100"/>
        <c:noMultiLvlLbl val="0"/>
      </c:catAx>
      <c:valAx>
        <c:axId val="171318656"/>
        <c:scaling>
          <c:orientation val="minMax"/>
          <c:max val="8000"/>
          <c:min val="4000"/>
        </c:scaling>
        <c:delete val="1"/>
        <c:axPos val="l"/>
        <c:numFmt formatCode="#,##0.0" sourceLinked="1"/>
        <c:majorTickMark val="out"/>
        <c:minorTickMark val="none"/>
        <c:tickLblPos val="nextTo"/>
        <c:crossAx val="171317120"/>
        <c:crosses val="autoZero"/>
        <c:crossBetween val="between"/>
      </c:valAx>
      <c:spPr>
        <a:noFill/>
        <a:ln w="25410">
          <a:noFill/>
        </a:ln>
      </c:spPr>
    </c:plotArea>
    <c:plotVisOnly val="1"/>
    <c:dispBlanksAs val="gap"/>
    <c:showDLblsOverMax val="0"/>
  </c:chart>
  <c:spPr>
    <a:effectLst>
      <a:softEdge rad="12700"/>
    </a:effectLst>
    <a:scene3d>
      <a:camera prst="orthographicFront"/>
      <a:lightRig rig="threePt" dir="t"/>
    </a:scene3d>
    <a:sp3d>
      <a:bevelT w="139700" prst="cross"/>
    </a:sp3d>
  </c:spPr>
  <c:txPr>
    <a:bodyPr/>
    <a:lstStyle/>
    <a:p>
      <a:pPr>
        <a:defRPr sz="1807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</c:backWall>
    <c:plotArea>
      <c:layout>
        <c:manualLayout>
          <c:layoutTarget val="inner"/>
          <c:xMode val="edge"/>
          <c:yMode val="edge"/>
          <c:x val="4.6760953735599728E-2"/>
          <c:y val="0.17515385461024532"/>
          <c:w val="0.93983645161679363"/>
          <c:h val="0.662633635023481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D44B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tx1"/>
                      </a:solidFill>
                      <a:latin typeface="Palatino Linotype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9CE-4A1D-B887-2AB813D080CF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tx1"/>
                      </a:solidFill>
                      <a:latin typeface="Palatino Linotype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9CE-4A1D-B887-2AB813D080CF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tx1"/>
                      </a:solidFill>
                      <a:latin typeface="Palatino Linotype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19CE-4A1D-B887-2AB813D080CF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tx1"/>
                      </a:solidFill>
                      <a:latin typeface="Palatino Linotype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19CE-4A1D-B887-2AB813D080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tx1"/>
                    </a:solidFill>
                    <a:latin typeface="Palatino Linotype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год*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7436</c:v>
                </c:pt>
                <c:pt idx="1">
                  <c:v>9207.9</c:v>
                </c:pt>
                <c:pt idx="2">
                  <c:v>9392</c:v>
                </c:pt>
                <c:pt idx="3">
                  <c:v>9579.9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65A-4E00-9727-31DEEE3C015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71462656"/>
        <c:axId val="171464192"/>
        <c:axId val="0"/>
      </c:bar3DChart>
      <c:catAx>
        <c:axId val="171462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/>
                </a:solidFill>
                <a:latin typeface="Palatino Linotype" pitchFamily="18" charset="0"/>
              </a:defRPr>
            </a:pPr>
            <a:endParaRPr lang="ru-RU"/>
          </a:p>
        </c:txPr>
        <c:crossAx val="171464192"/>
        <c:crosses val="autoZero"/>
        <c:auto val="1"/>
        <c:lblAlgn val="ctr"/>
        <c:lblOffset val="100"/>
        <c:noMultiLvlLbl val="0"/>
      </c:catAx>
      <c:valAx>
        <c:axId val="171464192"/>
        <c:scaling>
          <c:orientation val="minMax"/>
          <c:min val="4000"/>
        </c:scaling>
        <c:delete val="1"/>
        <c:axPos val="l"/>
        <c:numFmt formatCode="#,##0.0" sourceLinked="1"/>
        <c:majorTickMark val="out"/>
        <c:minorTickMark val="none"/>
        <c:tickLblPos val="nextTo"/>
        <c:crossAx val="171462656"/>
        <c:crosses val="autoZero"/>
        <c:crossBetween val="between"/>
      </c:valAx>
      <c:spPr>
        <a:noFill/>
        <a:ln w="15420">
          <a:noFill/>
        </a:ln>
      </c:spPr>
    </c:plotArea>
    <c:plotVisOnly val="1"/>
    <c:dispBlanksAs val="gap"/>
    <c:showDLblsOverMax val="0"/>
  </c:chart>
  <c:spPr>
    <a:effectLst>
      <a:softEdge rad="12700"/>
    </a:effectLst>
    <a:scene3d>
      <a:camera prst="orthographicFront"/>
      <a:lightRig rig="threePt" dir="t"/>
    </a:scene3d>
    <a:sp3d>
      <a:bevelT w="139700" prst="cross"/>
    </a:sp3d>
  </c:spPr>
  <c:txPr>
    <a:bodyPr/>
    <a:lstStyle/>
    <a:p>
      <a:pPr>
        <a:defRPr sz="1096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6928249915455605E-2"/>
          <c:y val="0"/>
          <c:w val="0.95307175008454725"/>
          <c:h val="0.8031610452420275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5.2266600818980354E-3"/>
                  <c:y val="0.142655755935097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3F8-4779-8926-2BEE035367AE}"/>
                </c:ext>
              </c:extLst>
            </c:dLbl>
            <c:dLbl>
              <c:idx val="1"/>
              <c:layout>
                <c:manualLayout>
                  <c:x val="6.0263231694094414E-3"/>
                  <c:y val="1.6666550015398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0DA-42B9-9E88-D2BF1F241272}"/>
                </c:ext>
              </c:extLst>
            </c:dLbl>
            <c:dLbl>
              <c:idx val="2"/>
              <c:layout>
                <c:manualLayout>
                  <c:x val="1.4266106961335063E-2"/>
                  <c:y val="3.27831740516870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0DA-42B9-9E88-D2BF1F241272}"/>
                </c:ext>
              </c:extLst>
            </c:dLbl>
            <c:dLbl>
              <c:idx val="3"/>
              <c:layout>
                <c:manualLayout>
                  <c:x val="6.8259357573511809E-3"/>
                  <c:y val="3.27831740516870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0DA-42B9-9E88-D2BF1F2412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tx1"/>
                    </a:solidFill>
                    <a:latin typeface="Palatino Linotype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год*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15744.4</c:v>
                </c:pt>
                <c:pt idx="1">
                  <c:v>10638</c:v>
                </c:pt>
                <c:pt idx="2">
                  <c:v>11638</c:v>
                </c:pt>
                <c:pt idx="3">
                  <c:v>11638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0DA-42B9-9E88-D2BF1F24127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71628416"/>
        <c:axId val="171629952"/>
        <c:axId val="0"/>
      </c:bar3DChart>
      <c:catAx>
        <c:axId val="171628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/>
                </a:solidFill>
                <a:latin typeface="Palatino Linotype" pitchFamily="18" charset="0"/>
              </a:defRPr>
            </a:pPr>
            <a:endParaRPr lang="ru-RU"/>
          </a:p>
        </c:txPr>
        <c:crossAx val="171629952"/>
        <c:crosses val="autoZero"/>
        <c:auto val="1"/>
        <c:lblAlgn val="ctr"/>
        <c:lblOffset val="100"/>
        <c:noMultiLvlLbl val="0"/>
      </c:catAx>
      <c:valAx>
        <c:axId val="171629952"/>
        <c:scaling>
          <c:orientation val="minMax"/>
          <c:max val="17000"/>
          <c:min val="5000"/>
        </c:scaling>
        <c:delete val="1"/>
        <c:axPos val="l"/>
        <c:numFmt formatCode="#,##0.0" sourceLinked="1"/>
        <c:majorTickMark val="out"/>
        <c:minorTickMark val="none"/>
        <c:tickLblPos val="nextTo"/>
        <c:crossAx val="171628416"/>
        <c:crosses val="autoZero"/>
        <c:crossBetween val="between"/>
        <c:majorUnit val="500"/>
        <c:minorUnit val="100"/>
      </c:valAx>
      <c:spPr>
        <a:noFill/>
        <a:ln w="25398">
          <a:noFill/>
        </a:ln>
      </c:spPr>
    </c:plotArea>
    <c:plotVisOnly val="1"/>
    <c:dispBlanksAs val="gap"/>
    <c:showDLblsOverMax val="0"/>
  </c:chart>
  <c:spPr>
    <a:effectLst>
      <a:softEdge rad="12700"/>
    </a:effectLst>
    <a:scene3d>
      <a:camera prst="orthographicFront"/>
      <a:lightRig rig="threePt" dir="t"/>
    </a:scene3d>
    <a:sp3d>
      <a:bevelT w="139700" prst="cross"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8314099193156534E-2"/>
          <c:y val="0"/>
          <c:w val="0.88351010091577986"/>
          <c:h val="0.8642719348688965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5.3251893509756185E-3"/>
                  <c:y val="-9.57753957455281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A2B-49B4-9DEF-2FE727487E9A}"/>
                </c:ext>
              </c:extLst>
            </c:dLbl>
            <c:dLbl>
              <c:idx val="1"/>
              <c:layout>
                <c:manualLayout>
                  <c:x val="2.5506374900824218E-4"/>
                  <c:y val="-7.205555371187734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A2B-49B4-9DEF-2FE727487E9A}"/>
                </c:ext>
              </c:extLst>
            </c:dLbl>
            <c:dLbl>
              <c:idx val="2"/>
              <c:layout>
                <c:manualLayout>
                  <c:x val="1.0780393497905881E-2"/>
                  <c:y val="-4.47225633026914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A2B-49B4-9DEF-2FE727487E9A}"/>
                </c:ext>
              </c:extLst>
            </c:dLbl>
            <c:dLbl>
              <c:idx val="3"/>
              <c:layout>
                <c:manualLayout>
                  <c:x val="6.5230860907868945E-3"/>
                  <c:y val="-2.87434042411983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A2B-49B4-9DEF-2FE727487E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tx1"/>
                    </a:solidFill>
                    <a:latin typeface="Palatino Linotype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год*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5133.2</c:v>
                </c:pt>
                <c:pt idx="1">
                  <c:v>5133</c:v>
                </c:pt>
                <c:pt idx="2">
                  <c:v>5133</c:v>
                </c:pt>
                <c:pt idx="3">
                  <c:v>5133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A2B-49B4-9DEF-2FE727487E9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71701376"/>
        <c:axId val="171702912"/>
        <c:axId val="0"/>
      </c:bar3DChart>
      <c:catAx>
        <c:axId val="171701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/>
                </a:solidFill>
                <a:latin typeface="Palatino Linotype" pitchFamily="18" charset="0"/>
              </a:defRPr>
            </a:pPr>
            <a:endParaRPr lang="ru-RU"/>
          </a:p>
        </c:txPr>
        <c:crossAx val="171702912"/>
        <c:crosses val="autoZero"/>
        <c:auto val="1"/>
        <c:lblAlgn val="ctr"/>
        <c:lblOffset val="100"/>
        <c:noMultiLvlLbl val="0"/>
      </c:catAx>
      <c:valAx>
        <c:axId val="171702912"/>
        <c:scaling>
          <c:orientation val="minMax"/>
          <c:max val="6000"/>
        </c:scaling>
        <c:delete val="1"/>
        <c:axPos val="l"/>
        <c:numFmt formatCode="#,##0.0" sourceLinked="1"/>
        <c:majorTickMark val="out"/>
        <c:minorTickMark val="none"/>
        <c:tickLblPos val="nextTo"/>
        <c:crossAx val="171701376"/>
        <c:crosses val="autoZero"/>
        <c:crossBetween val="between"/>
      </c:valAx>
      <c:spPr>
        <a:noFill/>
        <a:ln w="25412">
          <a:noFill/>
        </a:ln>
      </c:spPr>
    </c:plotArea>
    <c:plotVisOnly val="1"/>
    <c:dispBlanksAs val="gap"/>
    <c:showDLblsOverMax val="0"/>
  </c:chart>
  <c:spPr>
    <a:effectLst>
      <a:softEdge rad="12700"/>
    </a:effectLst>
    <a:scene3d>
      <a:camera prst="orthographicFront"/>
      <a:lightRig rig="threePt" dir="t"/>
    </a:scene3d>
    <a:sp3d>
      <a:bevelT w="139700" prst="cross"/>
    </a:sp3d>
  </c:spPr>
  <c:txPr>
    <a:bodyPr/>
    <a:lstStyle/>
    <a:p>
      <a:pPr>
        <a:defRPr sz="1782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91E1E7-3717-45AF-BE57-7EF9BC67FFA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077ADF0-821C-4145-BB4C-A556C992E479}">
      <dgm:prSet phldrT="[Текст]" custT="1"/>
      <dgm:spPr>
        <a:solidFill>
          <a:schemeClr val="accent3">
            <a:lumMod val="40000"/>
            <a:lumOff val="60000"/>
          </a:schemeClr>
        </a:solidFill>
        <a:ln>
          <a:solidFill>
            <a:schemeClr val="accent3"/>
          </a:solidFill>
        </a:ln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Palatino Linotype" panose="02040502050505030304" pitchFamily="18" charset="0"/>
              <a:cs typeface="Times New Roman" pitchFamily="18" charset="0"/>
            </a:rPr>
            <a:t>Стратегическая приоритизация расходов и развитие принципов проектного управления</a:t>
          </a:r>
          <a:endParaRPr lang="ru-RU" sz="1800" dirty="0">
            <a:latin typeface="Palatino Linotype" panose="02040502050505030304" pitchFamily="18" charset="0"/>
          </a:endParaRPr>
        </a:p>
      </dgm:t>
    </dgm:pt>
    <dgm:pt modelId="{A53418EC-1061-42C2-A61B-13D7604F06E0}" type="parTrans" cxnId="{9F6D0859-3B09-45F0-AD45-0EEE52D8A104}">
      <dgm:prSet/>
      <dgm:spPr/>
      <dgm:t>
        <a:bodyPr/>
        <a:lstStyle/>
        <a:p>
          <a:endParaRPr lang="ru-RU"/>
        </a:p>
      </dgm:t>
    </dgm:pt>
    <dgm:pt modelId="{073A34D7-F299-4E4B-A640-46E88FD175CF}" type="sibTrans" cxnId="{9F6D0859-3B09-45F0-AD45-0EEE52D8A104}">
      <dgm:prSet/>
      <dgm:spPr/>
      <dgm:t>
        <a:bodyPr/>
        <a:lstStyle/>
        <a:p>
          <a:endParaRPr lang="ru-RU"/>
        </a:p>
      </dgm:t>
    </dgm:pt>
    <dgm:pt modelId="{0826C5B4-1509-41B6-A56D-7285BCCFF4B1}">
      <dgm:prSet phldrT="[Текст]" custT="1"/>
      <dgm:spPr>
        <a:solidFill>
          <a:schemeClr val="accent5">
            <a:lumMod val="40000"/>
            <a:lumOff val="60000"/>
          </a:schemeClr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Palatino Linotype" panose="02040502050505030304" pitchFamily="18" charset="0"/>
              <a:cs typeface="Times New Roman" pitchFamily="18" charset="0"/>
            </a:rPr>
            <a:t>Ограничение роста муниципального долга </a:t>
          </a:r>
          <a:r>
            <a:rPr lang="ru-RU" sz="1800" dirty="0" smtClean="0">
              <a:solidFill>
                <a:schemeClr val="tx1"/>
              </a:solidFill>
              <a:latin typeface="Palatino Linotype" panose="02040502050505030304" pitchFamily="18" charset="0"/>
              <a:cs typeface="Times New Roman" pitchFamily="18" charset="0"/>
            </a:rPr>
            <a:t>Лужского </a:t>
          </a:r>
          <a:r>
            <a:rPr lang="ru-RU" sz="1800" smtClean="0">
              <a:solidFill>
                <a:schemeClr val="tx1"/>
              </a:solidFill>
              <a:latin typeface="Palatino Linotype" panose="02040502050505030304" pitchFamily="18" charset="0"/>
              <a:cs typeface="Times New Roman" pitchFamily="18" charset="0"/>
            </a:rPr>
            <a:t>городского поселения</a:t>
          </a:r>
          <a:endParaRPr lang="ru-RU" sz="1800" dirty="0">
            <a:latin typeface="Palatino Linotype" panose="02040502050505030304" pitchFamily="18" charset="0"/>
          </a:endParaRPr>
        </a:p>
      </dgm:t>
    </dgm:pt>
    <dgm:pt modelId="{AA01F272-7868-4174-9113-5EB5F5616BC8}" type="parTrans" cxnId="{B14E9CD2-1210-4A5B-95B4-0D122D355C5B}">
      <dgm:prSet/>
      <dgm:spPr/>
      <dgm:t>
        <a:bodyPr/>
        <a:lstStyle/>
        <a:p>
          <a:endParaRPr lang="ru-RU"/>
        </a:p>
      </dgm:t>
    </dgm:pt>
    <dgm:pt modelId="{D3716C9E-C222-4D22-87BB-8B8DD2BA580F}" type="sibTrans" cxnId="{B14E9CD2-1210-4A5B-95B4-0D122D355C5B}">
      <dgm:prSet/>
      <dgm:spPr/>
      <dgm:t>
        <a:bodyPr/>
        <a:lstStyle/>
        <a:p>
          <a:endParaRPr lang="ru-RU"/>
        </a:p>
      </dgm:t>
    </dgm:pt>
    <dgm:pt modelId="{9C7E4A44-2911-4E95-AF13-C25E34542C57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Palatino Linotype" panose="02040502050505030304" pitchFamily="18" charset="0"/>
              <a:cs typeface="Times New Roman" pitchFamily="18" charset="0"/>
            </a:rPr>
            <a:t>Повышение эффективности управления бюджетными расходами</a:t>
          </a:r>
          <a:endParaRPr lang="ru-RU" sz="1800" dirty="0">
            <a:latin typeface="Palatino Linotype" panose="02040502050505030304" pitchFamily="18" charset="0"/>
          </a:endParaRPr>
        </a:p>
      </dgm:t>
    </dgm:pt>
    <dgm:pt modelId="{30291BDE-DF03-4BB4-9F37-AA0813C24263}" type="parTrans" cxnId="{AA612F83-C2FE-4261-9E72-9DFBAD84DED1}">
      <dgm:prSet/>
      <dgm:spPr/>
      <dgm:t>
        <a:bodyPr/>
        <a:lstStyle/>
        <a:p>
          <a:endParaRPr lang="ru-RU"/>
        </a:p>
      </dgm:t>
    </dgm:pt>
    <dgm:pt modelId="{1C5A3185-4E75-4C7A-8880-0B81F3322EBE}" type="sibTrans" cxnId="{AA612F83-C2FE-4261-9E72-9DFBAD84DED1}">
      <dgm:prSet/>
      <dgm:spPr/>
      <dgm:t>
        <a:bodyPr/>
        <a:lstStyle/>
        <a:p>
          <a:endParaRPr lang="ru-RU"/>
        </a:p>
      </dgm:t>
    </dgm:pt>
    <dgm:pt modelId="{8F54A20F-8EAC-4822-9EB9-93422D011EA2}" type="pres">
      <dgm:prSet presAssocID="{2991E1E7-3717-45AF-BE57-7EF9BC67FFA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EAE1C026-9DAB-4EAB-9749-82B6B22538E2}" type="pres">
      <dgm:prSet presAssocID="{2991E1E7-3717-45AF-BE57-7EF9BC67FFA9}" presName="Name1" presStyleCnt="0"/>
      <dgm:spPr/>
    </dgm:pt>
    <dgm:pt modelId="{516212BD-91E2-4AA7-BE55-F043A860F0C5}" type="pres">
      <dgm:prSet presAssocID="{2991E1E7-3717-45AF-BE57-7EF9BC67FFA9}" presName="cycle" presStyleCnt="0"/>
      <dgm:spPr/>
    </dgm:pt>
    <dgm:pt modelId="{F0BDD0F3-CA0E-4D9B-8C11-76C03E56938B}" type="pres">
      <dgm:prSet presAssocID="{2991E1E7-3717-45AF-BE57-7EF9BC67FFA9}" presName="srcNode" presStyleLbl="node1" presStyleIdx="0" presStyleCnt="3"/>
      <dgm:spPr/>
    </dgm:pt>
    <dgm:pt modelId="{3F032D07-48CA-43F7-BA19-1BDD7E8BBC37}" type="pres">
      <dgm:prSet presAssocID="{2991E1E7-3717-45AF-BE57-7EF9BC67FFA9}" presName="conn" presStyleLbl="parChTrans1D2" presStyleIdx="0" presStyleCnt="1"/>
      <dgm:spPr/>
      <dgm:t>
        <a:bodyPr/>
        <a:lstStyle/>
        <a:p>
          <a:endParaRPr lang="ru-RU"/>
        </a:p>
      </dgm:t>
    </dgm:pt>
    <dgm:pt modelId="{2E65FC79-4382-4A6B-BAB3-5143A065ECDD}" type="pres">
      <dgm:prSet presAssocID="{2991E1E7-3717-45AF-BE57-7EF9BC67FFA9}" presName="extraNode" presStyleLbl="node1" presStyleIdx="0" presStyleCnt="3"/>
      <dgm:spPr/>
    </dgm:pt>
    <dgm:pt modelId="{6CF772C1-829F-4E64-8A34-05DEF2B66707}" type="pres">
      <dgm:prSet presAssocID="{2991E1E7-3717-45AF-BE57-7EF9BC67FFA9}" presName="dstNode" presStyleLbl="node1" presStyleIdx="0" presStyleCnt="3"/>
      <dgm:spPr/>
    </dgm:pt>
    <dgm:pt modelId="{8FD71653-871F-41F4-BC49-CEC3F0B35D0A}" type="pres">
      <dgm:prSet presAssocID="{C077ADF0-821C-4145-BB4C-A556C992E479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C3CA1B-1B72-4D3D-8636-FEDB7EE2D8E4}" type="pres">
      <dgm:prSet presAssocID="{C077ADF0-821C-4145-BB4C-A556C992E479}" presName="accent_1" presStyleCnt="0"/>
      <dgm:spPr/>
    </dgm:pt>
    <dgm:pt modelId="{0861C844-C024-4595-B95A-0E19D29E2E70}" type="pres">
      <dgm:prSet presAssocID="{C077ADF0-821C-4145-BB4C-A556C992E479}" presName="accentRepeatNode" presStyleLbl="solidFgAcc1" presStyleIdx="0" presStyleCnt="3"/>
      <dgm:spPr>
        <a:solidFill>
          <a:schemeClr val="accent3">
            <a:lumMod val="40000"/>
            <a:lumOff val="60000"/>
          </a:schemeClr>
        </a:solidFill>
        <a:ln>
          <a:solidFill>
            <a:schemeClr val="accent3"/>
          </a:solidFill>
        </a:ln>
      </dgm:spPr>
    </dgm:pt>
    <dgm:pt modelId="{446070A1-AA8F-48E3-85FF-95FBBB008E2A}" type="pres">
      <dgm:prSet presAssocID="{0826C5B4-1509-41B6-A56D-7285BCCFF4B1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CF0B1B-E708-4FC2-A878-CDBDFEFEA518}" type="pres">
      <dgm:prSet presAssocID="{0826C5B4-1509-41B6-A56D-7285BCCFF4B1}" presName="accent_2" presStyleCnt="0"/>
      <dgm:spPr/>
    </dgm:pt>
    <dgm:pt modelId="{4F57F816-020B-4A41-BAE7-E83EC60AFC63}" type="pres">
      <dgm:prSet presAssocID="{0826C5B4-1509-41B6-A56D-7285BCCFF4B1}" presName="accentRepeatNode" presStyleLbl="solidFgAcc1" presStyleIdx="1" presStyleCnt="3"/>
      <dgm:spPr>
        <a:solidFill>
          <a:schemeClr val="accent5">
            <a:lumMod val="40000"/>
            <a:lumOff val="60000"/>
          </a:schemeClr>
        </a:solidFill>
        <a:ln>
          <a:solidFill>
            <a:schemeClr val="accent5">
              <a:lumMod val="60000"/>
              <a:lumOff val="40000"/>
            </a:schemeClr>
          </a:solidFill>
        </a:ln>
      </dgm:spPr>
    </dgm:pt>
    <dgm:pt modelId="{E371CD6A-123F-4B9F-B590-EFBB20FF92B7}" type="pres">
      <dgm:prSet presAssocID="{9C7E4A44-2911-4E95-AF13-C25E34542C57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BD56D4-F01F-4A20-8CFB-A8A0078047B0}" type="pres">
      <dgm:prSet presAssocID="{9C7E4A44-2911-4E95-AF13-C25E34542C57}" presName="accent_3" presStyleCnt="0"/>
      <dgm:spPr/>
    </dgm:pt>
    <dgm:pt modelId="{6DD38822-26DD-4CDE-BDB6-57EF59E9F962}" type="pres">
      <dgm:prSet presAssocID="{9C7E4A44-2911-4E95-AF13-C25E34542C57}" presName="accentRepeatNode" presStyleLbl="solidFgAcc1" presStyleIdx="2" presStyleCnt="3"/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</dgm:spPr>
    </dgm:pt>
  </dgm:ptLst>
  <dgm:cxnLst>
    <dgm:cxn modelId="{C520691D-9534-40CE-BB47-D06F9CFDB71E}" type="presOf" srcId="{073A34D7-F299-4E4B-A640-46E88FD175CF}" destId="{3F032D07-48CA-43F7-BA19-1BDD7E8BBC37}" srcOrd="0" destOrd="0" presId="urn:microsoft.com/office/officeart/2008/layout/VerticalCurvedList"/>
    <dgm:cxn modelId="{AA612F83-C2FE-4261-9E72-9DFBAD84DED1}" srcId="{2991E1E7-3717-45AF-BE57-7EF9BC67FFA9}" destId="{9C7E4A44-2911-4E95-AF13-C25E34542C57}" srcOrd="2" destOrd="0" parTransId="{30291BDE-DF03-4BB4-9F37-AA0813C24263}" sibTransId="{1C5A3185-4E75-4C7A-8880-0B81F3322EBE}"/>
    <dgm:cxn modelId="{9F6D0859-3B09-45F0-AD45-0EEE52D8A104}" srcId="{2991E1E7-3717-45AF-BE57-7EF9BC67FFA9}" destId="{C077ADF0-821C-4145-BB4C-A556C992E479}" srcOrd="0" destOrd="0" parTransId="{A53418EC-1061-42C2-A61B-13D7604F06E0}" sibTransId="{073A34D7-F299-4E4B-A640-46E88FD175CF}"/>
    <dgm:cxn modelId="{B354758D-A470-455E-B96D-2DD083F1942C}" type="presOf" srcId="{2991E1E7-3717-45AF-BE57-7EF9BC67FFA9}" destId="{8F54A20F-8EAC-4822-9EB9-93422D011EA2}" srcOrd="0" destOrd="0" presId="urn:microsoft.com/office/officeart/2008/layout/VerticalCurvedList"/>
    <dgm:cxn modelId="{914D9C76-7E21-4D7E-82B7-800FD91E04BD}" type="presOf" srcId="{9C7E4A44-2911-4E95-AF13-C25E34542C57}" destId="{E371CD6A-123F-4B9F-B590-EFBB20FF92B7}" srcOrd="0" destOrd="0" presId="urn:microsoft.com/office/officeart/2008/layout/VerticalCurvedList"/>
    <dgm:cxn modelId="{F0761134-7709-42E4-A245-26D33D861117}" type="presOf" srcId="{C077ADF0-821C-4145-BB4C-A556C992E479}" destId="{8FD71653-871F-41F4-BC49-CEC3F0B35D0A}" srcOrd="0" destOrd="0" presId="urn:microsoft.com/office/officeart/2008/layout/VerticalCurvedList"/>
    <dgm:cxn modelId="{FA829765-1394-4F96-B58A-115181FD4753}" type="presOf" srcId="{0826C5B4-1509-41B6-A56D-7285BCCFF4B1}" destId="{446070A1-AA8F-48E3-85FF-95FBBB008E2A}" srcOrd="0" destOrd="0" presId="urn:microsoft.com/office/officeart/2008/layout/VerticalCurvedList"/>
    <dgm:cxn modelId="{B14E9CD2-1210-4A5B-95B4-0D122D355C5B}" srcId="{2991E1E7-3717-45AF-BE57-7EF9BC67FFA9}" destId="{0826C5B4-1509-41B6-A56D-7285BCCFF4B1}" srcOrd="1" destOrd="0" parTransId="{AA01F272-7868-4174-9113-5EB5F5616BC8}" sibTransId="{D3716C9E-C222-4D22-87BB-8B8DD2BA580F}"/>
    <dgm:cxn modelId="{15CFE4BD-0067-4834-B6F0-FD5050C0C667}" type="presParOf" srcId="{8F54A20F-8EAC-4822-9EB9-93422D011EA2}" destId="{EAE1C026-9DAB-4EAB-9749-82B6B22538E2}" srcOrd="0" destOrd="0" presId="urn:microsoft.com/office/officeart/2008/layout/VerticalCurvedList"/>
    <dgm:cxn modelId="{6F68BFA5-E9CE-4FF8-B5B8-E312505FE43D}" type="presParOf" srcId="{EAE1C026-9DAB-4EAB-9749-82B6B22538E2}" destId="{516212BD-91E2-4AA7-BE55-F043A860F0C5}" srcOrd="0" destOrd="0" presId="urn:microsoft.com/office/officeart/2008/layout/VerticalCurvedList"/>
    <dgm:cxn modelId="{DF12F11E-371D-43EE-BB00-549521CEE700}" type="presParOf" srcId="{516212BD-91E2-4AA7-BE55-F043A860F0C5}" destId="{F0BDD0F3-CA0E-4D9B-8C11-76C03E56938B}" srcOrd="0" destOrd="0" presId="urn:microsoft.com/office/officeart/2008/layout/VerticalCurvedList"/>
    <dgm:cxn modelId="{0E1E3F14-9C1A-4557-9EA6-CDCCF1C44386}" type="presParOf" srcId="{516212BD-91E2-4AA7-BE55-F043A860F0C5}" destId="{3F032D07-48CA-43F7-BA19-1BDD7E8BBC37}" srcOrd="1" destOrd="0" presId="urn:microsoft.com/office/officeart/2008/layout/VerticalCurvedList"/>
    <dgm:cxn modelId="{C8BABF69-0A6C-4D9A-B712-905123E348B2}" type="presParOf" srcId="{516212BD-91E2-4AA7-BE55-F043A860F0C5}" destId="{2E65FC79-4382-4A6B-BAB3-5143A065ECDD}" srcOrd="2" destOrd="0" presId="urn:microsoft.com/office/officeart/2008/layout/VerticalCurvedList"/>
    <dgm:cxn modelId="{A4D13BF5-8BFA-494E-B402-EF8B4DA261A7}" type="presParOf" srcId="{516212BD-91E2-4AA7-BE55-F043A860F0C5}" destId="{6CF772C1-829F-4E64-8A34-05DEF2B66707}" srcOrd="3" destOrd="0" presId="urn:microsoft.com/office/officeart/2008/layout/VerticalCurvedList"/>
    <dgm:cxn modelId="{F52FD9B4-48CF-49DA-A7C5-D85456106AA7}" type="presParOf" srcId="{EAE1C026-9DAB-4EAB-9749-82B6B22538E2}" destId="{8FD71653-871F-41F4-BC49-CEC3F0B35D0A}" srcOrd="1" destOrd="0" presId="urn:microsoft.com/office/officeart/2008/layout/VerticalCurvedList"/>
    <dgm:cxn modelId="{86FBBE13-92D8-4D7E-8975-76D9C6B21045}" type="presParOf" srcId="{EAE1C026-9DAB-4EAB-9749-82B6B22538E2}" destId="{B1C3CA1B-1B72-4D3D-8636-FEDB7EE2D8E4}" srcOrd="2" destOrd="0" presId="urn:microsoft.com/office/officeart/2008/layout/VerticalCurvedList"/>
    <dgm:cxn modelId="{EBED1164-12B0-46DB-97CB-8BF8A6F43F34}" type="presParOf" srcId="{B1C3CA1B-1B72-4D3D-8636-FEDB7EE2D8E4}" destId="{0861C844-C024-4595-B95A-0E19D29E2E70}" srcOrd="0" destOrd="0" presId="urn:microsoft.com/office/officeart/2008/layout/VerticalCurvedList"/>
    <dgm:cxn modelId="{F31E0025-2023-4B4B-88D1-E00EC100CBD0}" type="presParOf" srcId="{EAE1C026-9DAB-4EAB-9749-82B6B22538E2}" destId="{446070A1-AA8F-48E3-85FF-95FBBB008E2A}" srcOrd="3" destOrd="0" presId="urn:microsoft.com/office/officeart/2008/layout/VerticalCurvedList"/>
    <dgm:cxn modelId="{17F3AD77-F4A2-4072-A247-0695F4F0EBA6}" type="presParOf" srcId="{EAE1C026-9DAB-4EAB-9749-82B6B22538E2}" destId="{C9CF0B1B-E708-4FC2-A878-CDBDFEFEA518}" srcOrd="4" destOrd="0" presId="urn:microsoft.com/office/officeart/2008/layout/VerticalCurvedList"/>
    <dgm:cxn modelId="{805FF870-0F32-4F58-9735-0F2AA67DC630}" type="presParOf" srcId="{C9CF0B1B-E708-4FC2-A878-CDBDFEFEA518}" destId="{4F57F816-020B-4A41-BAE7-E83EC60AFC63}" srcOrd="0" destOrd="0" presId="urn:microsoft.com/office/officeart/2008/layout/VerticalCurvedList"/>
    <dgm:cxn modelId="{D1D9B18D-045F-4D55-8761-EFC9E63E6A43}" type="presParOf" srcId="{EAE1C026-9DAB-4EAB-9749-82B6B22538E2}" destId="{E371CD6A-123F-4B9F-B590-EFBB20FF92B7}" srcOrd="5" destOrd="0" presId="urn:microsoft.com/office/officeart/2008/layout/VerticalCurvedList"/>
    <dgm:cxn modelId="{4D5DE4A8-37E3-4AD0-9C6F-46488AF434C7}" type="presParOf" srcId="{EAE1C026-9DAB-4EAB-9749-82B6B22538E2}" destId="{31BD56D4-F01F-4A20-8CFB-A8A0078047B0}" srcOrd="6" destOrd="0" presId="urn:microsoft.com/office/officeart/2008/layout/VerticalCurvedList"/>
    <dgm:cxn modelId="{7D7EE689-889C-4BC3-83B1-7C8B1F85453A}" type="presParOf" srcId="{31BD56D4-F01F-4A20-8CFB-A8A0078047B0}" destId="{6DD38822-26DD-4CDE-BDB6-57EF59E9F96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BB2156-A9C1-4CCF-A636-1D83D9E8D8F0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679EF99-ADED-4301-B84B-22672CD80BC7}">
      <dgm:prSet phldrT="[Текст]" custT="1"/>
      <dgm:spPr>
        <a:solidFill>
          <a:schemeClr val="accent3">
            <a:lumMod val="60000"/>
            <a:lumOff val="40000"/>
          </a:schemeClr>
        </a:solidFill>
        <a:ln>
          <a:solidFill>
            <a:schemeClr val="accent3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Palatino Linotype" panose="02040502050505030304" pitchFamily="18" charset="0"/>
            </a:rPr>
            <a:t>Расходы на реализацию Указа Президента Российской Федерации от 7 мая 2012 года № 597 "О мероприятиях по реализации государственной социальной политики" в полном объеме</a:t>
          </a:r>
          <a:endParaRPr lang="ru-RU" sz="1600" b="1" dirty="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4C5FB778-F550-45AC-A717-0DC96670E9B7}" type="parTrans" cxnId="{4D2475AB-01D1-4E4F-9C2E-F45A7B786AE5}">
      <dgm:prSet/>
      <dgm:spPr/>
      <dgm:t>
        <a:bodyPr/>
        <a:lstStyle/>
        <a:p>
          <a:endParaRPr lang="ru-RU"/>
        </a:p>
      </dgm:t>
    </dgm:pt>
    <dgm:pt modelId="{0A444E4D-E837-41D5-981A-4263BB8D1634}" type="sibTrans" cxnId="{4D2475AB-01D1-4E4F-9C2E-F45A7B786AE5}">
      <dgm:prSet/>
      <dgm:spPr/>
      <dgm:t>
        <a:bodyPr/>
        <a:lstStyle/>
        <a:p>
          <a:endParaRPr lang="ru-RU"/>
        </a:p>
      </dgm:t>
    </dgm:pt>
    <dgm:pt modelId="{77BD8211-0E8A-4413-A9F1-14643020CB4C}">
      <dgm:prSet phldrT="[Текст]" custT="1"/>
      <dgm:spPr>
        <a:solidFill>
          <a:schemeClr val="accent4">
            <a:lumMod val="60000"/>
            <a:lumOff val="40000"/>
          </a:schemeClr>
        </a:solidFill>
        <a:ln>
          <a:solidFill>
            <a:schemeClr val="accent4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Palatino Linotype" panose="02040502050505030304" pitchFamily="18" charset="0"/>
            </a:rPr>
            <a:t>Размер расчетной величины для расчета должностных окладов работников муниципальных учреждений с 01 сентября 2023 года     11 725 рублей (109,019%)</a:t>
          </a:r>
          <a:endParaRPr lang="ru-RU" sz="1600" b="1" dirty="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776C53BA-DEA4-4643-90C8-790B9E39E627}" type="parTrans" cxnId="{1DB203B9-5854-46BF-BCAB-A073B63DF10A}">
      <dgm:prSet/>
      <dgm:spPr/>
      <dgm:t>
        <a:bodyPr/>
        <a:lstStyle/>
        <a:p>
          <a:endParaRPr lang="ru-RU"/>
        </a:p>
      </dgm:t>
    </dgm:pt>
    <dgm:pt modelId="{374A2DF7-0FE1-49BE-82AA-8802985D4D04}" type="sibTrans" cxnId="{1DB203B9-5854-46BF-BCAB-A073B63DF10A}">
      <dgm:prSet/>
      <dgm:spPr/>
      <dgm:t>
        <a:bodyPr/>
        <a:lstStyle/>
        <a:p>
          <a:endParaRPr lang="ru-RU"/>
        </a:p>
      </dgm:t>
    </dgm:pt>
    <dgm:pt modelId="{C7494B2F-5271-46EF-831B-581868380614}">
      <dgm:prSet phldrT="[Текст]" custT="1"/>
      <dgm:spPr>
        <a:solidFill>
          <a:srgbClr val="FFE181"/>
        </a:solidFill>
        <a:ln>
          <a:solidFill>
            <a:srgbClr val="FFD85D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Palatino Linotype" panose="02040502050505030304" pitchFamily="18" charset="0"/>
            </a:rPr>
            <a:t>Индексация расходов на оплату коммунальных услуг в размере 9,0%</a:t>
          </a:r>
          <a:endParaRPr lang="ru-RU" sz="1600" b="1" dirty="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224FA8D4-479D-40B3-91A7-BA27118E647E}" type="parTrans" cxnId="{1C2C8591-254E-4F21-910A-07B4BE337B09}">
      <dgm:prSet/>
      <dgm:spPr/>
      <dgm:t>
        <a:bodyPr/>
        <a:lstStyle/>
        <a:p>
          <a:endParaRPr lang="ru-RU"/>
        </a:p>
      </dgm:t>
    </dgm:pt>
    <dgm:pt modelId="{51882E87-8700-43A6-AD6F-ED101B37BDB8}" type="sibTrans" cxnId="{1C2C8591-254E-4F21-910A-07B4BE337B09}">
      <dgm:prSet/>
      <dgm:spPr/>
      <dgm:t>
        <a:bodyPr/>
        <a:lstStyle/>
        <a:p>
          <a:endParaRPr lang="ru-RU"/>
        </a:p>
      </dgm:t>
    </dgm:pt>
    <dgm:pt modelId="{360B6ADF-8B12-4DEA-BA3A-6B87C89D1C1E}">
      <dgm:prSet custT="1"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Palatino Linotype" panose="02040502050505030304" pitchFamily="18" charset="0"/>
            </a:rPr>
            <a:t>Расходы на закупку товаров, работ и услуг, предоставление субсидий юридическим лицам и некоммерческим организациям, софинансирование субсидий и иные межбюджетные трансферты бюджету Лужского муниципального района Ленинградской области не выше уровня 2022 года</a:t>
          </a:r>
          <a:endParaRPr lang="ru-RU" sz="1600" b="1" dirty="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69B5B8F9-340F-4FAA-9E8B-271053A01217}" type="parTrans" cxnId="{C8B0F375-CDCD-4D9E-A7D7-143181A8BBA3}">
      <dgm:prSet/>
      <dgm:spPr/>
      <dgm:t>
        <a:bodyPr/>
        <a:lstStyle/>
        <a:p>
          <a:endParaRPr lang="ru-RU"/>
        </a:p>
      </dgm:t>
    </dgm:pt>
    <dgm:pt modelId="{8F0A77EB-D53E-45B7-A3E4-553D860D895A}" type="sibTrans" cxnId="{C8B0F375-CDCD-4D9E-A7D7-143181A8BBA3}">
      <dgm:prSet/>
      <dgm:spPr/>
      <dgm:t>
        <a:bodyPr/>
        <a:lstStyle/>
        <a:p>
          <a:endParaRPr lang="ru-RU"/>
        </a:p>
      </dgm:t>
    </dgm:pt>
    <dgm:pt modelId="{C24B1652-7299-4B35-8869-7482ED735D1F}" type="pres">
      <dgm:prSet presAssocID="{7ABB2156-A9C1-4CCF-A636-1D83D9E8D8F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8E4711E3-DA50-4239-B051-0AB91DAF8202}" type="pres">
      <dgm:prSet presAssocID="{7ABB2156-A9C1-4CCF-A636-1D83D9E8D8F0}" presName="Name1" presStyleCnt="0"/>
      <dgm:spPr/>
    </dgm:pt>
    <dgm:pt modelId="{9A894E9C-5391-470F-B829-76060F3A2115}" type="pres">
      <dgm:prSet presAssocID="{7ABB2156-A9C1-4CCF-A636-1D83D9E8D8F0}" presName="cycle" presStyleCnt="0"/>
      <dgm:spPr/>
    </dgm:pt>
    <dgm:pt modelId="{DAA4DC55-60CB-4ADA-B227-AD00513E82B5}" type="pres">
      <dgm:prSet presAssocID="{7ABB2156-A9C1-4CCF-A636-1D83D9E8D8F0}" presName="srcNode" presStyleLbl="node1" presStyleIdx="0" presStyleCnt="4"/>
      <dgm:spPr/>
    </dgm:pt>
    <dgm:pt modelId="{9DFE2500-2FFF-497B-8D30-5486737541F6}" type="pres">
      <dgm:prSet presAssocID="{7ABB2156-A9C1-4CCF-A636-1D83D9E8D8F0}" presName="conn" presStyleLbl="parChTrans1D2" presStyleIdx="0" presStyleCnt="1"/>
      <dgm:spPr/>
      <dgm:t>
        <a:bodyPr/>
        <a:lstStyle/>
        <a:p>
          <a:endParaRPr lang="ru-RU"/>
        </a:p>
      </dgm:t>
    </dgm:pt>
    <dgm:pt modelId="{8CBA2FBB-4AD7-41A7-96F2-AB086F04E489}" type="pres">
      <dgm:prSet presAssocID="{7ABB2156-A9C1-4CCF-A636-1D83D9E8D8F0}" presName="extraNode" presStyleLbl="node1" presStyleIdx="0" presStyleCnt="4"/>
      <dgm:spPr/>
    </dgm:pt>
    <dgm:pt modelId="{45E31F01-F1E2-4FC9-8CAC-38921914ED13}" type="pres">
      <dgm:prSet presAssocID="{7ABB2156-A9C1-4CCF-A636-1D83D9E8D8F0}" presName="dstNode" presStyleLbl="node1" presStyleIdx="0" presStyleCnt="4"/>
      <dgm:spPr/>
    </dgm:pt>
    <dgm:pt modelId="{A85070E9-43EF-4B05-801B-15977AB813DD}" type="pres">
      <dgm:prSet presAssocID="{6679EF99-ADED-4301-B84B-22672CD80BC7}" presName="text_1" presStyleLbl="node1" presStyleIdx="0" presStyleCnt="4" custScaleY="1267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89E3D1-2E42-4C96-84D1-59DBE954AC8B}" type="pres">
      <dgm:prSet presAssocID="{6679EF99-ADED-4301-B84B-22672CD80BC7}" presName="accent_1" presStyleCnt="0"/>
      <dgm:spPr/>
    </dgm:pt>
    <dgm:pt modelId="{F99B774D-591F-4ABF-AE66-315A920A1A81}" type="pres">
      <dgm:prSet presAssocID="{6679EF99-ADED-4301-B84B-22672CD80BC7}" presName="accentRepeatNode" presStyleLbl="solidFgAcc1" presStyleIdx="0" presStyleCnt="4"/>
      <dgm:spPr>
        <a:solidFill>
          <a:schemeClr val="accent3">
            <a:lumMod val="60000"/>
            <a:lumOff val="40000"/>
          </a:schemeClr>
        </a:solidFill>
      </dgm:spPr>
    </dgm:pt>
    <dgm:pt modelId="{F781548F-0616-4DBE-8058-C2ADD58A7724}" type="pres">
      <dgm:prSet presAssocID="{77BD8211-0E8A-4413-A9F1-14643020CB4C}" presName="text_2" presStyleLbl="node1" presStyleIdx="1" presStyleCnt="4" custScaleY="1154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0ECB17-7F6A-48C6-825B-6368CC9619EA}" type="pres">
      <dgm:prSet presAssocID="{77BD8211-0E8A-4413-A9F1-14643020CB4C}" presName="accent_2" presStyleCnt="0"/>
      <dgm:spPr/>
    </dgm:pt>
    <dgm:pt modelId="{A6DC5CE6-AD40-47EC-B5F1-D25A8EEE8E8A}" type="pres">
      <dgm:prSet presAssocID="{77BD8211-0E8A-4413-A9F1-14643020CB4C}" presName="accentRepeatNode" presStyleLbl="solidFgAcc1" presStyleIdx="1" presStyleCnt="4"/>
      <dgm:spPr>
        <a:solidFill>
          <a:schemeClr val="accent4">
            <a:lumMod val="60000"/>
            <a:lumOff val="40000"/>
          </a:schemeClr>
        </a:solidFill>
        <a:ln>
          <a:solidFill>
            <a:schemeClr val="accent4"/>
          </a:solidFill>
        </a:ln>
      </dgm:spPr>
    </dgm:pt>
    <dgm:pt modelId="{A3B1F17B-9E08-4789-B5B3-EDCC52992202}" type="pres">
      <dgm:prSet presAssocID="{C7494B2F-5271-46EF-831B-581868380614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027786-0AF0-4EE8-9AFE-E9E03F33B997}" type="pres">
      <dgm:prSet presAssocID="{C7494B2F-5271-46EF-831B-581868380614}" presName="accent_3" presStyleCnt="0"/>
      <dgm:spPr/>
    </dgm:pt>
    <dgm:pt modelId="{0B45331F-27E7-4662-BED4-4F8AA9840DEA}" type="pres">
      <dgm:prSet presAssocID="{C7494B2F-5271-46EF-831B-581868380614}" presName="accentRepeatNode" presStyleLbl="solidFgAcc1" presStyleIdx="2" presStyleCnt="4"/>
      <dgm:spPr>
        <a:solidFill>
          <a:srgbClr val="FFE181"/>
        </a:solidFill>
        <a:ln>
          <a:solidFill>
            <a:srgbClr val="FFD85D"/>
          </a:solidFill>
        </a:ln>
      </dgm:spPr>
    </dgm:pt>
    <dgm:pt modelId="{99909E1A-5C92-4B65-9FF8-7D9AE546EFE1}" type="pres">
      <dgm:prSet presAssocID="{360B6ADF-8B12-4DEA-BA3A-6B87C89D1C1E}" presName="text_4" presStyleLbl="node1" presStyleIdx="3" presStyleCnt="4" custScaleY="1479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1BBC6D-83E6-4EDB-94F5-3969CD7FE9E4}" type="pres">
      <dgm:prSet presAssocID="{360B6ADF-8B12-4DEA-BA3A-6B87C89D1C1E}" presName="accent_4" presStyleCnt="0"/>
      <dgm:spPr/>
    </dgm:pt>
    <dgm:pt modelId="{901CB340-D866-41A6-923A-3C51613A426C}" type="pres">
      <dgm:prSet presAssocID="{360B6ADF-8B12-4DEA-BA3A-6B87C89D1C1E}" presName="accentRepeatNode" presStyleLbl="solidFgAcc1" presStyleIdx="3" presStyleCnt="4"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</dgm:pt>
  </dgm:ptLst>
  <dgm:cxnLst>
    <dgm:cxn modelId="{1DB203B9-5854-46BF-BCAB-A073B63DF10A}" srcId="{7ABB2156-A9C1-4CCF-A636-1D83D9E8D8F0}" destId="{77BD8211-0E8A-4413-A9F1-14643020CB4C}" srcOrd="1" destOrd="0" parTransId="{776C53BA-DEA4-4643-90C8-790B9E39E627}" sibTransId="{374A2DF7-0FE1-49BE-82AA-8802985D4D04}"/>
    <dgm:cxn modelId="{1C2C8591-254E-4F21-910A-07B4BE337B09}" srcId="{7ABB2156-A9C1-4CCF-A636-1D83D9E8D8F0}" destId="{C7494B2F-5271-46EF-831B-581868380614}" srcOrd="2" destOrd="0" parTransId="{224FA8D4-479D-40B3-91A7-BA27118E647E}" sibTransId="{51882E87-8700-43A6-AD6F-ED101B37BDB8}"/>
    <dgm:cxn modelId="{4D2475AB-01D1-4E4F-9C2E-F45A7B786AE5}" srcId="{7ABB2156-A9C1-4CCF-A636-1D83D9E8D8F0}" destId="{6679EF99-ADED-4301-B84B-22672CD80BC7}" srcOrd="0" destOrd="0" parTransId="{4C5FB778-F550-45AC-A717-0DC96670E9B7}" sibTransId="{0A444E4D-E837-41D5-981A-4263BB8D1634}"/>
    <dgm:cxn modelId="{BB7E6D18-24CC-4F65-AE27-A1A5F099F154}" type="presOf" srcId="{77BD8211-0E8A-4413-A9F1-14643020CB4C}" destId="{F781548F-0616-4DBE-8058-C2ADD58A7724}" srcOrd="0" destOrd="0" presId="urn:microsoft.com/office/officeart/2008/layout/VerticalCurvedList"/>
    <dgm:cxn modelId="{A6689041-5430-495F-9C72-542267757AA0}" type="presOf" srcId="{C7494B2F-5271-46EF-831B-581868380614}" destId="{A3B1F17B-9E08-4789-B5B3-EDCC52992202}" srcOrd="0" destOrd="0" presId="urn:microsoft.com/office/officeart/2008/layout/VerticalCurvedList"/>
    <dgm:cxn modelId="{9E32A2CC-15B3-462C-926E-4C004077ABAD}" type="presOf" srcId="{360B6ADF-8B12-4DEA-BA3A-6B87C89D1C1E}" destId="{99909E1A-5C92-4B65-9FF8-7D9AE546EFE1}" srcOrd="0" destOrd="0" presId="urn:microsoft.com/office/officeart/2008/layout/VerticalCurvedList"/>
    <dgm:cxn modelId="{D05335C9-324F-4462-BCCE-7ADFF09AA548}" type="presOf" srcId="{7ABB2156-A9C1-4CCF-A636-1D83D9E8D8F0}" destId="{C24B1652-7299-4B35-8869-7482ED735D1F}" srcOrd="0" destOrd="0" presId="urn:microsoft.com/office/officeart/2008/layout/VerticalCurvedList"/>
    <dgm:cxn modelId="{F9D275C0-6BC8-445D-B6B4-DDB7F5A8998C}" type="presOf" srcId="{0A444E4D-E837-41D5-981A-4263BB8D1634}" destId="{9DFE2500-2FFF-497B-8D30-5486737541F6}" srcOrd="0" destOrd="0" presId="urn:microsoft.com/office/officeart/2008/layout/VerticalCurvedList"/>
    <dgm:cxn modelId="{94F749B7-BA7B-4B38-9630-B53CCF14DDCD}" type="presOf" srcId="{6679EF99-ADED-4301-B84B-22672CD80BC7}" destId="{A85070E9-43EF-4B05-801B-15977AB813DD}" srcOrd="0" destOrd="0" presId="urn:microsoft.com/office/officeart/2008/layout/VerticalCurvedList"/>
    <dgm:cxn modelId="{C8B0F375-CDCD-4D9E-A7D7-143181A8BBA3}" srcId="{7ABB2156-A9C1-4CCF-A636-1D83D9E8D8F0}" destId="{360B6ADF-8B12-4DEA-BA3A-6B87C89D1C1E}" srcOrd="3" destOrd="0" parTransId="{69B5B8F9-340F-4FAA-9E8B-271053A01217}" sibTransId="{8F0A77EB-D53E-45B7-A3E4-553D860D895A}"/>
    <dgm:cxn modelId="{F2ED40C0-0607-4B7D-B565-6A0937BEEE08}" type="presParOf" srcId="{C24B1652-7299-4B35-8869-7482ED735D1F}" destId="{8E4711E3-DA50-4239-B051-0AB91DAF8202}" srcOrd="0" destOrd="0" presId="urn:microsoft.com/office/officeart/2008/layout/VerticalCurvedList"/>
    <dgm:cxn modelId="{5E5B6F2E-0274-45FE-B025-90C80054D90C}" type="presParOf" srcId="{8E4711E3-DA50-4239-B051-0AB91DAF8202}" destId="{9A894E9C-5391-470F-B829-76060F3A2115}" srcOrd="0" destOrd="0" presId="urn:microsoft.com/office/officeart/2008/layout/VerticalCurvedList"/>
    <dgm:cxn modelId="{DDDAA6AB-D2A4-441F-A070-DEA497FF08EE}" type="presParOf" srcId="{9A894E9C-5391-470F-B829-76060F3A2115}" destId="{DAA4DC55-60CB-4ADA-B227-AD00513E82B5}" srcOrd="0" destOrd="0" presId="urn:microsoft.com/office/officeart/2008/layout/VerticalCurvedList"/>
    <dgm:cxn modelId="{2A0A0C5D-3224-4D80-98C1-33E38E231D4A}" type="presParOf" srcId="{9A894E9C-5391-470F-B829-76060F3A2115}" destId="{9DFE2500-2FFF-497B-8D30-5486737541F6}" srcOrd="1" destOrd="0" presId="urn:microsoft.com/office/officeart/2008/layout/VerticalCurvedList"/>
    <dgm:cxn modelId="{8F8EF638-A68C-4238-867A-565D6801B05D}" type="presParOf" srcId="{9A894E9C-5391-470F-B829-76060F3A2115}" destId="{8CBA2FBB-4AD7-41A7-96F2-AB086F04E489}" srcOrd="2" destOrd="0" presId="urn:microsoft.com/office/officeart/2008/layout/VerticalCurvedList"/>
    <dgm:cxn modelId="{B01A7BB9-0216-4DA3-89F7-DF2E11303C58}" type="presParOf" srcId="{9A894E9C-5391-470F-B829-76060F3A2115}" destId="{45E31F01-F1E2-4FC9-8CAC-38921914ED13}" srcOrd="3" destOrd="0" presId="urn:microsoft.com/office/officeart/2008/layout/VerticalCurvedList"/>
    <dgm:cxn modelId="{D872A45B-F33C-496F-BE7C-FB84CC3103F9}" type="presParOf" srcId="{8E4711E3-DA50-4239-B051-0AB91DAF8202}" destId="{A85070E9-43EF-4B05-801B-15977AB813DD}" srcOrd="1" destOrd="0" presId="urn:microsoft.com/office/officeart/2008/layout/VerticalCurvedList"/>
    <dgm:cxn modelId="{8F5831D4-8FA5-4C34-B6FD-AFE58F8514A8}" type="presParOf" srcId="{8E4711E3-DA50-4239-B051-0AB91DAF8202}" destId="{0389E3D1-2E42-4C96-84D1-59DBE954AC8B}" srcOrd="2" destOrd="0" presId="urn:microsoft.com/office/officeart/2008/layout/VerticalCurvedList"/>
    <dgm:cxn modelId="{F1819A12-241A-4687-90F2-301702FFA86F}" type="presParOf" srcId="{0389E3D1-2E42-4C96-84D1-59DBE954AC8B}" destId="{F99B774D-591F-4ABF-AE66-315A920A1A81}" srcOrd="0" destOrd="0" presId="urn:microsoft.com/office/officeart/2008/layout/VerticalCurvedList"/>
    <dgm:cxn modelId="{374738CA-06A3-49BC-BD16-E4E32E939D42}" type="presParOf" srcId="{8E4711E3-DA50-4239-B051-0AB91DAF8202}" destId="{F781548F-0616-4DBE-8058-C2ADD58A7724}" srcOrd="3" destOrd="0" presId="urn:microsoft.com/office/officeart/2008/layout/VerticalCurvedList"/>
    <dgm:cxn modelId="{EC4FC7D4-AF7E-438F-89CA-1CCE3D3DDFE2}" type="presParOf" srcId="{8E4711E3-DA50-4239-B051-0AB91DAF8202}" destId="{000ECB17-7F6A-48C6-825B-6368CC9619EA}" srcOrd="4" destOrd="0" presId="urn:microsoft.com/office/officeart/2008/layout/VerticalCurvedList"/>
    <dgm:cxn modelId="{206D3727-5AFF-4C42-93B6-0D8E262D86FA}" type="presParOf" srcId="{000ECB17-7F6A-48C6-825B-6368CC9619EA}" destId="{A6DC5CE6-AD40-47EC-B5F1-D25A8EEE8E8A}" srcOrd="0" destOrd="0" presId="urn:microsoft.com/office/officeart/2008/layout/VerticalCurvedList"/>
    <dgm:cxn modelId="{E4EB29BF-737F-49BD-87EC-FE063180BFC9}" type="presParOf" srcId="{8E4711E3-DA50-4239-B051-0AB91DAF8202}" destId="{A3B1F17B-9E08-4789-B5B3-EDCC52992202}" srcOrd="5" destOrd="0" presId="urn:microsoft.com/office/officeart/2008/layout/VerticalCurvedList"/>
    <dgm:cxn modelId="{6414114C-14B2-4325-88E0-D14870143BF8}" type="presParOf" srcId="{8E4711E3-DA50-4239-B051-0AB91DAF8202}" destId="{A4027786-0AF0-4EE8-9AFE-E9E03F33B997}" srcOrd="6" destOrd="0" presId="urn:microsoft.com/office/officeart/2008/layout/VerticalCurvedList"/>
    <dgm:cxn modelId="{969D7209-7D01-4050-9E74-FB165D015AC3}" type="presParOf" srcId="{A4027786-0AF0-4EE8-9AFE-E9E03F33B997}" destId="{0B45331F-27E7-4662-BED4-4F8AA9840DEA}" srcOrd="0" destOrd="0" presId="urn:microsoft.com/office/officeart/2008/layout/VerticalCurvedList"/>
    <dgm:cxn modelId="{A0570ECD-774E-4659-A934-77BF82E400BE}" type="presParOf" srcId="{8E4711E3-DA50-4239-B051-0AB91DAF8202}" destId="{99909E1A-5C92-4B65-9FF8-7D9AE546EFE1}" srcOrd="7" destOrd="0" presId="urn:microsoft.com/office/officeart/2008/layout/VerticalCurvedList"/>
    <dgm:cxn modelId="{5B02B412-541C-4F39-9FD8-204C4B8E9FA7}" type="presParOf" srcId="{8E4711E3-DA50-4239-B051-0AB91DAF8202}" destId="{B71BBC6D-83E6-4EDB-94F5-3969CD7FE9E4}" srcOrd="8" destOrd="0" presId="urn:microsoft.com/office/officeart/2008/layout/VerticalCurvedList"/>
    <dgm:cxn modelId="{8E30EC71-B7F3-496E-A0BA-BC6E4A2CD3FE}" type="presParOf" srcId="{B71BBC6D-83E6-4EDB-94F5-3969CD7FE9E4}" destId="{901CB340-D866-41A6-923A-3C51613A426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83E61F-3F95-470D-B739-A752BEBDAEFC}" type="doc">
      <dgm:prSet loTypeId="urn:microsoft.com/office/officeart/2008/layout/VerticalCurvedList" loCatId="list" qsTypeId="urn:microsoft.com/office/officeart/2005/8/quickstyle/3d1" qsCatId="3D" csTypeId="urn:microsoft.com/office/officeart/2005/8/colors/colorful1#4" csCatId="colorful" phldr="1"/>
      <dgm:spPr/>
      <dgm:t>
        <a:bodyPr/>
        <a:lstStyle/>
        <a:p>
          <a:endParaRPr lang="ru-RU"/>
        </a:p>
      </dgm:t>
    </dgm:pt>
    <dgm:pt modelId="{83232693-4910-4B19-9B96-0FBF03FD769A}">
      <dgm:prSet custT="1"/>
      <dgm:spPr>
        <a:solidFill>
          <a:schemeClr val="accent2">
            <a:lumMod val="40000"/>
            <a:lumOff val="60000"/>
          </a:schemeClr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sz="1600" b="0" dirty="0" smtClean="0">
              <a:solidFill>
                <a:schemeClr val="tx1"/>
              </a:solidFill>
              <a:latin typeface="Palatino Linotype" pitchFamily="18" charset="0"/>
              <a:cs typeface="Times New Roman" pitchFamily="18" charset="0"/>
            </a:rPr>
            <a:t>Организация ритуальных услуг – </a:t>
          </a:r>
          <a:r>
            <a:rPr lang="ru-RU" sz="1600" b="1" dirty="0" smtClean="0">
              <a:solidFill>
                <a:schemeClr val="tx1"/>
              </a:solidFill>
              <a:latin typeface="Palatino Linotype" pitchFamily="18" charset="0"/>
              <a:cs typeface="Times New Roman" pitchFamily="18" charset="0"/>
            </a:rPr>
            <a:t>100,0 тыс. руб.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EF9E05-68F3-487A-ADDA-2C709B97E190}" type="parTrans" cxnId="{0814B7F6-071D-46B6-9996-C66E105E9DC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28668EB-50A7-490B-90C8-8517935CD383}" type="sibTrans" cxnId="{0814B7F6-071D-46B6-9996-C66E105E9DC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61DB5A0-AC33-4F66-A328-2D75FFAC0B55}">
      <dgm:prSet custT="1"/>
      <dgm:spPr>
        <a:solidFill>
          <a:schemeClr val="bg2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kumimoji="0" lang="ru-RU" sz="1600" b="0" dirty="0" smtClean="0">
              <a:solidFill>
                <a:schemeClr val="dk1"/>
              </a:solidFill>
              <a:latin typeface="Palatino Linotype" pitchFamily="18" charset="0"/>
              <a:ea typeface="+mn-ea"/>
              <a:cs typeface="Times New Roman" pitchFamily="18" charset="0"/>
            </a:rPr>
            <a:t>Поддержка развития общественной инфраструктуры муниципального значения – </a:t>
          </a:r>
          <a:r>
            <a:rPr kumimoji="0" lang="ru-RU" sz="1600" b="1" dirty="0" smtClean="0">
              <a:solidFill>
                <a:schemeClr val="dk1"/>
              </a:solidFill>
              <a:latin typeface="Palatino Linotype" pitchFamily="18" charset="0"/>
              <a:ea typeface="+mn-ea"/>
              <a:cs typeface="Times New Roman" pitchFamily="18" charset="0"/>
            </a:rPr>
            <a:t>47,5 тыс. руб.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932C8F-C312-452F-9397-A7D9D072C29B}" type="parTrans" cxnId="{BE5060A9-6C8E-4AC5-B4EA-047A2885429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3B22750-13E2-465D-BBD7-51207953947C}" type="sibTrans" cxnId="{BE5060A9-6C8E-4AC5-B4EA-047A2885429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1ECADE9-906B-4B95-8995-C8AD28F932AC}">
      <dgm:prSet custT="1"/>
      <dgm:spPr>
        <a:solidFill>
          <a:srgbClr val="FFE181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kumimoji="0" lang="ru-RU" sz="1600" b="0" dirty="0" smtClean="0">
              <a:solidFill>
                <a:schemeClr val="dk1"/>
              </a:solidFill>
              <a:latin typeface="Palatino Linotype" pitchFamily="18" charset="0"/>
              <a:ea typeface="+mn-ea"/>
              <a:cs typeface="Times New Roman" pitchFamily="18" charset="0"/>
            </a:rPr>
            <a:t>Озеленение и прочие мероприятия по благоустройству территории Лужского городского поселение –</a:t>
          </a:r>
          <a:r>
            <a:rPr kumimoji="0" lang="ru-RU" sz="1600" b="1" dirty="0" smtClean="0">
              <a:solidFill>
                <a:schemeClr val="dk1"/>
              </a:solidFill>
              <a:latin typeface="Palatino Linotype" pitchFamily="18" charset="0"/>
              <a:ea typeface="+mn-ea"/>
              <a:cs typeface="Times New Roman" pitchFamily="18" charset="0"/>
            </a:rPr>
            <a:t> 19 000,0 тыс. руб.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ADE25A-7CF9-4ABC-B815-F197A433A393}" type="parTrans" cxnId="{803BC014-1590-4089-9BBC-332BB75B19E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597845E-587D-4AD6-88BB-5509B7B89FB1}" type="sibTrans" cxnId="{803BC014-1590-4089-9BBC-332BB75B19E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D002CE0-C492-43DC-801F-E4F140AEFA77}">
      <dgm:prSet custT="1"/>
      <dgm:spPr>
        <a:solidFill>
          <a:schemeClr val="accent3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kumimoji="0" lang="ru-RU" sz="1600" b="0" dirty="0" smtClean="0">
              <a:solidFill>
                <a:schemeClr val="dk1"/>
              </a:solidFill>
              <a:latin typeface="Palatino Linotype" pitchFamily="18" charset="0"/>
              <a:ea typeface="+mn-ea"/>
              <a:cs typeface="Times New Roman" pitchFamily="18" charset="0"/>
            </a:rPr>
            <a:t>Мероприятия по содержанию территории Лужского городского поселения –</a:t>
          </a:r>
          <a:r>
            <a:rPr kumimoji="0" lang="ru-RU" sz="1600" b="1" dirty="0" smtClean="0">
              <a:solidFill>
                <a:schemeClr val="dk1"/>
              </a:solidFill>
              <a:latin typeface="Palatino Linotype" pitchFamily="18" charset="0"/>
              <a:ea typeface="+mn-ea"/>
              <a:cs typeface="Times New Roman" pitchFamily="18" charset="0"/>
            </a:rPr>
            <a:t> 20 000,0 тыс. руб.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312E80-E811-4E17-BD3A-B4FB489FF5D6}" type="parTrans" cxnId="{F7640737-A3FD-47FD-842B-8406807C50F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C4CFA94-4743-467F-B7B1-928A28B9D397}" type="sibTrans" cxnId="{F7640737-A3FD-47FD-842B-8406807C50F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1E2BBE8-5448-44E1-B0D9-E93F66F33258}" type="pres">
      <dgm:prSet presAssocID="{7183E61F-3F95-470D-B739-A752BEBDAEF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75AEEC5-ECE0-4E01-A8AD-3EF7C540E059}" type="pres">
      <dgm:prSet presAssocID="{7183E61F-3F95-470D-B739-A752BEBDAEFC}" presName="Name1" presStyleCnt="0"/>
      <dgm:spPr/>
      <dgm:t>
        <a:bodyPr/>
        <a:lstStyle/>
        <a:p>
          <a:endParaRPr lang="ru-RU"/>
        </a:p>
      </dgm:t>
    </dgm:pt>
    <dgm:pt modelId="{05DA620F-B37C-4088-A3FE-B9D0FDBDDA21}" type="pres">
      <dgm:prSet presAssocID="{7183E61F-3F95-470D-B739-A752BEBDAEFC}" presName="cycle" presStyleCnt="0"/>
      <dgm:spPr/>
      <dgm:t>
        <a:bodyPr/>
        <a:lstStyle/>
        <a:p>
          <a:endParaRPr lang="ru-RU"/>
        </a:p>
      </dgm:t>
    </dgm:pt>
    <dgm:pt modelId="{A0530FA3-CD9C-4A51-9A95-BB3C6A4A0DCA}" type="pres">
      <dgm:prSet presAssocID="{7183E61F-3F95-470D-B739-A752BEBDAEFC}" presName="srcNode" presStyleLbl="node1" presStyleIdx="0" presStyleCnt="4"/>
      <dgm:spPr/>
      <dgm:t>
        <a:bodyPr/>
        <a:lstStyle/>
        <a:p>
          <a:endParaRPr lang="ru-RU"/>
        </a:p>
      </dgm:t>
    </dgm:pt>
    <dgm:pt modelId="{D45C7705-68EA-48D8-8D17-A3D2595E1EF4}" type="pres">
      <dgm:prSet presAssocID="{7183E61F-3F95-470D-B739-A752BEBDAEFC}" presName="conn" presStyleLbl="parChTrans1D2" presStyleIdx="0" presStyleCnt="1"/>
      <dgm:spPr/>
      <dgm:t>
        <a:bodyPr/>
        <a:lstStyle/>
        <a:p>
          <a:endParaRPr lang="ru-RU"/>
        </a:p>
      </dgm:t>
    </dgm:pt>
    <dgm:pt modelId="{5A53F82E-E76E-4695-BDDF-C44D704F2105}" type="pres">
      <dgm:prSet presAssocID="{7183E61F-3F95-470D-B739-A752BEBDAEFC}" presName="extraNode" presStyleLbl="node1" presStyleIdx="0" presStyleCnt="4"/>
      <dgm:spPr/>
      <dgm:t>
        <a:bodyPr/>
        <a:lstStyle/>
        <a:p>
          <a:endParaRPr lang="ru-RU"/>
        </a:p>
      </dgm:t>
    </dgm:pt>
    <dgm:pt modelId="{5B74AA54-4E69-4402-B761-1F6E58250014}" type="pres">
      <dgm:prSet presAssocID="{7183E61F-3F95-470D-B739-A752BEBDAEFC}" presName="dstNode" presStyleLbl="node1" presStyleIdx="0" presStyleCnt="4"/>
      <dgm:spPr/>
      <dgm:t>
        <a:bodyPr/>
        <a:lstStyle/>
        <a:p>
          <a:endParaRPr lang="ru-RU"/>
        </a:p>
      </dgm:t>
    </dgm:pt>
    <dgm:pt modelId="{4C35DD8A-7316-45CC-819F-7FF92587FDFB}" type="pres">
      <dgm:prSet presAssocID="{31ECADE9-906B-4B95-8995-C8AD28F932AC}" presName="text_1" presStyleLbl="node1" presStyleIdx="0" presStyleCnt="4" custScaleX="89128" custLinFactNeighborX="-2856" custLinFactNeighborY="-36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70644D-025B-4A73-AAF5-9ED14BEBC6FC}" type="pres">
      <dgm:prSet presAssocID="{31ECADE9-906B-4B95-8995-C8AD28F932AC}" presName="accent_1" presStyleCnt="0"/>
      <dgm:spPr/>
      <dgm:t>
        <a:bodyPr/>
        <a:lstStyle/>
        <a:p>
          <a:endParaRPr lang="ru-RU"/>
        </a:p>
      </dgm:t>
    </dgm:pt>
    <dgm:pt modelId="{84FDCF01-4E3C-4A1A-8928-4CB0BEAE0187}" type="pres">
      <dgm:prSet presAssocID="{31ECADE9-906B-4B95-8995-C8AD28F932AC}" presName="accentRepeatNode" presStyleLbl="solidFgAcc1" presStyleIdx="0" presStyleCnt="4"/>
      <dgm:spPr>
        <a:solidFill>
          <a:srgbClr val="FFE181"/>
        </a:solidFill>
        <a:ln>
          <a:solidFill>
            <a:srgbClr val="FFD44B"/>
          </a:solidFill>
        </a:ln>
      </dgm:spPr>
      <dgm:t>
        <a:bodyPr/>
        <a:lstStyle/>
        <a:p>
          <a:endParaRPr lang="ru-RU"/>
        </a:p>
      </dgm:t>
    </dgm:pt>
    <dgm:pt modelId="{1EB011B7-1185-4C0F-B35A-4CBB2762655F}" type="pres">
      <dgm:prSet presAssocID="{DD002CE0-C492-43DC-801F-E4F140AEFA77}" presName="text_2" presStyleLbl="node1" presStyleIdx="1" presStyleCnt="4" custScaleX="82662" custLinFactNeighborX="-6110" custLinFactNeighborY="-25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E4D533-1823-4C27-B323-CC6F4260C9AA}" type="pres">
      <dgm:prSet presAssocID="{DD002CE0-C492-43DC-801F-E4F140AEFA77}" presName="accent_2" presStyleCnt="0"/>
      <dgm:spPr/>
    </dgm:pt>
    <dgm:pt modelId="{5D15D370-8855-402F-A24D-880015C1CB75}" type="pres">
      <dgm:prSet presAssocID="{DD002CE0-C492-43DC-801F-E4F140AEFA77}" presName="accentRepeatNode" presStyleLbl="solidFgAcc1" presStyleIdx="1" presStyleCnt="4" custLinFactNeighborX="-5035" custLinFactNeighborY="1286"/>
      <dgm:spPr>
        <a:solidFill>
          <a:schemeClr val="accent3">
            <a:lumMod val="60000"/>
            <a:lumOff val="40000"/>
          </a:schemeClr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27CEBEB9-7C4B-4030-B938-D904ABB98147}" type="pres">
      <dgm:prSet presAssocID="{361DB5A0-AC33-4F66-A328-2D75FFAC0B55}" presName="text_3" presStyleLbl="node1" presStyleIdx="2" presStyleCnt="4" custScaleX="77850" custLinFactNeighborX="-11209" custLinFactNeighborY="-7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281089-2DB6-40AC-9D58-1898421A642A}" type="pres">
      <dgm:prSet presAssocID="{361DB5A0-AC33-4F66-A328-2D75FFAC0B55}" presName="accent_3" presStyleCnt="0"/>
      <dgm:spPr/>
      <dgm:t>
        <a:bodyPr/>
        <a:lstStyle/>
        <a:p>
          <a:endParaRPr lang="ru-RU"/>
        </a:p>
      </dgm:t>
    </dgm:pt>
    <dgm:pt modelId="{1BD776D9-4F93-4769-A8D9-8A522F60362B}" type="pres">
      <dgm:prSet presAssocID="{361DB5A0-AC33-4F66-A328-2D75FFAC0B55}" presName="accentRepeatNode" presStyleLbl="solidFgAcc1" presStyleIdx="2" presStyleCnt="4" custLinFactNeighborX="-9803" custLinFactNeighborY="-2254"/>
      <dgm:spPr>
        <a:solidFill>
          <a:schemeClr val="bg2">
            <a:lumMod val="60000"/>
            <a:lumOff val="4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ru-RU"/>
        </a:p>
      </dgm:t>
    </dgm:pt>
    <dgm:pt modelId="{224A83D4-523E-44EE-BA9D-002B1D06016D}" type="pres">
      <dgm:prSet presAssocID="{83232693-4910-4B19-9B96-0FBF03FD769A}" presName="text_4" presStyleLbl="node1" presStyleIdx="3" presStyleCnt="4" custScaleX="64007" custLinFactNeighborX="-18020" custLinFactNeighborY="-52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B3696A-C9E8-470E-A9AC-ED471A16B71D}" type="pres">
      <dgm:prSet presAssocID="{83232693-4910-4B19-9B96-0FBF03FD769A}" presName="accent_4" presStyleCnt="0"/>
      <dgm:spPr/>
      <dgm:t>
        <a:bodyPr/>
        <a:lstStyle/>
        <a:p>
          <a:endParaRPr lang="ru-RU"/>
        </a:p>
      </dgm:t>
    </dgm:pt>
    <dgm:pt modelId="{922B23CE-F6E3-44DF-A87D-E4709672551B}" type="pres">
      <dgm:prSet presAssocID="{83232693-4910-4B19-9B96-0FBF03FD769A}" presName="accentRepeatNode" presStyleLbl="solidFgAcc1" presStyleIdx="3" presStyleCnt="4"/>
      <dgm:spPr>
        <a:solidFill>
          <a:schemeClr val="accent2">
            <a:lumMod val="40000"/>
            <a:lumOff val="60000"/>
          </a:schemeClr>
        </a:solidFill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endParaRPr lang="ru-RU"/>
        </a:p>
      </dgm:t>
    </dgm:pt>
  </dgm:ptLst>
  <dgm:cxnLst>
    <dgm:cxn modelId="{1AB3377A-41C2-4B6F-9A76-734B9F27CE84}" type="presOf" srcId="{DD002CE0-C492-43DC-801F-E4F140AEFA77}" destId="{1EB011B7-1185-4C0F-B35A-4CBB2762655F}" srcOrd="0" destOrd="0" presId="urn:microsoft.com/office/officeart/2008/layout/VerticalCurvedList"/>
    <dgm:cxn modelId="{803BC014-1590-4089-9BBC-332BB75B19EF}" srcId="{7183E61F-3F95-470D-B739-A752BEBDAEFC}" destId="{31ECADE9-906B-4B95-8995-C8AD28F932AC}" srcOrd="0" destOrd="0" parTransId="{EAADE25A-7CF9-4ABC-B815-F197A433A393}" sibTransId="{7597845E-587D-4AD6-88BB-5509B7B89FB1}"/>
    <dgm:cxn modelId="{70D11F86-7495-4394-B455-CD4AEAA99074}" type="presOf" srcId="{7183E61F-3F95-470D-B739-A752BEBDAEFC}" destId="{A1E2BBE8-5448-44E1-B0D9-E93F66F33258}" srcOrd="0" destOrd="0" presId="urn:microsoft.com/office/officeart/2008/layout/VerticalCurvedList"/>
    <dgm:cxn modelId="{F7640737-A3FD-47FD-842B-8406807C50FA}" srcId="{7183E61F-3F95-470D-B739-A752BEBDAEFC}" destId="{DD002CE0-C492-43DC-801F-E4F140AEFA77}" srcOrd="1" destOrd="0" parTransId="{10312E80-E811-4E17-BD3A-B4FB489FF5D6}" sibTransId="{1C4CFA94-4743-467F-B7B1-928A28B9D397}"/>
    <dgm:cxn modelId="{A9765C5E-242D-4060-82A6-72B50FDCB337}" type="presOf" srcId="{83232693-4910-4B19-9B96-0FBF03FD769A}" destId="{224A83D4-523E-44EE-BA9D-002B1D06016D}" srcOrd="0" destOrd="0" presId="urn:microsoft.com/office/officeart/2008/layout/VerticalCurvedList"/>
    <dgm:cxn modelId="{BE5060A9-6C8E-4AC5-B4EA-047A28854296}" srcId="{7183E61F-3F95-470D-B739-A752BEBDAEFC}" destId="{361DB5A0-AC33-4F66-A328-2D75FFAC0B55}" srcOrd="2" destOrd="0" parTransId="{58932C8F-C312-452F-9397-A7D9D072C29B}" sibTransId="{F3B22750-13E2-465D-BBD7-51207953947C}"/>
    <dgm:cxn modelId="{0814B7F6-071D-46B6-9996-C66E105E9DC5}" srcId="{7183E61F-3F95-470D-B739-A752BEBDAEFC}" destId="{83232693-4910-4B19-9B96-0FBF03FD769A}" srcOrd="3" destOrd="0" parTransId="{0DEF9E05-68F3-487A-ADDA-2C709B97E190}" sibTransId="{F28668EB-50A7-490B-90C8-8517935CD383}"/>
    <dgm:cxn modelId="{EC2ED0FF-DE5F-42A9-8009-563834C75E02}" type="presOf" srcId="{31ECADE9-906B-4B95-8995-C8AD28F932AC}" destId="{4C35DD8A-7316-45CC-819F-7FF92587FDFB}" srcOrd="0" destOrd="0" presId="urn:microsoft.com/office/officeart/2008/layout/VerticalCurvedList"/>
    <dgm:cxn modelId="{98D8396C-6719-496D-AD78-750892DB1487}" type="presOf" srcId="{361DB5A0-AC33-4F66-A328-2D75FFAC0B55}" destId="{27CEBEB9-7C4B-4030-B938-D904ABB98147}" srcOrd="0" destOrd="0" presId="urn:microsoft.com/office/officeart/2008/layout/VerticalCurvedList"/>
    <dgm:cxn modelId="{B993F122-4722-4E0A-A2ED-E6B55E2C90B0}" type="presOf" srcId="{7597845E-587D-4AD6-88BB-5509B7B89FB1}" destId="{D45C7705-68EA-48D8-8D17-A3D2595E1EF4}" srcOrd="0" destOrd="0" presId="urn:microsoft.com/office/officeart/2008/layout/VerticalCurvedList"/>
    <dgm:cxn modelId="{3890BF7A-1D32-4B35-A8C9-F1035ACCDCB6}" type="presParOf" srcId="{A1E2BBE8-5448-44E1-B0D9-E93F66F33258}" destId="{575AEEC5-ECE0-4E01-A8AD-3EF7C540E059}" srcOrd="0" destOrd="0" presId="urn:microsoft.com/office/officeart/2008/layout/VerticalCurvedList"/>
    <dgm:cxn modelId="{31E05CA7-06A8-4F56-A88E-CDE99AE6A919}" type="presParOf" srcId="{575AEEC5-ECE0-4E01-A8AD-3EF7C540E059}" destId="{05DA620F-B37C-4088-A3FE-B9D0FDBDDA21}" srcOrd="0" destOrd="0" presId="urn:microsoft.com/office/officeart/2008/layout/VerticalCurvedList"/>
    <dgm:cxn modelId="{FA6F78CD-70AD-4D3E-A83D-F10BC7B65EA6}" type="presParOf" srcId="{05DA620F-B37C-4088-A3FE-B9D0FDBDDA21}" destId="{A0530FA3-CD9C-4A51-9A95-BB3C6A4A0DCA}" srcOrd="0" destOrd="0" presId="urn:microsoft.com/office/officeart/2008/layout/VerticalCurvedList"/>
    <dgm:cxn modelId="{07147E28-9D48-4408-8025-D9061FEFE143}" type="presParOf" srcId="{05DA620F-B37C-4088-A3FE-B9D0FDBDDA21}" destId="{D45C7705-68EA-48D8-8D17-A3D2595E1EF4}" srcOrd="1" destOrd="0" presId="urn:microsoft.com/office/officeart/2008/layout/VerticalCurvedList"/>
    <dgm:cxn modelId="{06E4AEE8-1E72-4502-AD85-5E2E88BC05EA}" type="presParOf" srcId="{05DA620F-B37C-4088-A3FE-B9D0FDBDDA21}" destId="{5A53F82E-E76E-4695-BDDF-C44D704F2105}" srcOrd="2" destOrd="0" presId="urn:microsoft.com/office/officeart/2008/layout/VerticalCurvedList"/>
    <dgm:cxn modelId="{1A9A303B-8AA0-4912-B211-B6F4676EFA6D}" type="presParOf" srcId="{05DA620F-B37C-4088-A3FE-B9D0FDBDDA21}" destId="{5B74AA54-4E69-4402-B761-1F6E58250014}" srcOrd="3" destOrd="0" presId="urn:microsoft.com/office/officeart/2008/layout/VerticalCurvedList"/>
    <dgm:cxn modelId="{D6B6B652-E4C6-4BE4-B9AD-3BC4229FAD46}" type="presParOf" srcId="{575AEEC5-ECE0-4E01-A8AD-3EF7C540E059}" destId="{4C35DD8A-7316-45CC-819F-7FF92587FDFB}" srcOrd="1" destOrd="0" presId="urn:microsoft.com/office/officeart/2008/layout/VerticalCurvedList"/>
    <dgm:cxn modelId="{ACA27847-2D35-4755-9575-E6606057A8DC}" type="presParOf" srcId="{575AEEC5-ECE0-4E01-A8AD-3EF7C540E059}" destId="{A670644D-025B-4A73-AAF5-9ED14BEBC6FC}" srcOrd="2" destOrd="0" presId="urn:microsoft.com/office/officeart/2008/layout/VerticalCurvedList"/>
    <dgm:cxn modelId="{10F43CD7-2E21-4F4B-B1A1-0A2AAD1D47B0}" type="presParOf" srcId="{A670644D-025B-4A73-AAF5-9ED14BEBC6FC}" destId="{84FDCF01-4E3C-4A1A-8928-4CB0BEAE0187}" srcOrd="0" destOrd="0" presId="urn:microsoft.com/office/officeart/2008/layout/VerticalCurvedList"/>
    <dgm:cxn modelId="{22A92B90-4560-4132-8D73-05C989BB2F11}" type="presParOf" srcId="{575AEEC5-ECE0-4E01-A8AD-3EF7C540E059}" destId="{1EB011B7-1185-4C0F-B35A-4CBB2762655F}" srcOrd="3" destOrd="0" presId="urn:microsoft.com/office/officeart/2008/layout/VerticalCurvedList"/>
    <dgm:cxn modelId="{CB3F6965-0631-4E30-B01E-33AAC27E28E5}" type="presParOf" srcId="{575AEEC5-ECE0-4E01-A8AD-3EF7C540E059}" destId="{83E4D533-1823-4C27-B323-CC6F4260C9AA}" srcOrd="4" destOrd="0" presId="urn:microsoft.com/office/officeart/2008/layout/VerticalCurvedList"/>
    <dgm:cxn modelId="{A786E4FA-CBCC-47B9-8DB6-4B989E324327}" type="presParOf" srcId="{83E4D533-1823-4C27-B323-CC6F4260C9AA}" destId="{5D15D370-8855-402F-A24D-880015C1CB75}" srcOrd="0" destOrd="0" presId="urn:microsoft.com/office/officeart/2008/layout/VerticalCurvedList"/>
    <dgm:cxn modelId="{0953B5E8-1879-43F9-88C1-6C01E786614D}" type="presParOf" srcId="{575AEEC5-ECE0-4E01-A8AD-3EF7C540E059}" destId="{27CEBEB9-7C4B-4030-B938-D904ABB98147}" srcOrd="5" destOrd="0" presId="urn:microsoft.com/office/officeart/2008/layout/VerticalCurvedList"/>
    <dgm:cxn modelId="{7FC69C2F-C298-4310-A4CD-BEFB714EC2F8}" type="presParOf" srcId="{575AEEC5-ECE0-4E01-A8AD-3EF7C540E059}" destId="{94281089-2DB6-40AC-9D58-1898421A642A}" srcOrd="6" destOrd="0" presId="urn:microsoft.com/office/officeart/2008/layout/VerticalCurvedList"/>
    <dgm:cxn modelId="{77C15081-8E6D-477C-AC00-E8980C86BB7A}" type="presParOf" srcId="{94281089-2DB6-40AC-9D58-1898421A642A}" destId="{1BD776D9-4F93-4769-A8D9-8A522F60362B}" srcOrd="0" destOrd="0" presId="urn:microsoft.com/office/officeart/2008/layout/VerticalCurvedList"/>
    <dgm:cxn modelId="{1B444137-43D7-4310-9E95-2873F5ED4D14}" type="presParOf" srcId="{575AEEC5-ECE0-4E01-A8AD-3EF7C540E059}" destId="{224A83D4-523E-44EE-BA9D-002B1D06016D}" srcOrd="7" destOrd="0" presId="urn:microsoft.com/office/officeart/2008/layout/VerticalCurvedList"/>
    <dgm:cxn modelId="{5022FC2E-5DB5-46C5-A192-0B780DD00A15}" type="presParOf" srcId="{575AEEC5-ECE0-4E01-A8AD-3EF7C540E059}" destId="{1DB3696A-C9E8-470E-A9AC-ED471A16B71D}" srcOrd="8" destOrd="0" presId="urn:microsoft.com/office/officeart/2008/layout/VerticalCurvedList"/>
    <dgm:cxn modelId="{23547B25-AFBD-4853-83AC-5D7BBF53B71E}" type="presParOf" srcId="{1DB3696A-C9E8-470E-A9AC-ED471A16B71D}" destId="{922B23CE-F6E3-44DF-A87D-E4709672551B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32D07-48CA-43F7-BA19-1BDD7E8BBC37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D71653-871F-41F4-BC49-CEC3F0B35D0A}">
      <dsp:nvSpPr>
        <dsp:cNvPr id="0" name=""/>
        <dsp:cNvSpPr/>
      </dsp:nvSpPr>
      <dsp:spPr>
        <a:xfrm>
          <a:off x="564979" y="406400"/>
          <a:ext cx="7156697" cy="812800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15875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Palatino Linotype" panose="02040502050505030304" pitchFamily="18" charset="0"/>
              <a:cs typeface="Times New Roman" pitchFamily="18" charset="0"/>
            </a:rPr>
            <a:t>Стратегическая приоритизация расходов и развитие принципов проектного управления</a:t>
          </a:r>
          <a:endParaRPr lang="ru-RU" sz="1800" kern="1200" dirty="0">
            <a:latin typeface="Palatino Linotype" panose="02040502050505030304" pitchFamily="18" charset="0"/>
          </a:endParaRPr>
        </a:p>
      </dsp:txBody>
      <dsp:txXfrm>
        <a:off x="564979" y="406400"/>
        <a:ext cx="7156697" cy="812800"/>
      </dsp:txXfrm>
    </dsp:sp>
    <dsp:sp modelId="{0861C844-C024-4595-B95A-0E19D29E2E70}">
      <dsp:nvSpPr>
        <dsp:cNvPr id="0" name=""/>
        <dsp:cNvSpPr/>
      </dsp:nvSpPr>
      <dsp:spPr>
        <a:xfrm>
          <a:off x="56979" y="304800"/>
          <a:ext cx="1016000" cy="1016000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15875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6070A1-AA8F-48E3-85FF-95FBBB008E2A}">
      <dsp:nvSpPr>
        <dsp:cNvPr id="0" name=""/>
        <dsp:cNvSpPr/>
      </dsp:nvSpPr>
      <dsp:spPr>
        <a:xfrm>
          <a:off x="860432" y="1625599"/>
          <a:ext cx="6861244" cy="812800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5875" cap="flat" cmpd="sng" algn="ctr">
          <a:solidFill>
            <a:schemeClr val="accent5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Palatino Linotype" panose="02040502050505030304" pitchFamily="18" charset="0"/>
              <a:cs typeface="Times New Roman" pitchFamily="18" charset="0"/>
            </a:rPr>
            <a:t>Ограничение роста муниципального долга </a:t>
          </a:r>
          <a:r>
            <a:rPr lang="ru-RU" sz="1800" kern="1200" dirty="0" smtClean="0">
              <a:solidFill>
                <a:schemeClr val="tx1"/>
              </a:solidFill>
              <a:latin typeface="Palatino Linotype" panose="02040502050505030304" pitchFamily="18" charset="0"/>
              <a:cs typeface="Times New Roman" pitchFamily="18" charset="0"/>
            </a:rPr>
            <a:t>Лужского </a:t>
          </a:r>
          <a:r>
            <a:rPr lang="ru-RU" sz="1800" kern="1200" smtClean="0">
              <a:solidFill>
                <a:schemeClr val="tx1"/>
              </a:solidFill>
              <a:latin typeface="Palatino Linotype" panose="02040502050505030304" pitchFamily="18" charset="0"/>
              <a:cs typeface="Times New Roman" pitchFamily="18" charset="0"/>
            </a:rPr>
            <a:t>городского поселения</a:t>
          </a:r>
          <a:endParaRPr lang="ru-RU" sz="1800" kern="1200" dirty="0">
            <a:latin typeface="Palatino Linotype" panose="02040502050505030304" pitchFamily="18" charset="0"/>
          </a:endParaRPr>
        </a:p>
      </dsp:txBody>
      <dsp:txXfrm>
        <a:off x="860432" y="1625599"/>
        <a:ext cx="6861244" cy="812800"/>
      </dsp:txXfrm>
    </dsp:sp>
    <dsp:sp modelId="{4F57F816-020B-4A41-BAE7-E83EC60AFC63}">
      <dsp:nvSpPr>
        <dsp:cNvPr id="0" name=""/>
        <dsp:cNvSpPr/>
      </dsp:nvSpPr>
      <dsp:spPr>
        <a:xfrm>
          <a:off x="352432" y="1523999"/>
          <a:ext cx="1016000" cy="1016000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15875" cap="flat" cmpd="sng" algn="ctr">
          <a:solidFill>
            <a:schemeClr val="accent5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71CD6A-123F-4B9F-B590-EFBB20FF92B7}">
      <dsp:nvSpPr>
        <dsp:cNvPr id="0" name=""/>
        <dsp:cNvSpPr/>
      </dsp:nvSpPr>
      <dsp:spPr>
        <a:xfrm>
          <a:off x="564979" y="2844800"/>
          <a:ext cx="7156697" cy="812800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Palatino Linotype" panose="02040502050505030304" pitchFamily="18" charset="0"/>
              <a:cs typeface="Times New Roman" pitchFamily="18" charset="0"/>
            </a:rPr>
            <a:t>Повышение эффективности управления бюджетными расходами</a:t>
          </a:r>
          <a:endParaRPr lang="ru-RU" sz="1800" kern="1200" dirty="0">
            <a:latin typeface="Palatino Linotype" panose="02040502050505030304" pitchFamily="18" charset="0"/>
          </a:endParaRPr>
        </a:p>
      </dsp:txBody>
      <dsp:txXfrm>
        <a:off x="564979" y="2844800"/>
        <a:ext cx="7156697" cy="812800"/>
      </dsp:txXfrm>
    </dsp:sp>
    <dsp:sp modelId="{6DD38822-26DD-4CDE-BDB6-57EF59E9F962}">
      <dsp:nvSpPr>
        <dsp:cNvPr id="0" name=""/>
        <dsp:cNvSpPr/>
      </dsp:nvSpPr>
      <dsp:spPr>
        <a:xfrm>
          <a:off x="56979" y="2743200"/>
          <a:ext cx="1016000" cy="1016000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FE2500-2FFF-497B-8D30-5486737541F6}">
      <dsp:nvSpPr>
        <dsp:cNvPr id="0" name=""/>
        <dsp:cNvSpPr/>
      </dsp:nvSpPr>
      <dsp:spPr>
        <a:xfrm>
          <a:off x="-5780666" y="-884761"/>
          <a:ext cx="6882091" cy="6882091"/>
        </a:xfrm>
        <a:prstGeom prst="blockArc">
          <a:avLst>
            <a:gd name="adj1" fmla="val 18900000"/>
            <a:gd name="adj2" fmla="val 2700000"/>
            <a:gd name="adj3" fmla="val 314"/>
          </a:avLst>
        </a:pr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5070E9-43EF-4B05-801B-15977AB813DD}">
      <dsp:nvSpPr>
        <dsp:cNvPr id="0" name=""/>
        <dsp:cNvSpPr/>
      </dsp:nvSpPr>
      <dsp:spPr>
        <a:xfrm>
          <a:off x="576526" y="288034"/>
          <a:ext cx="8208710" cy="996556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15875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4298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Palatino Linotype" panose="02040502050505030304" pitchFamily="18" charset="0"/>
            </a:rPr>
            <a:t>Расходы на реализацию Указа Президента Российской Федерации от 7 мая 2012 года № 597 "О мероприятиях по реализации государственной социальной политики" в полном объеме</a:t>
          </a:r>
          <a:endParaRPr lang="ru-RU" sz="1600" b="1" kern="1200" dirty="0">
            <a:solidFill>
              <a:schemeClr val="tx1"/>
            </a:solidFill>
            <a:latin typeface="Palatino Linotype" panose="02040502050505030304" pitchFamily="18" charset="0"/>
          </a:endParaRPr>
        </a:p>
      </dsp:txBody>
      <dsp:txXfrm>
        <a:off x="576526" y="288034"/>
        <a:ext cx="8208710" cy="996556"/>
      </dsp:txXfrm>
    </dsp:sp>
    <dsp:sp modelId="{F99B774D-591F-4ABF-AE66-315A920A1A81}">
      <dsp:nvSpPr>
        <dsp:cNvPr id="0" name=""/>
        <dsp:cNvSpPr/>
      </dsp:nvSpPr>
      <dsp:spPr>
        <a:xfrm>
          <a:off x="84952" y="294739"/>
          <a:ext cx="983146" cy="983146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81548F-0616-4DBE-8058-C2ADD58A7724}">
      <dsp:nvSpPr>
        <dsp:cNvPr id="0" name=""/>
        <dsp:cNvSpPr/>
      </dsp:nvSpPr>
      <dsp:spPr>
        <a:xfrm>
          <a:off x="1027454" y="1512170"/>
          <a:ext cx="7757781" cy="908246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15875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4298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Palatino Linotype" panose="02040502050505030304" pitchFamily="18" charset="0"/>
            </a:rPr>
            <a:t>Размер расчетной величины для расчета должностных окладов работников муниципальных учреждений с 01 сентября 2023 года     11 725 рублей (109,019%)</a:t>
          </a:r>
          <a:endParaRPr lang="ru-RU" sz="1600" b="1" kern="1200" dirty="0">
            <a:solidFill>
              <a:schemeClr val="tx1"/>
            </a:solidFill>
            <a:latin typeface="Palatino Linotype" panose="02040502050505030304" pitchFamily="18" charset="0"/>
          </a:endParaRPr>
        </a:p>
      </dsp:txBody>
      <dsp:txXfrm>
        <a:off x="1027454" y="1512170"/>
        <a:ext cx="7757781" cy="908246"/>
      </dsp:txXfrm>
    </dsp:sp>
    <dsp:sp modelId="{A6DC5CE6-AD40-47EC-B5F1-D25A8EEE8E8A}">
      <dsp:nvSpPr>
        <dsp:cNvPr id="0" name=""/>
        <dsp:cNvSpPr/>
      </dsp:nvSpPr>
      <dsp:spPr>
        <a:xfrm>
          <a:off x="535881" y="1474720"/>
          <a:ext cx="983146" cy="983146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15875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B1F17B-9E08-4789-B5B3-EDCC52992202}">
      <dsp:nvSpPr>
        <dsp:cNvPr id="0" name=""/>
        <dsp:cNvSpPr/>
      </dsp:nvSpPr>
      <dsp:spPr>
        <a:xfrm>
          <a:off x="1027454" y="2753015"/>
          <a:ext cx="7757781" cy="786517"/>
        </a:xfrm>
        <a:prstGeom prst="rect">
          <a:avLst/>
        </a:prstGeom>
        <a:solidFill>
          <a:srgbClr val="FFE181"/>
        </a:solidFill>
        <a:ln w="15875" cap="flat" cmpd="sng" algn="ctr">
          <a:solidFill>
            <a:srgbClr val="FFD85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4298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Palatino Linotype" panose="02040502050505030304" pitchFamily="18" charset="0"/>
            </a:rPr>
            <a:t>Индексация расходов на оплату коммунальных услуг в размере 9,0%</a:t>
          </a:r>
          <a:endParaRPr lang="ru-RU" sz="1600" b="1" kern="1200" dirty="0">
            <a:solidFill>
              <a:schemeClr val="tx1"/>
            </a:solidFill>
            <a:latin typeface="Palatino Linotype" panose="02040502050505030304" pitchFamily="18" charset="0"/>
          </a:endParaRPr>
        </a:p>
      </dsp:txBody>
      <dsp:txXfrm>
        <a:off x="1027454" y="2753015"/>
        <a:ext cx="7757781" cy="786517"/>
      </dsp:txXfrm>
    </dsp:sp>
    <dsp:sp modelId="{0B45331F-27E7-4662-BED4-4F8AA9840DEA}">
      <dsp:nvSpPr>
        <dsp:cNvPr id="0" name=""/>
        <dsp:cNvSpPr/>
      </dsp:nvSpPr>
      <dsp:spPr>
        <a:xfrm>
          <a:off x="535881" y="2654700"/>
          <a:ext cx="983146" cy="983146"/>
        </a:xfrm>
        <a:prstGeom prst="ellipse">
          <a:avLst/>
        </a:prstGeom>
        <a:solidFill>
          <a:srgbClr val="FFE181"/>
        </a:solidFill>
        <a:ln w="15875" cap="flat" cmpd="sng" algn="ctr">
          <a:solidFill>
            <a:srgbClr val="FFD85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909E1A-5C92-4B65-9FF8-7D9AE546EFE1}">
      <dsp:nvSpPr>
        <dsp:cNvPr id="0" name=""/>
        <dsp:cNvSpPr/>
      </dsp:nvSpPr>
      <dsp:spPr>
        <a:xfrm>
          <a:off x="576526" y="3744416"/>
          <a:ext cx="8208710" cy="1163676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5875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4298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Palatino Linotype" panose="02040502050505030304" pitchFamily="18" charset="0"/>
            </a:rPr>
            <a:t>Расходы на закупку товаров, работ и услуг, предоставление субсидий юридическим лицам и некоммерческим организациям, софинансирование субсидий и иные межбюджетные трансферты бюджету Лужского муниципального района Ленинградской области не выше уровня 2022 года</a:t>
          </a:r>
          <a:endParaRPr lang="ru-RU" sz="1600" b="1" kern="1200" dirty="0">
            <a:solidFill>
              <a:schemeClr val="tx1"/>
            </a:solidFill>
            <a:latin typeface="Palatino Linotype" panose="02040502050505030304" pitchFamily="18" charset="0"/>
          </a:endParaRPr>
        </a:p>
      </dsp:txBody>
      <dsp:txXfrm>
        <a:off x="576526" y="3744416"/>
        <a:ext cx="8208710" cy="1163676"/>
      </dsp:txXfrm>
    </dsp:sp>
    <dsp:sp modelId="{901CB340-D866-41A6-923A-3C51613A426C}">
      <dsp:nvSpPr>
        <dsp:cNvPr id="0" name=""/>
        <dsp:cNvSpPr/>
      </dsp:nvSpPr>
      <dsp:spPr>
        <a:xfrm>
          <a:off x="84952" y="3834681"/>
          <a:ext cx="983146" cy="983146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5875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5C7705-68EA-48D8-8D17-A3D2595E1EF4}">
      <dsp:nvSpPr>
        <dsp:cNvPr id="0" name=""/>
        <dsp:cNvSpPr/>
      </dsp:nvSpPr>
      <dsp:spPr>
        <a:xfrm>
          <a:off x="-6434638" y="-1017546"/>
          <a:ext cx="7919664" cy="7919664"/>
        </a:xfrm>
        <a:prstGeom prst="blockArc">
          <a:avLst>
            <a:gd name="adj1" fmla="val 18900000"/>
            <a:gd name="adj2" fmla="val 2700000"/>
            <a:gd name="adj3" fmla="val 273"/>
          </a:avLst>
        </a:pr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35DD8A-7316-45CC-819F-7FF92587FDFB}">
      <dsp:nvSpPr>
        <dsp:cNvPr id="0" name=""/>
        <dsp:cNvSpPr/>
      </dsp:nvSpPr>
      <dsp:spPr>
        <a:xfrm>
          <a:off x="1090000" y="419064"/>
          <a:ext cx="7196469" cy="905282"/>
        </a:xfrm>
        <a:prstGeom prst="rect">
          <a:avLst/>
        </a:prstGeom>
        <a:solidFill>
          <a:srgbClr val="FFE181"/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8568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600" b="0" kern="1200" dirty="0" smtClean="0">
              <a:solidFill>
                <a:schemeClr val="dk1"/>
              </a:solidFill>
              <a:latin typeface="Palatino Linotype" pitchFamily="18" charset="0"/>
              <a:ea typeface="+mn-ea"/>
              <a:cs typeface="Times New Roman" pitchFamily="18" charset="0"/>
            </a:rPr>
            <a:t>Озеленение и прочие мероприятия по благоустройству территории Лужского городского поселение –</a:t>
          </a:r>
          <a:r>
            <a:rPr kumimoji="0" lang="ru-RU" sz="1600" b="1" kern="1200" dirty="0" smtClean="0">
              <a:solidFill>
                <a:schemeClr val="dk1"/>
              </a:solidFill>
              <a:latin typeface="Palatino Linotype" pitchFamily="18" charset="0"/>
              <a:ea typeface="+mn-ea"/>
              <a:cs typeface="Times New Roman" pitchFamily="18" charset="0"/>
            </a:rPr>
            <a:t> 19 000,0 тыс. руб.</a:t>
          </a:r>
          <a:endParaRPr lang="ru-RU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itchFamily="18" charset="0"/>
          </a:endParaRPr>
        </a:p>
      </dsp:txBody>
      <dsp:txXfrm>
        <a:off x="1090000" y="419064"/>
        <a:ext cx="7196469" cy="905282"/>
      </dsp:txXfrm>
    </dsp:sp>
    <dsp:sp modelId="{84FDCF01-4E3C-4A1A-8928-4CB0BEAE0187}">
      <dsp:nvSpPr>
        <dsp:cNvPr id="0" name=""/>
        <dsp:cNvSpPr/>
      </dsp:nvSpPr>
      <dsp:spPr>
        <a:xfrm>
          <a:off x="315881" y="339245"/>
          <a:ext cx="1131603" cy="1131603"/>
        </a:xfrm>
        <a:prstGeom prst="ellipse">
          <a:avLst/>
        </a:prstGeom>
        <a:solidFill>
          <a:srgbClr val="FFE181"/>
        </a:solidFill>
        <a:ln w="9525" cap="flat" cmpd="sng" algn="ctr">
          <a:solidFill>
            <a:srgbClr val="FFD44B"/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EB011B7-1185-4C0F-B35A-4CBB2762655F}">
      <dsp:nvSpPr>
        <dsp:cNvPr id="0" name=""/>
        <dsp:cNvSpPr/>
      </dsp:nvSpPr>
      <dsp:spPr>
        <a:xfrm>
          <a:off x="1594041" y="1787217"/>
          <a:ext cx="6245353" cy="905282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8568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600" b="0" kern="1200" dirty="0" smtClean="0">
              <a:solidFill>
                <a:schemeClr val="dk1"/>
              </a:solidFill>
              <a:latin typeface="Palatino Linotype" pitchFamily="18" charset="0"/>
              <a:ea typeface="+mn-ea"/>
              <a:cs typeface="Times New Roman" pitchFamily="18" charset="0"/>
            </a:rPr>
            <a:t>Мероприятия по содержанию территории Лужского городского поселения –</a:t>
          </a:r>
          <a:r>
            <a:rPr kumimoji="0" lang="ru-RU" sz="1600" b="1" kern="1200" dirty="0" smtClean="0">
              <a:solidFill>
                <a:schemeClr val="dk1"/>
              </a:solidFill>
              <a:latin typeface="Palatino Linotype" pitchFamily="18" charset="0"/>
              <a:ea typeface="+mn-ea"/>
              <a:cs typeface="Times New Roman" pitchFamily="18" charset="0"/>
            </a:rPr>
            <a:t> 20 000,0 тыс. руб.</a:t>
          </a:r>
          <a:endParaRPr lang="ru-RU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itchFamily="18" charset="0"/>
          </a:endParaRPr>
        </a:p>
      </dsp:txBody>
      <dsp:txXfrm>
        <a:off x="1594041" y="1787217"/>
        <a:ext cx="6245353" cy="905282"/>
      </dsp:txXfrm>
    </dsp:sp>
    <dsp:sp modelId="{5D15D370-8855-402F-A24D-880015C1CB75}">
      <dsp:nvSpPr>
        <dsp:cNvPr id="0" name=""/>
        <dsp:cNvSpPr/>
      </dsp:nvSpPr>
      <dsp:spPr>
        <a:xfrm>
          <a:off x="777924" y="1711957"/>
          <a:ext cx="1131603" cy="1131603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9525" cap="flat" cmpd="sng" algn="ctr">
          <a:solidFill>
            <a:schemeClr val="accent5">
              <a:lumMod val="60000"/>
              <a:lumOff val="4000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7CEBEB9-7C4B-4030-B938-D904ABB98147}">
      <dsp:nvSpPr>
        <dsp:cNvPr id="0" name=""/>
        <dsp:cNvSpPr/>
      </dsp:nvSpPr>
      <dsp:spPr>
        <a:xfrm>
          <a:off x="1390578" y="3161826"/>
          <a:ext cx="5881792" cy="905282"/>
        </a:xfrm>
        <a:prstGeom prst="rect">
          <a:avLst/>
        </a:prstGeom>
        <a:solidFill>
          <a:schemeClr val="bg2">
            <a:lumMod val="60000"/>
            <a:lumOff val="4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8568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600" b="0" kern="1200" dirty="0" smtClean="0">
              <a:solidFill>
                <a:schemeClr val="dk1"/>
              </a:solidFill>
              <a:latin typeface="Palatino Linotype" pitchFamily="18" charset="0"/>
              <a:ea typeface="+mn-ea"/>
              <a:cs typeface="Times New Roman" pitchFamily="18" charset="0"/>
            </a:rPr>
            <a:t>Поддержка развития общественной инфраструктуры муниципального значения – </a:t>
          </a:r>
          <a:r>
            <a:rPr kumimoji="0" lang="ru-RU" sz="1600" b="1" kern="1200" dirty="0" smtClean="0">
              <a:solidFill>
                <a:schemeClr val="dk1"/>
              </a:solidFill>
              <a:latin typeface="Palatino Linotype" pitchFamily="18" charset="0"/>
              <a:ea typeface="+mn-ea"/>
              <a:cs typeface="Times New Roman" pitchFamily="18" charset="0"/>
            </a:rPr>
            <a:t>47,5 тыс. руб.</a:t>
          </a:r>
          <a:endParaRPr lang="ru-RU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itchFamily="18" charset="0"/>
          </a:endParaRPr>
        </a:p>
      </dsp:txBody>
      <dsp:txXfrm>
        <a:off x="1390578" y="3161826"/>
        <a:ext cx="5881792" cy="905282"/>
      </dsp:txXfrm>
    </dsp:sp>
    <dsp:sp modelId="{1BD776D9-4F93-4769-A8D9-8A522F60362B}">
      <dsp:nvSpPr>
        <dsp:cNvPr id="0" name=""/>
        <dsp:cNvSpPr/>
      </dsp:nvSpPr>
      <dsp:spPr>
        <a:xfrm>
          <a:off x="723969" y="3030057"/>
          <a:ext cx="1131603" cy="1131603"/>
        </a:xfrm>
        <a:prstGeom prst="ellipse">
          <a:avLst/>
        </a:prstGeom>
        <a:solidFill>
          <a:schemeClr val="bg2">
            <a:lumMod val="60000"/>
            <a:lumOff val="40000"/>
          </a:schemeClr>
        </a:solidFill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24A83D4-523E-44EE-BA9D-002B1D06016D}">
      <dsp:nvSpPr>
        <dsp:cNvPr id="0" name=""/>
        <dsp:cNvSpPr/>
      </dsp:nvSpPr>
      <dsp:spPr>
        <a:xfrm>
          <a:off x="879785" y="4478921"/>
          <a:ext cx="5168122" cy="905282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8568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tx1"/>
              </a:solidFill>
              <a:latin typeface="Palatino Linotype" pitchFamily="18" charset="0"/>
              <a:cs typeface="Times New Roman" pitchFamily="18" charset="0"/>
            </a:rPr>
            <a:t>Организация ритуальных услуг – </a:t>
          </a:r>
          <a:r>
            <a:rPr lang="ru-RU" sz="1600" b="1" kern="1200" dirty="0" smtClean="0">
              <a:solidFill>
                <a:schemeClr val="tx1"/>
              </a:solidFill>
              <a:latin typeface="Palatino Linotype" pitchFamily="18" charset="0"/>
              <a:cs typeface="Times New Roman" pitchFamily="18" charset="0"/>
            </a:rPr>
            <a:t>100,0 тыс. руб.</a:t>
          </a:r>
          <a:endParaRPr lang="ru-RU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itchFamily="18" charset="0"/>
          </a:endParaRPr>
        </a:p>
      </dsp:txBody>
      <dsp:txXfrm>
        <a:off x="879785" y="4478921"/>
        <a:ext cx="5168122" cy="905282"/>
      </dsp:txXfrm>
    </dsp:sp>
    <dsp:sp modelId="{922B23CE-F6E3-44DF-A87D-E4709672551B}">
      <dsp:nvSpPr>
        <dsp:cNvPr id="0" name=""/>
        <dsp:cNvSpPr/>
      </dsp:nvSpPr>
      <dsp:spPr>
        <a:xfrm>
          <a:off x="315881" y="4413723"/>
          <a:ext cx="1131603" cy="1131603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9525" cap="flat" cmpd="sng" algn="ctr">
          <a:solidFill>
            <a:schemeClr val="accent2">
              <a:lumMod val="40000"/>
              <a:lumOff val="6000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0.175</cdr:x>
      <cdr:y>0.14754</cdr:y>
    </cdr:from>
    <cdr:to>
      <cdr:x>0.28333</cdr:x>
      <cdr:y>0.22446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512168" y="648072"/>
          <a:ext cx="936104" cy="3378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rPr>
            <a:t>340 577,3</a:t>
          </a:r>
          <a:endParaRPr lang="ru-RU" sz="1400" b="1" dirty="0">
            <a:solidFill>
              <a:schemeClr val="tx1"/>
            </a:solidFill>
            <a:latin typeface="Palatino Linotype" panose="0204050205050503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0.38333</cdr:x>
      <cdr:y>0.09836</cdr:y>
    </cdr:from>
    <cdr:to>
      <cdr:x>0.49167</cdr:x>
      <cdr:y>0.17528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312368" y="432048"/>
          <a:ext cx="936104" cy="3378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Palatino Linotype" panose="02040502050505030304" pitchFamily="18" charset="0"/>
              <a:cs typeface="Times New Roman" panose="02020603050405020304" pitchFamily="18" charset="0"/>
            </a:rPr>
            <a:t>372 685,3</a:t>
          </a:r>
          <a:endParaRPr lang="ru-RU" sz="1400" b="1" dirty="0">
            <a:latin typeface="Palatino Linotype" panose="0204050205050503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0.56667</cdr:x>
      <cdr:y>0.06557</cdr:y>
    </cdr:from>
    <cdr:to>
      <cdr:x>0.675</cdr:x>
      <cdr:y>0.1425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896544" y="288032"/>
          <a:ext cx="936104" cy="3378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Palatino Linotype" panose="02040502050505030304" pitchFamily="18" charset="0"/>
              <a:cs typeface="Times New Roman" panose="02020603050405020304" pitchFamily="18" charset="0"/>
            </a:rPr>
            <a:t>396 356,9</a:t>
          </a:r>
          <a:endParaRPr lang="ru-RU" sz="1400" b="1" dirty="0">
            <a:latin typeface="Palatino Linotype" panose="0204050205050503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0.74167</cdr:x>
      <cdr:y>0.03279</cdr:y>
    </cdr:from>
    <cdr:to>
      <cdr:x>0.85833</cdr:x>
      <cdr:y>0.10971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6408712" y="144016"/>
          <a:ext cx="1008112" cy="3378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Palatino Linotype" panose="02040502050505030304" pitchFamily="18" charset="0"/>
              <a:cs typeface="Times New Roman" panose="02020603050405020304" pitchFamily="18" charset="0"/>
            </a:rPr>
            <a:t>421 785,5</a:t>
          </a:r>
          <a:endParaRPr lang="ru-RU" sz="1400" b="1" dirty="0">
            <a:latin typeface="Palatino Linotype" panose="0204050205050503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0.20224</cdr:x>
      <cdr:y>0.45949</cdr:y>
    </cdr:from>
    <cdr:to>
      <cdr:x>0.39273</cdr:x>
      <cdr:y>0.61758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80740" y="1416941"/>
          <a:ext cx="923748" cy="4874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Palatino Linotype" panose="02040502050505030304" pitchFamily="18" charset="0"/>
            </a:rPr>
            <a:t>2023 год</a:t>
          </a:r>
          <a:endParaRPr lang="ru-RU" sz="1400" b="1" dirty="0">
            <a:latin typeface="Palatino Linotype" panose="020405020505050303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0.2754</cdr:x>
      <cdr:y>0.63049</cdr:y>
    </cdr:from>
    <cdr:to>
      <cdr:x>0.62834</cdr:x>
      <cdr:y>0.71691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03392" y="3648321"/>
          <a:ext cx="1285879" cy="5000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>
              <a:latin typeface="Palatino Linotype" pitchFamily="18" charset="0"/>
            </a:rPr>
            <a:t>375 607,5 тыс. руб.</a:t>
          </a:r>
          <a:endParaRPr lang="ru-RU" sz="1800" b="1" dirty="0">
            <a:latin typeface="Palatino Linotype" pitchFamily="18" charset="0"/>
          </a:endParaRPr>
        </a:p>
      </cdr:txBody>
    </cdr:sp>
  </cdr:relSizeAnchor>
  <cdr:relSizeAnchor xmlns:cdr="http://schemas.openxmlformats.org/drawingml/2006/chartDrawing">
    <cdr:from>
      <cdr:x>0.20984</cdr:x>
      <cdr:y>0.5</cdr:y>
    </cdr:from>
    <cdr:to>
      <cdr:x>0.36795</cdr:x>
      <cdr:y>0.52601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64514" y="2893239"/>
          <a:ext cx="576064" cy="1504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>
            <a:latin typeface="Palatino Linotype" panose="02040502050505030304" pitchFamily="18" charset="0"/>
          </a:endParaRPr>
        </a:p>
      </cdr:txBody>
    </cdr:sp>
  </cdr:relSizeAnchor>
  <cdr:relSizeAnchor xmlns:cdr="http://schemas.openxmlformats.org/drawingml/2006/chartDrawing">
    <cdr:from>
      <cdr:x>0.20984</cdr:x>
      <cdr:y>0.5</cdr:y>
    </cdr:from>
    <cdr:to>
      <cdr:x>0.38772</cdr:x>
      <cdr:y>0.52601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64514" y="2893239"/>
          <a:ext cx="648072" cy="1504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200" dirty="0">
            <a:latin typeface="Palatino Linotype" panose="02040502050505030304" pitchFamily="18" charset="0"/>
          </a:endParaRPr>
        </a:p>
      </cdr:txBody>
    </cdr:sp>
  </cdr:relSizeAnchor>
  <cdr:relSizeAnchor xmlns:cdr="http://schemas.openxmlformats.org/drawingml/2006/chartDrawing">
    <cdr:from>
      <cdr:x>0.2214</cdr:x>
      <cdr:y>0.47002</cdr:y>
    </cdr:from>
    <cdr:to>
      <cdr:x>0.41891</cdr:x>
      <cdr:y>0.52805</cdr:y>
    </cdr:to>
    <cdr:sp macro="" textlink="">
      <cdr:nvSpPr>
        <cdr:cNvPr id="6" name="TextBox 5"/>
        <cdr:cNvSpPr txBox="1"/>
      </cdr:nvSpPr>
      <cdr:spPr>
        <a:xfrm xmlns:a="http://schemas.openxmlformats.org/drawingml/2006/main" rot="10383514" flipV="1">
          <a:off x="806642" y="2719773"/>
          <a:ext cx="719596" cy="3357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Palatino Linotype" panose="02040502050505030304" pitchFamily="18" charset="0"/>
            </a:rPr>
            <a:t>53 748,3</a:t>
          </a:r>
          <a:endParaRPr lang="ru-RU" sz="1200" b="1" dirty="0">
            <a:latin typeface="Palatino Linotype" panose="0204050205050503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0.37879</cdr:x>
      <cdr:y>0.375</cdr:y>
    </cdr:from>
    <cdr:to>
      <cdr:x>0.72727</cdr:x>
      <cdr:y>0.52083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85951" y="1285884"/>
          <a:ext cx="1643074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>
              <a:latin typeface="Palatino Linotype" pitchFamily="18" charset="0"/>
            </a:rPr>
            <a:t>344 954,4</a:t>
          </a:r>
        </a:p>
        <a:p xmlns:a="http://schemas.openxmlformats.org/drawingml/2006/main">
          <a:pPr algn="ctr"/>
          <a:r>
            <a:rPr lang="ru-RU" sz="1800" b="1" dirty="0" smtClean="0">
              <a:latin typeface="Palatino Linotype" pitchFamily="18" charset="0"/>
            </a:rPr>
            <a:t> тыс. руб.</a:t>
          </a:r>
          <a:endParaRPr lang="ru-RU" sz="1800" b="1" dirty="0">
            <a:latin typeface="Palatino Linotype" pitchFamily="18" charset="0"/>
          </a:endParaRPr>
        </a:p>
      </cdr:txBody>
    </cdr:sp>
  </cdr:relSizeAnchor>
  <cdr:relSizeAnchor xmlns:cdr="http://schemas.openxmlformats.org/drawingml/2006/chartDrawing">
    <cdr:from>
      <cdr:x>0.2912</cdr:x>
      <cdr:y>0.64476</cdr:y>
    </cdr:from>
    <cdr:to>
      <cdr:x>0.57908</cdr:x>
      <cdr:y>0.8871</cdr:y>
    </cdr:to>
    <cdr:sp macro="" textlink="">
      <cdr:nvSpPr>
        <cdr:cNvPr id="3" name="TextBox 14"/>
        <cdr:cNvSpPr txBox="1"/>
      </cdr:nvSpPr>
      <cdr:spPr>
        <a:xfrm xmlns:a="http://schemas.openxmlformats.org/drawingml/2006/main">
          <a:off x="1372991" y="2210898"/>
          <a:ext cx="1357322" cy="8309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r>
            <a:rPr lang="ru-RU" sz="1200" b="1" dirty="0" smtClean="0">
              <a:latin typeface="Palatino Linotype" pitchFamily="18" charset="0"/>
            </a:rPr>
            <a:t>312 770,2</a:t>
          </a:r>
        </a:p>
        <a:p xmlns:a="http://schemas.openxmlformats.org/drawingml/2006/main">
          <a:r>
            <a:rPr lang="ru-RU" sz="1200" b="1" dirty="0" smtClean="0">
              <a:latin typeface="Palatino Linotype" pitchFamily="18" charset="0"/>
            </a:rPr>
            <a:t>(в т.ч. </a:t>
          </a:r>
        </a:p>
        <a:p xmlns:a="http://schemas.openxmlformats.org/drawingml/2006/main">
          <a:r>
            <a:rPr lang="ru-RU" sz="1200" b="1" dirty="0" smtClean="0">
              <a:latin typeface="Palatino Linotype" pitchFamily="18" charset="0"/>
            </a:rPr>
            <a:t>     дотация </a:t>
          </a:r>
        </a:p>
        <a:p xmlns:a="http://schemas.openxmlformats.org/drawingml/2006/main">
          <a:r>
            <a:rPr lang="ru-RU" sz="1200" b="1" dirty="0" smtClean="0">
              <a:latin typeface="Palatino Linotype" pitchFamily="18" charset="0"/>
            </a:rPr>
            <a:t>              38 740,6)</a:t>
          </a:r>
          <a:endParaRPr lang="ru-RU" sz="1200" b="1" dirty="0">
            <a:latin typeface="Palatino Linotype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0.63115</cdr:x>
      <cdr:y>0.25288</cdr:y>
    </cdr:from>
    <cdr:to>
      <cdr:x>0.83607</cdr:x>
      <cdr:y>0.36495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544616" y="1462399"/>
          <a:ext cx="1800200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0.59836</cdr:x>
      <cdr:y>0.08312</cdr:y>
    </cdr:from>
    <cdr:to>
      <cdr:x>0.88525</cdr:x>
      <cdr:y>0.23632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256584" y="496098"/>
          <a:ext cx="252028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0.63519</cdr:x>
      <cdr:y>0.43402</cdr:y>
    </cdr:from>
    <cdr:to>
      <cdr:x>0.82944</cdr:x>
      <cdr:y>0.58722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580112" y="2590522"/>
          <a:ext cx="1706488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0.55759</cdr:x>
      <cdr:y>0.3244</cdr:y>
    </cdr:from>
    <cdr:to>
      <cdr:x>1</cdr:x>
      <cdr:y>0.52949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757603" y="1936258"/>
          <a:ext cx="3774837" cy="1224122"/>
        </a:xfrm>
        <a:prstGeom xmlns:a="http://schemas.openxmlformats.org/drawingml/2006/main" prst="rect">
          <a:avLst/>
        </a:prstGeom>
        <a:ln xmlns:a="http://schemas.openxmlformats.org/drawingml/2006/main" w="3175">
          <a:solidFill>
            <a:schemeClr val="accent3">
              <a:lumMod val="40000"/>
              <a:lumOff val="60000"/>
            </a:schemeClr>
          </a:solidFill>
        </a:ln>
        <a:effectLst xmlns:a="http://schemas.openxmlformats.org/drawingml/2006/main">
          <a:glow rad="101600">
            <a:schemeClr val="accent3">
              <a:lumMod val="60000"/>
              <a:lumOff val="40000"/>
              <a:alpha val="40000"/>
            </a:schemeClr>
          </a:glow>
        </a:effectLst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300" dirty="0" smtClean="0">
              <a:latin typeface="Palatino Linotype" panose="02040502050505030304" pitchFamily="18" charset="0"/>
            </a:rPr>
            <a:t>В рамках реализации федеральных проектов и мероприятий, направленных на достижение целей проектов предусмотрены бюджетные ассигнования в сумме</a:t>
          </a:r>
        </a:p>
        <a:p xmlns:a="http://schemas.openxmlformats.org/drawingml/2006/main">
          <a:pPr algn="ctr"/>
          <a:r>
            <a:rPr lang="ru-RU" sz="1300" b="1" dirty="0" smtClean="0">
              <a:latin typeface="Palatino Linotype" panose="02040502050505030304" pitchFamily="18" charset="0"/>
            </a:rPr>
            <a:t> </a:t>
          </a:r>
          <a:r>
            <a:rPr lang="en-US" sz="1300" b="1" dirty="0" smtClean="0">
              <a:latin typeface="Palatino Linotype" panose="02040502050505030304" pitchFamily="18" charset="0"/>
            </a:rPr>
            <a:t>15 619,4</a:t>
          </a:r>
          <a:r>
            <a:rPr lang="ru-RU" sz="1300" b="1" dirty="0" smtClean="0">
              <a:latin typeface="Palatino Linotype" panose="02040502050505030304" pitchFamily="18" charset="0"/>
            </a:rPr>
            <a:t> тыс. руб. (</a:t>
          </a:r>
          <a:r>
            <a:rPr lang="en-US" sz="1300" b="1" dirty="0" smtClean="0">
              <a:latin typeface="Palatino Linotype" panose="02040502050505030304" pitchFamily="18" charset="0"/>
            </a:rPr>
            <a:t>5,2</a:t>
          </a:r>
          <a:r>
            <a:rPr lang="ru-RU" sz="1300" b="1" dirty="0" smtClean="0">
              <a:latin typeface="Palatino Linotype" panose="02040502050505030304" pitchFamily="18" charset="0"/>
            </a:rPr>
            <a:t>%).</a:t>
          </a:r>
          <a:endParaRPr lang="ru-RU" sz="1300" b="1" dirty="0">
            <a:latin typeface="Palatino Linotype" panose="02040502050505030304" pitchFamily="18" charset="0"/>
          </a:endParaRPr>
        </a:p>
      </cdr:txBody>
    </cdr:sp>
  </cdr:relSizeAnchor>
  <cdr:relSizeAnchor xmlns:cdr="http://schemas.openxmlformats.org/drawingml/2006/chartDrawing">
    <cdr:from>
      <cdr:x>0.55738</cdr:x>
      <cdr:y>0.56569</cdr:y>
    </cdr:from>
    <cdr:to>
      <cdr:x>1</cdr:x>
      <cdr:y>0.73459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4755811" y="3376418"/>
          <a:ext cx="3776629" cy="1008115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2">
              <a:lumMod val="60000"/>
              <a:lumOff val="40000"/>
            </a:schemeClr>
          </a:solidFill>
        </a:ln>
        <a:effectLst xmlns:a="http://schemas.openxmlformats.org/drawingml/2006/main">
          <a:glow rad="101600">
            <a:schemeClr val="tx2">
              <a:lumMod val="60000"/>
              <a:lumOff val="40000"/>
              <a:alpha val="40000"/>
            </a:schemeClr>
          </a:glow>
        </a:effectLst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300" dirty="0" smtClean="0">
              <a:latin typeface="Palatino Linotype" panose="02040502050505030304" pitchFamily="18" charset="0"/>
            </a:rPr>
            <a:t>В рамках комплексов процессных мероприятий предусмотрены бюджетные ассигнования в сумме </a:t>
          </a:r>
        </a:p>
        <a:p xmlns:a="http://schemas.openxmlformats.org/drawingml/2006/main">
          <a:pPr algn="ctr"/>
          <a:r>
            <a:rPr lang="en-US" sz="1300" b="1" dirty="0" smtClean="0">
              <a:latin typeface="Palatino Linotype" panose="02040502050505030304" pitchFamily="18" charset="0"/>
            </a:rPr>
            <a:t>285 705,4</a:t>
          </a:r>
          <a:r>
            <a:rPr lang="ru-RU" sz="1300" b="1" dirty="0" smtClean="0">
              <a:latin typeface="Palatino Linotype" panose="02040502050505030304" pitchFamily="18" charset="0"/>
            </a:rPr>
            <a:t> тыс. руб. (</a:t>
          </a:r>
          <a:r>
            <a:rPr lang="en-US" sz="1300" b="1" dirty="0" smtClean="0">
              <a:latin typeface="Palatino Linotype" panose="02040502050505030304" pitchFamily="18" charset="0"/>
            </a:rPr>
            <a:t>94,8</a:t>
          </a:r>
          <a:r>
            <a:rPr lang="ru-RU" sz="1300" b="1" dirty="0" smtClean="0">
              <a:latin typeface="Palatino Linotype" panose="02040502050505030304" pitchFamily="18" charset="0"/>
            </a:rPr>
            <a:t>%).</a:t>
          </a:r>
          <a:endParaRPr lang="ru-RU" sz="1300" b="1" dirty="0">
            <a:latin typeface="Palatino Linotype" panose="02040502050505030304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0.0193</cdr:x>
      <cdr:y>0.81236</cdr:y>
    </cdr:from>
    <cdr:to>
      <cdr:x>0.46368</cdr:x>
      <cdr:y>0.9137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74273" y="5181270"/>
          <a:ext cx="4011771" cy="64633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85000"/>
          </a:schemeClr>
        </a:solidFill>
        <a:ln xmlns:a="http://schemas.openxmlformats.org/drawingml/2006/main">
          <a:solidFill>
            <a:schemeClr val="bg1">
              <a:lumMod val="85000"/>
            </a:schemeClr>
          </a:solidFill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pPr algn="ctr"/>
          <a:r>
            <a:rPr lang="ru-RU" sz="2000" b="1" dirty="0" smtClean="0">
              <a:solidFill>
                <a:sysClr val="windowText" lastClr="000000"/>
              </a:solidFill>
              <a:effectLst/>
              <a:latin typeface="Palatino Linotype" pitchFamily="18" charset="0"/>
              <a:cs typeface="Times New Roman" pitchFamily="18" charset="0"/>
            </a:rPr>
            <a:t>146 128,3 тыс. руб.</a:t>
          </a:r>
        </a:p>
        <a:p xmlns:a="http://schemas.openxmlformats.org/drawingml/2006/main">
          <a:pPr algn="ctr"/>
          <a:r>
            <a:rPr lang="ru-RU" sz="1500" b="1" dirty="0" smtClean="0">
              <a:latin typeface="Palatino Linotype" pitchFamily="18" charset="0"/>
              <a:cs typeface="Times New Roman" pitchFamily="18" charset="0"/>
            </a:rPr>
            <a:t>(за счет собственных средств бюджета)</a:t>
          </a:r>
          <a:endParaRPr lang="ru-RU" sz="1500" b="1" dirty="0"/>
        </a:p>
      </cdr:txBody>
    </cdr:sp>
  </cdr:relSizeAnchor>
  <cdr:relSizeAnchor xmlns:cdr="http://schemas.openxmlformats.org/drawingml/2006/chartDrawing">
    <cdr:from>
      <cdr:x>0.11344</cdr:x>
      <cdr:y>0.25882</cdr:y>
    </cdr:from>
    <cdr:to>
      <cdr:x>0.37273</cdr:x>
      <cdr:y>0.61989</cdr:y>
    </cdr:to>
    <cdr:pic>
      <cdr:nvPicPr>
        <cdr:cNvPr id="6" name="Рисунок 5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duotone>
            <a:schemeClr val="accent2">
              <a:shade val="45000"/>
              <a:satMod val="135000"/>
            </a:schemeClr>
            <a:prstClr val="white"/>
          </a:duotone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024119" y="1650759"/>
          <a:ext cx="2340831" cy="2302912"/>
        </a:xfrm>
        <a:prstGeom xmlns:a="http://schemas.openxmlformats.org/drawingml/2006/main" prst="ellipse">
          <a:avLst/>
        </a:prstGeom>
        <a:ln xmlns:a="http://schemas.openxmlformats.org/drawingml/2006/main" w="12700" cap="rnd">
          <a:solidFill>
            <a:schemeClr val="accent1">
              <a:lumMod val="75000"/>
            </a:schemeClr>
          </a:solidFill>
        </a:ln>
        <a:effectLst xmlns:a="http://schemas.openxmlformats.org/drawingml/2006/main">
          <a:outerShdw blurRad="381000" dist="292100" dir="5400000" sx="-80000" sy="-18000" rotWithShape="0">
            <a:srgbClr val="000000">
              <a:alpha val="22000"/>
            </a:srgbClr>
          </a:outerShdw>
        </a:effectLst>
        <a:scene3d xmlns:a="http://schemas.openxmlformats.org/drawingml/2006/main">
          <a:camera prst="orthographicFront"/>
          <a:lightRig rig="contrasting" dir="t">
            <a:rot lat="0" lon="0" rev="3000000"/>
          </a:lightRig>
        </a:scene3d>
        <a:sp3d xmlns:a="http://schemas.openxmlformats.org/drawingml/2006/main" contourW="7620">
          <a:bevelT w="95250" h="31750"/>
          <a:contourClr>
            <a:srgbClr val="333333"/>
          </a:contourClr>
        </a:sp3d>
      </cdr:spPr>
    </cdr:pic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0.15818</cdr:x>
      <cdr:y>0.37331</cdr:y>
    </cdr:from>
    <cdr:to>
      <cdr:x>0.38332</cdr:x>
      <cdr:y>0.57035</cdr:y>
    </cdr:to>
    <cdr:sp macro="" textlink="">
      <cdr:nvSpPr>
        <cdr:cNvPr id="2" name="TextBox 14"/>
        <cdr:cNvSpPr txBox="1"/>
      </cdr:nvSpPr>
      <cdr:spPr>
        <a:xfrm xmlns:a="http://schemas.openxmlformats.org/drawingml/2006/main">
          <a:off x="708266" y="991291"/>
          <a:ext cx="1008085" cy="52322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latin typeface="Palatino Linotype" panose="02040502050505030304" pitchFamily="18" charset="0"/>
            </a:rPr>
            <a:t>3 264,8 тыс. руб.</a:t>
          </a:r>
          <a:endParaRPr lang="ru-RU" sz="1400" b="1" dirty="0">
            <a:latin typeface="Palatino Linotype" panose="02040502050505030304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EF5E17-0574-48C5-AD2D-3447506EF15A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70F335-3F02-4203-8BC5-6ACE0D62C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1974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3789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626" y="0"/>
            <a:ext cx="2919565" cy="493789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4374262-45A0-42F5-A65F-5FDCB99907FB}" type="datetimeFigureOut">
              <a:rPr lang="ru-RU"/>
              <a:pPr>
                <a:defRPr/>
              </a:pPr>
              <a:t>15.12.2022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2918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54" tIns="45377" rIns="90754" bIns="45377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262" y="4687052"/>
            <a:ext cx="5389240" cy="4439368"/>
          </a:xfrm>
          <a:prstGeom prst="rect">
            <a:avLst/>
          </a:prstGeom>
        </p:spPr>
        <p:txBody>
          <a:bodyPr vert="horz" lIns="90754" tIns="45377" rIns="90754" bIns="45377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0947"/>
            <a:ext cx="2919565" cy="493789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626" y="9370947"/>
            <a:ext cx="2919565" cy="493789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8225485-AD24-4D49-AB42-AE83E1E29D2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83392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56BC22-9A69-45C4-B33B-AE316EEA465F}" type="datetime1">
              <a:rPr lang="ru-RU" smtClean="0"/>
              <a:pPr>
                <a:defRPr/>
              </a:pPr>
              <a:t>15.12.2022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79EB0-1056-4EF2-9D13-F2CE29D0577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463582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F7AAA9-7641-4451-AC15-55D44BC82715}" type="datetime1">
              <a:rPr lang="ru-RU" smtClean="0"/>
              <a:pPr>
                <a:defRPr/>
              </a:pPr>
              <a:t>15.12.2022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615386-B9DD-4FDE-A0D4-0C6E212109B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126758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F7AAA9-7641-4451-AC15-55D44BC82715}" type="datetime1">
              <a:rPr lang="ru-RU" smtClean="0"/>
              <a:pPr>
                <a:defRPr/>
              </a:pPr>
              <a:t>15.12.2022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615386-B9DD-4FDE-A0D4-0C6E212109B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335118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F7AAA9-7641-4451-AC15-55D44BC82715}" type="datetime1">
              <a:rPr lang="ru-RU" smtClean="0"/>
              <a:pPr>
                <a:defRPr/>
              </a:pPr>
              <a:t>15.12.2022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615386-B9DD-4FDE-A0D4-0C6E212109B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02961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F7AAA9-7641-4451-AC15-55D44BC82715}" type="datetime1">
              <a:rPr lang="ru-RU" smtClean="0"/>
              <a:pPr>
                <a:defRPr/>
              </a:pPr>
              <a:t>15.12.2022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615386-B9DD-4FDE-A0D4-0C6E212109B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800271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F7AAA9-7641-4451-AC15-55D44BC82715}" type="datetime1">
              <a:rPr lang="ru-RU" smtClean="0"/>
              <a:pPr>
                <a:defRPr/>
              </a:pPr>
              <a:t>15.12.2022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615386-B9DD-4FDE-A0D4-0C6E212109B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2478241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F7AAA9-7641-4451-AC15-55D44BC82715}" type="datetime1">
              <a:rPr lang="ru-RU" smtClean="0"/>
              <a:pPr>
                <a:defRPr/>
              </a:pPr>
              <a:t>15.12.2022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615386-B9DD-4FDE-A0D4-0C6E212109B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8574041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CFBB0A-FF1D-4636-A835-80CE771D2AAD}" type="datetime1">
              <a:rPr lang="ru-RU" smtClean="0"/>
              <a:pPr>
                <a:defRPr/>
              </a:pPr>
              <a:t>15.12.2022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C351D-B69F-473E-A257-EDFFE7E089F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557895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A15F51-717E-40E8-99E3-26957E1DF38E}" type="datetime1">
              <a:rPr lang="ru-RU" smtClean="0"/>
              <a:pPr>
                <a:defRPr/>
              </a:pPr>
              <a:t>15.12.2022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9E6D6B-DD0A-4E21-A767-362BBE7D675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081528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A5BD71-9E0D-46C7-956D-F3C68EB6FAB4}" type="datetime1">
              <a:rPr lang="ru-RU" smtClean="0"/>
              <a:pPr>
                <a:defRPr/>
              </a:pPr>
              <a:t>15.12.2022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9DB6C4-FA73-4F77-8B44-C0AC847C608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298532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D96EE4-17A6-46E1-B01E-11A69F380A5B}" type="datetime1">
              <a:rPr lang="ru-RU" smtClean="0"/>
              <a:pPr>
                <a:defRPr/>
              </a:pPr>
              <a:t>15.12.2022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BFE473-EE3A-4380-9F3B-10FA718D8F2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561023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7BCDD9-7201-4ABE-8147-6444E62D35CB}" type="datetime1">
              <a:rPr lang="ru-RU" smtClean="0"/>
              <a:pPr>
                <a:defRPr/>
              </a:pPr>
              <a:t>15.12.2022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6479A4-3478-4D72-BF18-FA686DE3367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523062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1EA36D-7DCA-494C-8276-F88CD1806875}" type="datetime1">
              <a:rPr lang="ru-RU" smtClean="0"/>
              <a:pPr>
                <a:defRPr/>
              </a:pPr>
              <a:t>15.12.2022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E07178-31F3-47F1-A9CB-54715A2FB0C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764473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830196-3E42-4A5F-8A1E-7699A3E96360}" type="datetime1">
              <a:rPr lang="ru-RU" smtClean="0"/>
              <a:pPr>
                <a:defRPr/>
              </a:pPr>
              <a:t>15.12.2022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E25A9D-F6CD-4419-8444-A45F0AE6544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109653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F49FD6-DF65-49CD-BEB1-FD33682E041C}" type="datetime1">
              <a:rPr lang="ru-RU" smtClean="0"/>
              <a:pPr>
                <a:defRPr/>
              </a:pPr>
              <a:t>15.12.2022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A86439-88AC-419E-831D-B56719C6DA7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32986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42330B-CB20-4E9F-AA08-34E5F8FD8979}" type="datetime1">
              <a:rPr lang="ru-RU" smtClean="0"/>
              <a:pPr>
                <a:defRPr/>
              </a:pPr>
              <a:t>15.12.2022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FEC9ED-63AC-48CD-B6C6-D89DEDB1C8C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318594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1939D9-6671-43CB-AEAA-E104C1BBFE2A}" type="datetime1">
              <a:rPr lang="ru-RU" smtClean="0"/>
              <a:pPr>
                <a:defRPr/>
              </a:pPr>
              <a:t>15.12.2022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1EBDB0-4880-42EA-A188-E80D0A3B64F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414503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9F7AAA9-7641-4451-AC15-55D44BC82715}" type="datetime1">
              <a:rPr lang="ru-RU" smtClean="0"/>
              <a:pPr>
                <a:defRPr/>
              </a:pPr>
              <a:t>15.12.2022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C615386-B9DD-4FDE-A0D4-0C6E212109B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2554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64" r:id="rId1"/>
    <p:sldLayoutId id="2147485765" r:id="rId2"/>
    <p:sldLayoutId id="2147485766" r:id="rId3"/>
    <p:sldLayoutId id="2147485767" r:id="rId4"/>
    <p:sldLayoutId id="2147485768" r:id="rId5"/>
    <p:sldLayoutId id="2147485769" r:id="rId6"/>
    <p:sldLayoutId id="2147485770" r:id="rId7"/>
    <p:sldLayoutId id="2147485771" r:id="rId8"/>
    <p:sldLayoutId id="2147485772" r:id="rId9"/>
    <p:sldLayoutId id="2147485773" r:id="rId10"/>
    <p:sldLayoutId id="2147485774" r:id="rId11"/>
    <p:sldLayoutId id="2147485775" r:id="rId12"/>
    <p:sldLayoutId id="2147485776" r:id="rId13"/>
    <p:sldLayoutId id="2147485777" r:id="rId14"/>
    <p:sldLayoutId id="2147485778" r:id="rId15"/>
    <p:sldLayoutId id="2147485779" r:id="rId16"/>
    <p:sldLayoutId id="2147485780" r:id="rId17"/>
  </p:sldLayoutIdLst>
  <p:transition spd="slow">
    <p:circle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0.xml"/><Relationship Id="rId3" Type="http://schemas.openxmlformats.org/officeDocument/2006/relationships/chart" Target="../charts/chart15.xml"/><Relationship Id="rId7" Type="http://schemas.openxmlformats.org/officeDocument/2006/relationships/chart" Target="../charts/chart19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18.xml"/><Relationship Id="rId5" Type="http://schemas.openxmlformats.org/officeDocument/2006/relationships/chart" Target="../charts/chart17.xml"/><Relationship Id="rId10" Type="http://schemas.openxmlformats.org/officeDocument/2006/relationships/chart" Target="../charts/chart22.xml"/><Relationship Id="rId4" Type="http://schemas.openxmlformats.org/officeDocument/2006/relationships/chart" Target="../charts/chart16.xml"/><Relationship Id="rId9" Type="http://schemas.openxmlformats.org/officeDocument/2006/relationships/chart" Target="../charts/char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07504" y="2420888"/>
            <a:ext cx="8928992" cy="323165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extrusionH="76200">
            <a:extrusionClr>
              <a:schemeClr val="bg2"/>
            </a:extrusionClr>
          </a:sp3d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b="1" dirty="0">
                <a:solidFill>
                  <a:schemeClr val="accent5">
                    <a:lumMod val="10000"/>
                  </a:schemeClr>
                </a:solidFill>
                <a:latin typeface="Palatino Linotype" pitchFamily="18" charset="0"/>
                <a:cs typeface="Times New Roman" pitchFamily="18" charset="0"/>
              </a:rPr>
              <a:t>Проект бюджета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3000" b="1" dirty="0" smtClean="0">
                <a:solidFill>
                  <a:schemeClr val="accent5">
                    <a:lumMod val="10000"/>
                  </a:schemeClr>
                </a:solidFill>
                <a:latin typeface="Palatino Linotype" pitchFamily="18" charset="0"/>
                <a:cs typeface="Times New Roman" pitchFamily="18" charset="0"/>
              </a:rPr>
              <a:t>Лужского </a:t>
            </a:r>
            <a:r>
              <a:rPr lang="ru-RU" sz="3000" b="1" dirty="0">
                <a:solidFill>
                  <a:schemeClr val="accent5">
                    <a:lumMod val="10000"/>
                  </a:schemeClr>
                </a:solidFill>
                <a:latin typeface="Palatino Linotype" pitchFamily="18" charset="0"/>
                <a:cs typeface="Times New Roman" pitchFamily="18" charset="0"/>
              </a:rPr>
              <a:t>городского </a:t>
            </a:r>
            <a:r>
              <a:rPr lang="ru-RU" sz="3000" b="1" dirty="0" smtClean="0">
                <a:solidFill>
                  <a:schemeClr val="accent5">
                    <a:lumMod val="10000"/>
                  </a:schemeClr>
                </a:solidFill>
                <a:latin typeface="Palatino Linotype" pitchFamily="18" charset="0"/>
                <a:cs typeface="Times New Roman" pitchFamily="18" charset="0"/>
              </a:rPr>
              <a:t>поселения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3000" b="1" dirty="0" smtClean="0">
                <a:solidFill>
                  <a:schemeClr val="accent5">
                    <a:lumMod val="10000"/>
                  </a:schemeClr>
                </a:solidFill>
                <a:latin typeface="Palatino Linotype" pitchFamily="18" charset="0"/>
                <a:cs typeface="Times New Roman" pitchFamily="18" charset="0"/>
              </a:rPr>
              <a:t>Лужского муниципального района Ленинградской области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3000" b="1" dirty="0" smtClean="0">
                <a:solidFill>
                  <a:schemeClr val="accent5">
                    <a:lumMod val="10000"/>
                  </a:schemeClr>
                </a:solidFill>
                <a:latin typeface="Palatino Linotype" pitchFamily="18" charset="0"/>
                <a:cs typeface="Times New Roman" pitchFamily="18" charset="0"/>
              </a:rPr>
              <a:t> на 2023 год и </a:t>
            </a:r>
            <a:r>
              <a:rPr lang="ru-RU" sz="3000" b="1" dirty="0">
                <a:solidFill>
                  <a:schemeClr val="accent5">
                    <a:lumMod val="10000"/>
                  </a:schemeClr>
                </a:solidFill>
                <a:latin typeface="Palatino Linotype" pitchFamily="18" charset="0"/>
                <a:cs typeface="Times New Roman" pitchFamily="18" charset="0"/>
              </a:rPr>
              <a:t>на плановый </a:t>
            </a:r>
            <a:r>
              <a:rPr lang="ru-RU" sz="3000" b="1" dirty="0" smtClean="0">
                <a:solidFill>
                  <a:schemeClr val="accent5">
                    <a:lumMod val="10000"/>
                  </a:schemeClr>
                </a:solidFill>
                <a:latin typeface="Palatino Linotype" pitchFamily="18" charset="0"/>
                <a:cs typeface="Times New Roman" pitchFamily="18" charset="0"/>
              </a:rPr>
              <a:t>период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3000" b="1" dirty="0" smtClean="0">
                <a:solidFill>
                  <a:schemeClr val="accent5">
                    <a:lumMod val="10000"/>
                  </a:schemeClr>
                </a:solidFill>
                <a:latin typeface="Palatino Linotype" pitchFamily="18" charset="0"/>
                <a:cs typeface="Times New Roman" pitchFamily="18" charset="0"/>
              </a:rPr>
              <a:t> 2024 </a:t>
            </a:r>
            <a:r>
              <a:rPr lang="ru-RU" sz="3000" b="1" dirty="0">
                <a:solidFill>
                  <a:schemeClr val="accent5">
                    <a:lumMod val="10000"/>
                  </a:schemeClr>
                </a:solidFill>
                <a:latin typeface="Palatino Linotype" pitchFamily="18" charset="0"/>
                <a:cs typeface="Times New Roman" pitchFamily="18" charset="0"/>
              </a:rPr>
              <a:t>и </a:t>
            </a:r>
            <a:r>
              <a:rPr lang="ru-RU" sz="3000" b="1" dirty="0" smtClean="0">
                <a:solidFill>
                  <a:schemeClr val="accent5">
                    <a:lumMod val="10000"/>
                  </a:schemeClr>
                </a:solidFill>
                <a:latin typeface="Palatino Linotype" pitchFamily="18" charset="0"/>
                <a:cs typeface="Times New Roman" pitchFamily="18" charset="0"/>
              </a:rPr>
              <a:t>2025 </a:t>
            </a:r>
            <a:r>
              <a:rPr lang="ru-RU" sz="3000" b="1" dirty="0">
                <a:solidFill>
                  <a:schemeClr val="accent5">
                    <a:lumMod val="10000"/>
                  </a:schemeClr>
                </a:solidFill>
                <a:latin typeface="Palatino Linotype" pitchFamily="18" charset="0"/>
                <a:cs typeface="Times New Roman" pitchFamily="18" charset="0"/>
              </a:rPr>
              <a:t>годов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4624"/>
            <a:ext cx="2116909" cy="2376264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632700" cy="59846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Поступление налоговых доходов</a:t>
            </a:r>
          </a:p>
        </p:txBody>
      </p:sp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517146" y="991567"/>
            <a:ext cx="330593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500" b="1" i="1" dirty="0">
                <a:latin typeface="Palatino Linotype" pitchFamily="18" charset="0"/>
                <a:cs typeface="Times New Roman" pitchFamily="18" charset="0"/>
              </a:rPr>
              <a:t>Налог на доходы физических </a:t>
            </a:r>
            <a:r>
              <a:rPr lang="ru-RU" sz="1500" b="1" i="1" dirty="0" smtClean="0">
                <a:latin typeface="Palatino Linotype" pitchFamily="18" charset="0"/>
                <a:cs typeface="Times New Roman" pitchFamily="18" charset="0"/>
              </a:rPr>
              <a:t>лиц</a:t>
            </a:r>
            <a:endParaRPr lang="ru-RU" sz="1500" b="1" i="1" dirty="0"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8" name="TextBox 18"/>
          <p:cNvSpPr txBox="1">
            <a:spLocks noChangeArrowheads="1"/>
          </p:cNvSpPr>
          <p:nvPr/>
        </p:nvSpPr>
        <p:spPr bwMode="auto">
          <a:xfrm>
            <a:off x="5508104" y="1196752"/>
            <a:ext cx="2653565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500" b="1" i="1" dirty="0">
                <a:latin typeface="Palatino Linotype" pitchFamily="18" charset="0"/>
                <a:cs typeface="Times New Roman" pitchFamily="18" charset="0"/>
              </a:rPr>
              <a:t>Земельный </a:t>
            </a:r>
            <a:r>
              <a:rPr lang="ru-RU" sz="1500" b="1" i="1" dirty="0" smtClean="0">
                <a:latin typeface="Palatino Linotype" pitchFamily="18" charset="0"/>
                <a:cs typeface="Times New Roman" pitchFamily="18" charset="0"/>
              </a:rPr>
              <a:t>налог</a:t>
            </a:r>
            <a:endParaRPr lang="ru-RU" sz="1500" b="1" i="1" dirty="0"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90834" y="4166988"/>
            <a:ext cx="4265142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500" b="1" i="1" dirty="0" smtClean="0">
                <a:latin typeface="Palatino Linotype" pitchFamily="18" charset="0"/>
                <a:cs typeface="Times New Roman" pitchFamily="18" charset="0"/>
              </a:rPr>
              <a:t>Акцизы </a:t>
            </a:r>
            <a:r>
              <a:rPr lang="ru-RU" sz="1500" b="1" i="1" smtClean="0">
                <a:latin typeface="Palatino Linotype" pitchFamily="18" charset="0"/>
                <a:cs typeface="Times New Roman" pitchFamily="18" charset="0"/>
              </a:rPr>
              <a:t>на нефтепродукты</a:t>
            </a:r>
            <a:endParaRPr lang="ru-RU" sz="1500" b="1" i="1" dirty="0">
              <a:latin typeface="Palatino Linotype" pitchFamily="18" charset="0"/>
              <a:cs typeface="Times New Roman" pitchFamily="18" charset="0"/>
            </a:endParaRPr>
          </a:p>
          <a:p>
            <a:pPr algn="ctr"/>
            <a:r>
              <a:rPr lang="ru-RU" sz="1500" b="1" i="1" dirty="0">
                <a:latin typeface="Palatino Linotype" pitchFamily="18" charset="0"/>
                <a:cs typeface="Times New Roman" pitchFamily="18" charset="0"/>
              </a:rPr>
              <a:t>Норматив отчислений – </a:t>
            </a:r>
            <a:r>
              <a:rPr lang="ru-RU" sz="1500" b="1" i="1" dirty="0" smtClean="0">
                <a:latin typeface="Palatino Linotype" pitchFamily="18" charset="0"/>
                <a:cs typeface="Times New Roman" pitchFamily="18" charset="0"/>
              </a:rPr>
              <a:t>0,09689</a:t>
            </a:r>
          </a:p>
          <a:p>
            <a:pPr algn="ctr"/>
            <a:r>
              <a:rPr lang="ru-RU" sz="1500" b="1" i="1" dirty="0" smtClean="0"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ru-RU" sz="1500" b="1" i="1" dirty="0">
                <a:latin typeface="Palatino Linotype" pitchFamily="18" charset="0"/>
                <a:cs typeface="Times New Roman" pitchFamily="18" charset="0"/>
              </a:rPr>
              <a:t>(в </a:t>
            </a:r>
            <a:r>
              <a:rPr lang="ru-RU" sz="1500" b="1" i="1" dirty="0" smtClean="0">
                <a:latin typeface="Palatino Linotype" pitchFamily="18" charset="0"/>
                <a:cs typeface="Times New Roman" pitchFamily="18" charset="0"/>
              </a:rPr>
              <a:t>2022 </a:t>
            </a:r>
            <a:r>
              <a:rPr lang="ru-RU" sz="1500" b="1" i="1" dirty="0">
                <a:latin typeface="Palatino Linotype" pitchFamily="18" charset="0"/>
                <a:cs typeface="Times New Roman" pitchFamily="18" charset="0"/>
              </a:rPr>
              <a:t>году – </a:t>
            </a:r>
            <a:r>
              <a:rPr lang="ru-RU" sz="1500" b="1" i="1" dirty="0" smtClean="0">
                <a:latin typeface="Palatino Linotype" pitchFamily="18" charset="0"/>
                <a:cs typeface="Times New Roman" pitchFamily="18" charset="0"/>
              </a:rPr>
              <a:t>0,09778)</a:t>
            </a:r>
            <a:endParaRPr lang="ru-RU" sz="1500" b="1" i="1" dirty="0"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4725925" y="4385671"/>
            <a:ext cx="3724597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500" b="1" i="1" dirty="0">
                <a:latin typeface="Palatino Linotype" pitchFamily="18" charset="0"/>
                <a:cs typeface="Times New Roman" pitchFamily="18" charset="0"/>
              </a:rPr>
              <a:t>Налог на имущество физических </a:t>
            </a:r>
            <a:r>
              <a:rPr lang="ru-RU" sz="1500" b="1" i="1" dirty="0" smtClean="0">
                <a:latin typeface="Palatino Linotype" pitchFamily="18" charset="0"/>
                <a:cs typeface="Times New Roman" pitchFamily="18" charset="0"/>
              </a:rPr>
              <a:t>лиц</a:t>
            </a:r>
            <a:endParaRPr lang="ru-RU" sz="1500" b="1" i="1" dirty="0">
              <a:latin typeface="Palatino Linotype" pitchFamily="18" charset="0"/>
              <a:cs typeface="Times New Roman" pitchFamily="18" charset="0"/>
            </a:endParaRPr>
          </a:p>
        </p:txBody>
      </p:sp>
      <p:graphicFrame>
        <p:nvGraphicFramePr>
          <p:cNvPr id="11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4568524"/>
              </p:ext>
            </p:extLst>
          </p:nvPr>
        </p:nvGraphicFramePr>
        <p:xfrm>
          <a:off x="10130" y="1118887"/>
          <a:ext cx="4716016" cy="3079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2998339"/>
              </p:ext>
            </p:extLst>
          </p:nvPr>
        </p:nvGraphicFramePr>
        <p:xfrm>
          <a:off x="4716016" y="1556792"/>
          <a:ext cx="4323330" cy="2576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6406207"/>
              </p:ext>
            </p:extLst>
          </p:nvPr>
        </p:nvGraphicFramePr>
        <p:xfrm>
          <a:off x="107504" y="4797152"/>
          <a:ext cx="4264902" cy="1883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0357885"/>
              </p:ext>
            </p:extLst>
          </p:nvPr>
        </p:nvGraphicFramePr>
        <p:xfrm>
          <a:off x="4211960" y="4005064"/>
          <a:ext cx="4533248" cy="2410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Прямоугольник 8"/>
          <p:cNvSpPr>
            <a:spLocks noChangeArrowheads="1"/>
          </p:cNvSpPr>
          <p:nvPr/>
        </p:nvSpPr>
        <p:spPr bwMode="auto">
          <a:xfrm>
            <a:off x="4499992" y="6453336"/>
            <a:ext cx="446449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300" b="1" i="1" dirty="0">
                <a:latin typeface="Palatino Linotype" pitchFamily="18" charset="0"/>
                <a:cs typeface="Times New Roman" pitchFamily="18" charset="0"/>
              </a:rPr>
              <a:t>*Решение Совета депутатов ЛГП </a:t>
            </a:r>
            <a:r>
              <a:rPr lang="ru-RU" sz="1300" b="1" i="1" dirty="0" smtClean="0">
                <a:latin typeface="Palatino Linotype" pitchFamily="18" charset="0"/>
                <a:cs typeface="Times New Roman" pitchFamily="18" charset="0"/>
              </a:rPr>
              <a:t>от 21.12.2021  </a:t>
            </a:r>
            <a:r>
              <a:rPr lang="ru-RU" sz="1300" b="1" i="1" dirty="0">
                <a:latin typeface="Palatino Linotype" pitchFamily="18" charset="0"/>
                <a:cs typeface="Times New Roman" pitchFamily="18" charset="0"/>
              </a:rPr>
              <a:t>№ </a:t>
            </a:r>
            <a:r>
              <a:rPr lang="ru-RU" sz="1300" b="1" i="1" dirty="0" smtClean="0">
                <a:latin typeface="Palatino Linotype" pitchFamily="18" charset="0"/>
                <a:cs typeface="Times New Roman" pitchFamily="18" charset="0"/>
              </a:rPr>
              <a:t>118</a:t>
            </a:r>
            <a:endParaRPr lang="ru-RU" sz="1300" b="1" i="1" dirty="0"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956376" y="476672"/>
            <a:ext cx="99750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>
                <a:latin typeface="Palatino Linotype" pitchFamily="18" charset="0"/>
                <a:cs typeface="Times New Roman" pitchFamily="18" charset="0"/>
              </a:rPr>
              <a:t>тысяч рублей</a:t>
            </a:r>
            <a:endParaRPr lang="ru-RU" sz="1300" b="1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18911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55576" y="24938"/>
            <a:ext cx="7632700" cy="72072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Поступление неналоговых доходов</a:t>
            </a:r>
          </a:p>
        </p:txBody>
      </p:sp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0" y="1124744"/>
            <a:ext cx="44275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i="1" dirty="0">
                <a:latin typeface="Palatino Linotype" pitchFamily="18" charset="0"/>
                <a:cs typeface="Times New Roman" pitchFamily="18" charset="0"/>
              </a:rPr>
              <a:t>Доходы от использования имущества, находящегося в муниципальной </a:t>
            </a:r>
            <a:r>
              <a:rPr lang="ru-RU" sz="1400" b="1" i="1" dirty="0" smtClean="0">
                <a:latin typeface="Palatino Linotype" pitchFamily="18" charset="0"/>
                <a:cs typeface="Times New Roman" pitchFamily="18" charset="0"/>
              </a:rPr>
              <a:t>собственности</a:t>
            </a:r>
            <a:endParaRPr lang="ru-RU" sz="1400" b="1" i="1" dirty="0">
              <a:latin typeface="Palatino Linotype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7171284"/>
              </p:ext>
            </p:extLst>
          </p:nvPr>
        </p:nvGraphicFramePr>
        <p:xfrm>
          <a:off x="-287700" y="1546917"/>
          <a:ext cx="4859700" cy="2314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15"/>
          <p:cNvSpPr txBox="1">
            <a:spLocks noChangeArrowheads="1"/>
          </p:cNvSpPr>
          <p:nvPr/>
        </p:nvSpPr>
        <p:spPr bwMode="auto">
          <a:xfrm>
            <a:off x="4775587" y="1075308"/>
            <a:ext cx="35623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i="1" dirty="0">
                <a:latin typeface="Palatino Linotype" pitchFamily="18" charset="0"/>
                <a:cs typeface="Times New Roman" pitchFamily="18" charset="0"/>
              </a:rPr>
              <a:t>Доходы от продажи материальных и нематериальных </a:t>
            </a:r>
            <a:r>
              <a:rPr lang="ru-RU" sz="1400" b="1" i="1" dirty="0" smtClean="0">
                <a:latin typeface="Palatino Linotype" pitchFamily="18" charset="0"/>
                <a:cs typeface="Times New Roman" pitchFamily="18" charset="0"/>
              </a:rPr>
              <a:t>активов</a:t>
            </a:r>
            <a:endParaRPr lang="ru-RU" sz="1400" b="1" i="1" dirty="0">
              <a:latin typeface="Palatino Linotype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1881353"/>
              </p:ext>
            </p:extLst>
          </p:nvPr>
        </p:nvGraphicFramePr>
        <p:xfrm>
          <a:off x="4174182" y="1082831"/>
          <a:ext cx="4430265" cy="241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4294972" y="3812469"/>
            <a:ext cx="39489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i="1" dirty="0">
                <a:latin typeface="Palatino Linotype" pitchFamily="18" charset="0"/>
                <a:cs typeface="Times New Roman" pitchFamily="18" charset="0"/>
              </a:rPr>
              <a:t>Доходы от оказания платных услуг (</a:t>
            </a:r>
            <a:r>
              <a:rPr lang="ru-RU" sz="1400" b="1" i="1" dirty="0" smtClean="0">
                <a:latin typeface="Palatino Linotype" pitchFamily="18" charset="0"/>
                <a:cs typeface="Times New Roman" pitchFamily="18" charset="0"/>
              </a:rPr>
              <a:t>работ)</a:t>
            </a:r>
            <a:endParaRPr lang="ru-RU" sz="1400" b="1" i="1" dirty="0">
              <a:latin typeface="Palatino Linotype" pitchFamily="18" charset="0"/>
              <a:cs typeface="Times New Roman" pitchFamily="18" charset="0"/>
            </a:endParaRPr>
          </a:p>
        </p:txBody>
      </p:sp>
      <p:graphicFrame>
        <p:nvGraphicFramePr>
          <p:cNvPr id="1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1914417"/>
              </p:ext>
            </p:extLst>
          </p:nvPr>
        </p:nvGraphicFramePr>
        <p:xfrm>
          <a:off x="3995936" y="3789040"/>
          <a:ext cx="4894421" cy="2659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230913167"/>
              </p:ext>
            </p:extLst>
          </p:nvPr>
        </p:nvGraphicFramePr>
        <p:xfrm>
          <a:off x="-140800" y="3756809"/>
          <a:ext cx="4849389" cy="3083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028384" y="404664"/>
            <a:ext cx="92848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>
                <a:latin typeface="Palatino Linotype" pitchFamily="18" charset="0"/>
                <a:cs typeface="Times New Roman" pitchFamily="18" charset="0"/>
              </a:rPr>
              <a:t>тысяч рублей</a:t>
            </a:r>
            <a:endParaRPr lang="ru-RU" sz="1300" b="1" dirty="0">
              <a:latin typeface="Palatino Linotype" pitchFamily="18" charset="0"/>
            </a:endParaRPr>
          </a:p>
        </p:txBody>
      </p:sp>
      <p:sp>
        <p:nvSpPr>
          <p:cNvPr id="13" name="Прямоугольник 8"/>
          <p:cNvSpPr>
            <a:spLocks noChangeArrowheads="1"/>
          </p:cNvSpPr>
          <p:nvPr/>
        </p:nvSpPr>
        <p:spPr bwMode="auto">
          <a:xfrm>
            <a:off x="4572000" y="6525344"/>
            <a:ext cx="446449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300" b="1" i="1" dirty="0">
                <a:latin typeface="Palatino Linotype" pitchFamily="18" charset="0"/>
                <a:cs typeface="Times New Roman" pitchFamily="18" charset="0"/>
              </a:rPr>
              <a:t>*Решение Совета депутатов ЛГП </a:t>
            </a:r>
            <a:r>
              <a:rPr lang="ru-RU" sz="1300" b="1" i="1" dirty="0" smtClean="0">
                <a:latin typeface="Palatino Linotype" pitchFamily="18" charset="0"/>
                <a:cs typeface="Times New Roman" pitchFamily="18" charset="0"/>
              </a:rPr>
              <a:t>от 21.12.2021  </a:t>
            </a:r>
            <a:r>
              <a:rPr lang="ru-RU" sz="1300" b="1" i="1" dirty="0">
                <a:latin typeface="Palatino Linotype" pitchFamily="18" charset="0"/>
                <a:cs typeface="Times New Roman" pitchFamily="18" charset="0"/>
              </a:rPr>
              <a:t>№ </a:t>
            </a:r>
            <a:r>
              <a:rPr lang="ru-RU" sz="1300" b="1" i="1" dirty="0" smtClean="0">
                <a:latin typeface="Palatino Linotype" pitchFamily="18" charset="0"/>
                <a:cs typeface="Times New Roman" pitchFamily="18" charset="0"/>
              </a:rPr>
              <a:t>118</a:t>
            </a:r>
            <a:endParaRPr lang="ru-RU" sz="1300" b="1" i="1" dirty="0">
              <a:latin typeface="Palatino Linotype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7181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1520" y="103640"/>
            <a:ext cx="8712968" cy="102110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Предельные объемы бюджетных ассигнований местного бюджета сформированы на основе следующих подходов:</a:t>
            </a:r>
            <a:endParaRPr lang="ru-RU" sz="2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  <a:cs typeface="Times New Roman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438834805"/>
              </p:ext>
            </p:extLst>
          </p:nvPr>
        </p:nvGraphicFramePr>
        <p:xfrm>
          <a:off x="179512" y="1196752"/>
          <a:ext cx="8856984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9552" y="1772816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Palatino Linotype" panose="02040502050505030304" pitchFamily="18" charset="0"/>
              </a:rPr>
              <a:t>1</a:t>
            </a:r>
            <a:endParaRPr lang="ru-RU" sz="2000" b="1" dirty="0">
              <a:latin typeface="Palatino Linotype" panose="020405020505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2924944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Palatino Linotype" panose="02040502050505030304" pitchFamily="18" charset="0"/>
              </a:rPr>
              <a:t>2</a:t>
            </a:r>
            <a:endParaRPr lang="ru-RU" sz="2000" b="1" dirty="0">
              <a:latin typeface="Palatino Linotype" panose="0204050205050503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608" y="4149080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Palatino Linotype" panose="02040502050505030304" pitchFamily="18" charset="0"/>
              </a:rPr>
              <a:t>3</a:t>
            </a:r>
            <a:endParaRPr lang="ru-RU" sz="2000" b="1" dirty="0">
              <a:latin typeface="Palatino Linotype" panose="0204050205050503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5373216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Palatino Linotype" panose="02040502050505030304" pitchFamily="18" charset="0"/>
              </a:rPr>
              <a:t>4</a:t>
            </a:r>
            <a:endParaRPr lang="ru-RU" sz="2000" b="1"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6336" y="194529"/>
            <a:ext cx="8656143" cy="498167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Расходы бюджета Лужского городского поселения</a:t>
            </a:r>
            <a:endParaRPr lang="ru-RU" sz="2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1708210" y="2980422"/>
            <a:ext cx="5643602" cy="1500198"/>
          </a:xfrm>
          <a:prstGeom prst="line">
            <a:avLst/>
          </a:prstGeom>
          <a:ln w="69850"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746913439"/>
              </p:ext>
            </p:extLst>
          </p:nvPr>
        </p:nvGraphicFramePr>
        <p:xfrm>
          <a:off x="5007148" y="823487"/>
          <a:ext cx="3643338" cy="5786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183144936"/>
              </p:ext>
            </p:extLst>
          </p:nvPr>
        </p:nvGraphicFramePr>
        <p:xfrm>
          <a:off x="-282524" y="1179125"/>
          <a:ext cx="4714908" cy="342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5454565" y="5489369"/>
            <a:ext cx="15716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Palatino Linotype" pitchFamily="18" charset="0"/>
              </a:rPr>
              <a:t>321 859,2</a:t>
            </a:r>
          </a:p>
          <a:p>
            <a:r>
              <a:rPr lang="ru-RU" sz="1200" b="1" dirty="0" smtClean="0">
                <a:latin typeface="Palatino Linotype" pitchFamily="18" charset="0"/>
              </a:rPr>
              <a:t>(в т.ч. </a:t>
            </a:r>
          </a:p>
          <a:p>
            <a:r>
              <a:rPr lang="ru-RU" sz="1200" b="1" dirty="0" smtClean="0">
                <a:latin typeface="Palatino Linotype" pitchFamily="18" charset="0"/>
              </a:rPr>
              <a:t>      дотация </a:t>
            </a:r>
          </a:p>
          <a:p>
            <a:r>
              <a:rPr lang="ru-RU" sz="1200" b="1" dirty="0" smtClean="0">
                <a:latin typeface="Palatino Linotype" pitchFamily="18" charset="0"/>
              </a:rPr>
              <a:t>                 42 960,4)</a:t>
            </a:r>
          </a:p>
          <a:p>
            <a:endParaRPr lang="ru-RU" sz="1200" b="1" dirty="0">
              <a:latin typeface="Palatino Linotype" pitchFamily="18" charset="0"/>
            </a:endParaRPr>
          </a:p>
        </p:txBody>
      </p:sp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3428992" y="857232"/>
            <a:ext cx="164307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latin typeface="Palatino Linotype" pitchFamily="18" charset="0"/>
              </a:rPr>
              <a:t>2022 год</a:t>
            </a:r>
            <a:r>
              <a:rPr lang="en-US" sz="2600" b="1" dirty="0" smtClean="0">
                <a:latin typeface="Palatino Linotype" pitchFamily="18" charset="0"/>
              </a:rPr>
              <a:t>*</a:t>
            </a:r>
            <a:endParaRPr lang="ru-RU" sz="2600" b="1" dirty="0">
              <a:latin typeface="Palatino Linotype" pitchFamily="18" charset="0"/>
            </a:endParaRPr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4082048" y="5998829"/>
            <a:ext cx="150019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latin typeface="Palatino Linotype" pitchFamily="18" charset="0"/>
              </a:rPr>
              <a:t>2023 год</a:t>
            </a:r>
            <a:endParaRPr lang="ru-RU" sz="2600" b="1" dirty="0">
              <a:latin typeface="Palatino Linotype" pitchFamily="18" charset="0"/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0" y="6540527"/>
            <a:ext cx="4713292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300" b="1" i="1" dirty="0">
                <a:latin typeface="Palatino Linotype" pitchFamily="18" charset="0"/>
                <a:cs typeface="Times New Roman" pitchFamily="18" charset="0"/>
              </a:rPr>
              <a:t>*Решение Совета депутатов ЛГП </a:t>
            </a:r>
            <a:r>
              <a:rPr lang="ru-RU" sz="1300" b="1" i="1" dirty="0" smtClean="0">
                <a:latin typeface="Palatino Linotype" pitchFamily="18" charset="0"/>
                <a:cs typeface="Times New Roman" pitchFamily="18" charset="0"/>
              </a:rPr>
              <a:t>от 21.12.2021  </a:t>
            </a:r>
            <a:r>
              <a:rPr lang="ru-RU" sz="1300" b="1" i="1" dirty="0">
                <a:latin typeface="Palatino Linotype" pitchFamily="18" charset="0"/>
                <a:cs typeface="Times New Roman" pitchFamily="18" charset="0"/>
              </a:rPr>
              <a:t>№ </a:t>
            </a:r>
            <a:r>
              <a:rPr lang="ru-RU" sz="1300" b="1" i="1" dirty="0" smtClean="0">
                <a:latin typeface="Palatino Linotype" pitchFamily="18" charset="0"/>
                <a:cs typeface="Times New Roman" pitchFamily="18" charset="0"/>
              </a:rPr>
              <a:t>118</a:t>
            </a:r>
            <a:endParaRPr lang="ru-RU" sz="1300" b="1" i="1" dirty="0"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4065" y="1206519"/>
            <a:ext cx="7432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Palatino Linotype" panose="02040502050505030304" pitchFamily="18" charset="0"/>
              </a:rPr>
              <a:t>9,3</a:t>
            </a:r>
            <a:r>
              <a:rPr lang="en-US" sz="1400" b="1" dirty="0" smtClean="0">
                <a:latin typeface="Palatino Linotype" panose="02040502050505030304" pitchFamily="18" charset="0"/>
              </a:rPr>
              <a:t>%</a:t>
            </a:r>
            <a:endParaRPr lang="ru-RU" sz="1400" b="1" dirty="0">
              <a:latin typeface="Palatino Linotype" panose="0204050205050503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51034" y="4164031"/>
            <a:ext cx="7432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Palatino Linotype" panose="02040502050505030304" pitchFamily="18" charset="0"/>
              </a:rPr>
              <a:t>90,7</a:t>
            </a:r>
            <a:r>
              <a:rPr lang="en-US" sz="1400" b="1" dirty="0" smtClean="0">
                <a:latin typeface="Palatino Linotype" panose="02040502050505030304" pitchFamily="18" charset="0"/>
              </a:rPr>
              <a:t>%</a:t>
            </a:r>
            <a:endParaRPr lang="ru-RU" sz="1400" b="1"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9512" y="-21888"/>
            <a:ext cx="8712968" cy="107157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Расходы бюджета Лужского городского поселения по видам расходов</a:t>
            </a:r>
            <a:b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 (за счет собственных средств бюджета)</a:t>
            </a:r>
            <a:endParaRPr lang="ru-RU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488621"/>
              </p:ext>
            </p:extLst>
          </p:nvPr>
        </p:nvGraphicFramePr>
        <p:xfrm>
          <a:off x="395536" y="1052736"/>
          <a:ext cx="8278975" cy="5242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9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65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74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21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28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8130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600" dirty="0">
                        <a:solidFill>
                          <a:schemeClr val="tx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2022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год*</a:t>
                      </a:r>
                      <a:endParaRPr lang="ru-RU" dirty="0">
                        <a:solidFill>
                          <a:schemeClr val="tx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2023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 год</a:t>
                      </a:r>
                      <a:endParaRPr lang="ru-RU" dirty="0">
                        <a:solidFill>
                          <a:schemeClr val="tx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Темп роста,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 %</a:t>
                      </a:r>
                      <a:endParaRPr lang="ru-RU" sz="1600" dirty="0">
                        <a:solidFill>
                          <a:schemeClr val="tx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6728">
                <a:tc vMerge="1"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за счет ме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стных средств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Уд. вес,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%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за счет ме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стных средств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Уд. вес, %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985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Palatino Linotype" panose="02040502050505030304" pitchFamily="18" charset="0"/>
                        </a:rPr>
                        <a:t>312 770,2</a:t>
                      </a:r>
                      <a:endParaRPr lang="ru-RU" sz="1400" b="1" dirty="0">
                        <a:latin typeface="Palatino Linotype" panose="020405020505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Palatino Linotype" panose="02040502050505030304" pitchFamily="18" charset="0"/>
                        </a:rPr>
                        <a:t>100,0</a:t>
                      </a:r>
                      <a:endParaRPr lang="ru-RU" sz="1400" b="1" dirty="0">
                        <a:latin typeface="Palatino Linotype" panose="020405020505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Palatino Linotype" panose="02040502050505030304" pitchFamily="18" charset="0"/>
                        </a:rPr>
                        <a:t>321 859,2</a:t>
                      </a:r>
                      <a:endParaRPr lang="ru-RU" sz="1400" b="1" dirty="0">
                        <a:latin typeface="Palatino Linotype" panose="020405020505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Palatino Linotype" panose="02040502050505030304" pitchFamily="18" charset="0"/>
                        </a:rPr>
                        <a:t>100,0</a:t>
                      </a:r>
                      <a:endParaRPr lang="ru-RU" sz="1400" b="1" dirty="0">
                        <a:latin typeface="Palatino Linotype" panose="020405020505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102,9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62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Расходы на выплаты персоналу в целях обеспечения выполнения функций </a:t>
                      </a:r>
                      <a:endParaRPr lang="ru-RU" sz="1400" dirty="0">
                        <a:solidFill>
                          <a:schemeClr val="tx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alatino Linotype" panose="02040502050505030304" pitchFamily="18" charset="0"/>
                        </a:rPr>
                        <a:t>82 895,3</a:t>
                      </a:r>
                      <a:endParaRPr lang="ru-RU" sz="1400" dirty="0">
                        <a:latin typeface="Palatino Linotype" panose="020405020505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alatino Linotype" panose="02040502050505030304" pitchFamily="18" charset="0"/>
                        </a:rPr>
                        <a:t>26,50</a:t>
                      </a:r>
                      <a:endParaRPr lang="ru-RU" sz="1400" dirty="0">
                        <a:latin typeface="Palatino Linotype" panose="020405020505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alatino Linotype" panose="02040502050505030304" pitchFamily="18" charset="0"/>
                        </a:rPr>
                        <a:t>96 301,8</a:t>
                      </a:r>
                      <a:endParaRPr lang="ru-RU" sz="1400" dirty="0">
                        <a:latin typeface="Palatino Linotype" panose="020405020505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alatino Linotype" panose="02040502050505030304" pitchFamily="18" charset="0"/>
                        </a:rPr>
                        <a:t>29,92</a:t>
                      </a:r>
                      <a:endParaRPr lang="ru-RU" sz="1400" dirty="0">
                        <a:latin typeface="Palatino Linotype" panose="020405020505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116,2</a:t>
                      </a:r>
                      <a:endParaRPr lang="ru-RU" sz="1400" dirty="0">
                        <a:solidFill>
                          <a:schemeClr val="tx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7351"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Закупка товаров, работ и услуг для муниципальных нужд</a:t>
                      </a:r>
                      <a:endParaRPr lang="ru-RU" sz="1400" dirty="0">
                        <a:solidFill>
                          <a:schemeClr val="tx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alatino Linotype" panose="02040502050505030304" pitchFamily="18" charset="0"/>
                        </a:rPr>
                        <a:t>191 739,3</a:t>
                      </a:r>
                      <a:endParaRPr lang="ru-RU" sz="1400" dirty="0">
                        <a:latin typeface="Palatino Linotype" panose="020405020505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alatino Linotype" panose="02040502050505030304" pitchFamily="18" charset="0"/>
                        </a:rPr>
                        <a:t>61,30</a:t>
                      </a:r>
                      <a:endParaRPr lang="ru-RU" sz="1400" dirty="0">
                        <a:latin typeface="Palatino Linotype" panose="020405020505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alatino Linotype" panose="02040502050505030304" pitchFamily="18" charset="0"/>
                        </a:rPr>
                        <a:t>192 509,0</a:t>
                      </a:r>
                      <a:endParaRPr lang="ru-RU" sz="1400" dirty="0">
                        <a:latin typeface="Palatino Linotype" panose="020405020505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alatino Linotype" panose="02040502050505030304" pitchFamily="18" charset="0"/>
                        </a:rPr>
                        <a:t>59,81</a:t>
                      </a:r>
                      <a:endParaRPr lang="ru-RU" sz="1400" dirty="0">
                        <a:latin typeface="Palatino Linotype" panose="020405020505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100,4</a:t>
                      </a:r>
                      <a:endParaRPr lang="ru-RU" sz="1400" dirty="0">
                        <a:solidFill>
                          <a:schemeClr val="tx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5753"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Социальное обеспечение и иные выплаты населению</a:t>
                      </a:r>
                      <a:endParaRPr lang="ru-RU" sz="1400" dirty="0">
                        <a:solidFill>
                          <a:schemeClr val="tx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alatino Linotype" panose="02040502050505030304" pitchFamily="18" charset="0"/>
                        </a:rPr>
                        <a:t>2 924,3</a:t>
                      </a:r>
                      <a:endParaRPr lang="ru-RU" sz="1400" dirty="0">
                        <a:latin typeface="Palatino Linotype" panose="020405020505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alatino Linotype" panose="02040502050505030304" pitchFamily="18" charset="0"/>
                        </a:rPr>
                        <a:t>0,94</a:t>
                      </a:r>
                      <a:endParaRPr lang="ru-RU" sz="1400" dirty="0">
                        <a:latin typeface="Palatino Linotype" panose="020405020505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alatino Linotype" panose="02040502050505030304" pitchFamily="18" charset="0"/>
                        </a:rPr>
                        <a:t>3 551,6</a:t>
                      </a:r>
                      <a:endParaRPr lang="ru-RU" sz="1400" dirty="0">
                        <a:latin typeface="Palatino Linotype" panose="020405020505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alatino Linotype" panose="02040502050505030304" pitchFamily="18" charset="0"/>
                        </a:rPr>
                        <a:t>1,10</a:t>
                      </a:r>
                      <a:endParaRPr lang="ru-RU" sz="1400" dirty="0">
                        <a:latin typeface="Palatino Linotype" panose="020405020505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121,4</a:t>
                      </a:r>
                      <a:endParaRPr lang="ru-RU" sz="1400" dirty="0">
                        <a:solidFill>
                          <a:schemeClr val="tx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7605"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Капитальные вложения в объекты муниципальной</a:t>
                      </a:r>
                      <a:r>
                        <a:rPr kumimoji="0" lang="ru-RU" sz="1400" kern="1200" baseline="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собственности</a:t>
                      </a:r>
                      <a:endParaRPr lang="ru-RU" sz="1400" dirty="0">
                        <a:solidFill>
                          <a:schemeClr val="tx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alatino Linotype" panose="02040502050505030304" pitchFamily="18" charset="0"/>
                        </a:rPr>
                        <a:t>22 073,1</a:t>
                      </a:r>
                      <a:endParaRPr lang="ru-RU" sz="1400" dirty="0">
                        <a:latin typeface="Palatino Linotype" panose="020405020505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alatino Linotype" panose="02040502050505030304" pitchFamily="18" charset="0"/>
                        </a:rPr>
                        <a:t>7,06</a:t>
                      </a:r>
                      <a:endParaRPr lang="ru-RU" sz="1400" dirty="0">
                        <a:latin typeface="Palatino Linotype" panose="020405020505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alatino Linotype" panose="02040502050505030304" pitchFamily="18" charset="0"/>
                        </a:rPr>
                        <a:t>19 899,3</a:t>
                      </a:r>
                      <a:endParaRPr lang="ru-RU" sz="1400" dirty="0">
                        <a:latin typeface="Palatino Linotype" panose="020405020505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alatino Linotype" panose="02040502050505030304" pitchFamily="18" charset="0"/>
                        </a:rPr>
                        <a:t>6,18</a:t>
                      </a:r>
                      <a:endParaRPr lang="ru-RU" sz="1400" dirty="0">
                        <a:latin typeface="Palatino Linotype" panose="020405020505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90,2</a:t>
                      </a:r>
                      <a:endParaRPr lang="ru-RU" sz="1400" dirty="0">
                        <a:solidFill>
                          <a:schemeClr val="tx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1425"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Межбюджетные трансферты</a:t>
                      </a:r>
                      <a:endParaRPr lang="ru-RU" sz="1400" dirty="0">
                        <a:solidFill>
                          <a:schemeClr val="tx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alatino Linotype" panose="02040502050505030304" pitchFamily="18" charset="0"/>
                        </a:rPr>
                        <a:t>509,8</a:t>
                      </a:r>
                      <a:endParaRPr lang="ru-RU" sz="1400" dirty="0">
                        <a:latin typeface="Palatino Linotype" panose="020405020505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alatino Linotype" panose="02040502050505030304" pitchFamily="18" charset="0"/>
                        </a:rPr>
                        <a:t>0,16</a:t>
                      </a:r>
                      <a:endParaRPr lang="ru-RU" sz="1400" dirty="0">
                        <a:latin typeface="Palatino Linotype" panose="020405020505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alatino Linotype" panose="02040502050505030304" pitchFamily="18" charset="0"/>
                        </a:rPr>
                        <a:t>509,8</a:t>
                      </a:r>
                      <a:endParaRPr lang="ru-RU" sz="1400" dirty="0">
                        <a:latin typeface="Palatino Linotype" panose="020405020505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alatino Linotype" panose="02040502050505030304" pitchFamily="18" charset="0"/>
                        </a:rPr>
                        <a:t>0,16</a:t>
                      </a:r>
                      <a:endParaRPr lang="ru-RU" sz="1400" dirty="0">
                        <a:latin typeface="Palatino Linotype" panose="020405020505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7351"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Обслуживание муниципального долга</a:t>
                      </a:r>
                      <a:endParaRPr lang="ru-RU" sz="1400" dirty="0">
                        <a:solidFill>
                          <a:schemeClr val="tx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alatino Linotype" panose="02040502050505030304" pitchFamily="18" charset="0"/>
                        </a:rPr>
                        <a:t>11,3</a:t>
                      </a:r>
                      <a:endParaRPr lang="ru-RU" sz="1400" dirty="0">
                        <a:latin typeface="Palatino Linotype" panose="020405020505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alatino Linotype" panose="02040502050505030304" pitchFamily="18" charset="0"/>
                        </a:rPr>
                        <a:t>0,01</a:t>
                      </a:r>
                      <a:endParaRPr lang="ru-RU" sz="1400" dirty="0">
                        <a:latin typeface="Palatino Linotype" panose="020405020505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alatino Linotype" panose="02040502050505030304" pitchFamily="18" charset="0"/>
                        </a:rPr>
                        <a:t>8,6</a:t>
                      </a:r>
                      <a:endParaRPr lang="ru-RU" sz="1400" dirty="0">
                        <a:latin typeface="Palatino Linotype" panose="020405020505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alatino Linotype" panose="02040502050505030304" pitchFamily="18" charset="0"/>
                        </a:rPr>
                        <a:t>0,01</a:t>
                      </a:r>
                      <a:endParaRPr lang="ru-RU" sz="1400" dirty="0">
                        <a:latin typeface="Palatino Linotype" panose="020405020505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76,0</a:t>
                      </a:r>
                      <a:endParaRPr lang="ru-RU" sz="1400" dirty="0">
                        <a:solidFill>
                          <a:schemeClr val="tx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28988"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Иные бюджетные ассигнования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alatino Linotype" panose="02040502050505030304" pitchFamily="18" charset="0"/>
                        </a:rPr>
                        <a:t>12 617,1</a:t>
                      </a:r>
                      <a:endParaRPr lang="ru-RU" sz="1400" dirty="0">
                        <a:latin typeface="Palatino Linotype" panose="020405020505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alatino Linotype" panose="02040502050505030304" pitchFamily="18" charset="0"/>
                        </a:rPr>
                        <a:t>4,03</a:t>
                      </a:r>
                      <a:endParaRPr lang="ru-RU" sz="1400" dirty="0">
                        <a:latin typeface="Palatino Linotype" panose="020405020505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alatino Linotype" panose="02040502050505030304" pitchFamily="18" charset="0"/>
                        </a:rPr>
                        <a:t>9 079,1</a:t>
                      </a:r>
                      <a:endParaRPr lang="ru-RU" sz="1400" dirty="0">
                        <a:latin typeface="Palatino Linotype" panose="020405020505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alatino Linotype" panose="02040502050505030304" pitchFamily="18" charset="0"/>
                        </a:rPr>
                        <a:t>2,82</a:t>
                      </a:r>
                      <a:endParaRPr lang="ru-RU" sz="1400" dirty="0">
                        <a:latin typeface="Palatino Linotype" panose="020405020505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72,0</a:t>
                      </a:r>
                      <a:endParaRPr lang="ru-RU" sz="1400" dirty="0">
                        <a:solidFill>
                          <a:schemeClr val="tx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572000" y="6532214"/>
            <a:ext cx="446449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300" b="1" i="1" dirty="0">
                <a:latin typeface="Palatino Linotype" pitchFamily="18" charset="0"/>
                <a:cs typeface="Times New Roman" pitchFamily="18" charset="0"/>
              </a:rPr>
              <a:t>*Решение Совета депутатов ЛГП </a:t>
            </a:r>
            <a:r>
              <a:rPr lang="ru-RU" sz="1300" b="1" i="1" dirty="0" smtClean="0">
                <a:latin typeface="Palatino Linotype" pitchFamily="18" charset="0"/>
                <a:cs typeface="Times New Roman" pitchFamily="18" charset="0"/>
              </a:rPr>
              <a:t>от 21.12.2021  </a:t>
            </a:r>
            <a:r>
              <a:rPr lang="ru-RU" sz="1300" b="1" i="1" dirty="0">
                <a:latin typeface="Palatino Linotype" pitchFamily="18" charset="0"/>
                <a:cs typeface="Times New Roman" pitchFamily="18" charset="0"/>
              </a:rPr>
              <a:t>№ </a:t>
            </a:r>
            <a:r>
              <a:rPr lang="ru-RU" sz="1300" b="1" i="1" dirty="0" smtClean="0">
                <a:latin typeface="Palatino Linotype" pitchFamily="18" charset="0"/>
                <a:cs typeface="Times New Roman" pitchFamily="18" charset="0"/>
              </a:rPr>
              <a:t>118</a:t>
            </a:r>
            <a:endParaRPr lang="ru-RU" sz="1300" b="1" i="1" dirty="0"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207896" y="548680"/>
            <a:ext cx="93610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>
                <a:latin typeface="Palatino Linotype" pitchFamily="18" charset="0"/>
                <a:cs typeface="Times New Roman" pitchFamily="18" charset="0"/>
              </a:rPr>
              <a:t>тысяч рублей</a:t>
            </a:r>
            <a:endParaRPr lang="ru-RU" sz="1300" b="1" dirty="0">
              <a:latin typeface="Palatino Linotype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30698"/>
            <a:ext cx="86044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Структура расходов бюджета по разделам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классификации</a:t>
            </a:r>
            <a:endParaRPr lang="en-US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  <a:cs typeface="Times New Roman" pitchFamily="18" charset="0"/>
            </a:endParaRPr>
          </a:p>
          <a:p>
            <a:pPr algn="ctr"/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         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 расходов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(за счет собственных средств)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graphicFrame>
        <p:nvGraphicFramePr>
          <p:cNvPr id="5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3308338"/>
              </p:ext>
            </p:extLst>
          </p:nvPr>
        </p:nvGraphicFramePr>
        <p:xfrm>
          <a:off x="35686" y="803786"/>
          <a:ext cx="2881892" cy="2486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6875151"/>
              </p:ext>
            </p:extLst>
          </p:nvPr>
        </p:nvGraphicFramePr>
        <p:xfrm>
          <a:off x="3039251" y="1031071"/>
          <a:ext cx="2854061" cy="2158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6229936"/>
              </p:ext>
            </p:extLst>
          </p:nvPr>
        </p:nvGraphicFramePr>
        <p:xfrm>
          <a:off x="5810467" y="1258055"/>
          <a:ext cx="3017934" cy="1917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4373731"/>
              </p:ext>
            </p:extLst>
          </p:nvPr>
        </p:nvGraphicFramePr>
        <p:xfrm>
          <a:off x="69435" y="2972947"/>
          <a:ext cx="2643207" cy="2035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5999028"/>
              </p:ext>
            </p:extLst>
          </p:nvPr>
        </p:nvGraphicFramePr>
        <p:xfrm>
          <a:off x="2730485" y="2895653"/>
          <a:ext cx="3429024" cy="1955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3368477"/>
              </p:ext>
            </p:extLst>
          </p:nvPr>
        </p:nvGraphicFramePr>
        <p:xfrm>
          <a:off x="5681402" y="3497337"/>
          <a:ext cx="2873375" cy="1428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1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8797202"/>
              </p:ext>
            </p:extLst>
          </p:nvPr>
        </p:nvGraphicFramePr>
        <p:xfrm>
          <a:off x="83244" y="4870483"/>
          <a:ext cx="2693988" cy="1758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1530496"/>
              </p:ext>
            </p:extLst>
          </p:nvPr>
        </p:nvGraphicFramePr>
        <p:xfrm>
          <a:off x="2581589" y="4606695"/>
          <a:ext cx="3076575" cy="2214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3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4626327"/>
              </p:ext>
            </p:extLst>
          </p:nvPr>
        </p:nvGraphicFramePr>
        <p:xfrm>
          <a:off x="5426975" y="4725473"/>
          <a:ext cx="2933700" cy="1916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4679505" y="6562659"/>
            <a:ext cx="446449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300" b="1" i="1" dirty="0">
                <a:latin typeface="Palatino Linotype" pitchFamily="18" charset="0"/>
                <a:cs typeface="Times New Roman" pitchFamily="18" charset="0"/>
              </a:rPr>
              <a:t>*Решение Совета депутатов </a:t>
            </a:r>
            <a:r>
              <a:rPr lang="ru-RU" sz="1300" b="1" i="1" dirty="0" smtClean="0">
                <a:latin typeface="Palatino Linotype" pitchFamily="18" charset="0"/>
                <a:cs typeface="Times New Roman" pitchFamily="18" charset="0"/>
              </a:rPr>
              <a:t>ЛГП </a:t>
            </a:r>
            <a:r>
              <a:rPr lang="ru-RU" sz="1300" b="1" i="1" dirty="0">
                <a:latin typeface="Palatino Linotype" pitchFamily="18" charset="0"/>
                <a:cs typeface="Times New Roman" pitchFamily="18" charset="0"/>
              </a:rPr>
              <a:t>от </a:t>
            </a:r>
            <a:r>
              <a:rPr lang="ru-RU" sz="1300" b="1" i="1" dirty="0" smtClean="0">
                <a:latin typeface="Palatino Linotype" pitchFamily="18" charset="0"/>
                <a:cs typeface="Times New Roman" pitchFamily="18" charset="0"/>
              </a:rPr>
              <a:t>21.12.2021 № 118</a:t>
            </a:r>
            <a:endParaRPr lang="ru-RU" sz="1300" b="1" i="1" dirty="0"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668344" y="620688"/>
            <a:ext cx="93610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>
                <a:latin typeface="Palatino Linotype" pitchFamily="18" charset="0"/>
                <a:cs typeface="Times New Roman" pitchFamily="18" charset="0"/>
              </a:rPr>
              <a:t>тысяч рублей</a:t>
            </a:r>
            <a:endParaRPr lang="ru-RU" sz="1300" b="1" dirty="0">
              <a:latin typeface="Palatino Linotype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85107"/>
            <a:ext cx="8604448" cy="75160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Структура муниципальных программ </a:t>
            </a:r>
            <a:b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Лужского городского поселения</a:t>
            </a:r>
            <a:endParaRPr lang="ru-RU" sz="2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8859225"/>
              </p:ext>
            </p:extLst>
          </p:nvPr>
        </p:nvGraphicFramePr>
        <p:xfrm>
          <a:off x="179512" y="692696"/>
          <a:ext cx="8532440" cy="5968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812360" y="332656"/>
            <a:ext cx="93610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>
                <a:latin typeface="Palatino Linotype" pitchFamily="18" charset="0"/>
                <a:cs typeface="Times New Roman" pitchFamily="18" charset="0"/>
              </a:rPr>
              <a:t>тысяч рублей</a:t>
            </a:r>
            <a:endParaRPr lang="ru-RU" sz="1300" b="1" dirty="0">
              <a:latin typeface="Palatino Linotyp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32040" y="980728"/>
            <a:ext cx="3814553" cy="11695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ysClr val="windowText" lastClr="000000"/>
                </a:solidFill>
                <a:latin typeface="Palatino Linotype" pitchFamily="18" charset="0"/>
                <a:cs typeface="Times New Roman" pitchFamily="18" charset="0"/>
              </a:rPr>
              <a:t>Всего </a:t>
            </a:r>
            <a:r>
              <a:rPr lang="ru-RU" sz="1400" b="1" dirty="0">
                <a:solidFill>
                  <a:sysClr val="windowText" lastClr="000000"/>
                </a:solidFill>
                <a:latin typeface="Palatino Linotype" pitchFamily="18" charset="0"/>
                <a:cs typeface="Times New Roman" pitchFamily="18" charset="0"/>
              </a:rPr>
              <a:t>н</a:t>
            </a:r>
            <a:r>
              <a:rPr lang="ru-RU" sz="1400" b="1" dirty="0" smtClean="0">
                <a:solidFill>
                  <a:sysClr val="windowText" lastClr="000000"/>
                </a:solidFill>
                <a:latin typeface="Palatino Linotype" pitchFamily="18" charset="0"/>
                <a:cs typeface="Times New Roman" pitchFamily="18" charset="0"/>
              </a:rPr>
              <a:t>а реализацию муниципальных программ за счет собственных средств бюджета предусмотрено </a:t>
            </a:r>
          </a:p>
          <a:p>
            <a:pPr algn="ctr"/>
            <a:r>
              <a:rPr lang="en-US" sz="1400" b="1" dirty="0" smtClean="0">
                <a:solidFill>
                  <a:sysClr val="windowText" lastClr="000000"/>
                </a:solidFill>
                <a:effectLst/>
                <a:latin typeface="Palatino Linotype" pitchFamily="18" charset="0"/>
                <a:cs typeface="Times New Roman" pitchFamily="18" charset="0"/>
              </a:rPr>
              <a:t>301 324,8</a:t>
            </a:r>
            <a:r>
              <a:rPr lang="ru-RU" sz="1400" b="1" dirty="0" smtClean="0">
                <a:solidFill>
                  <a:sysClr val="windowText" lastClr="000000"/>
                </a:solidFill>
                <a:effectLst/>
                <a:latin typeface="Palatino Linotype" pitchFamily="18" charset="0"/>
                <a:cs typeface="Times New Roman" pitchFamily="18" charset="0"/>
              </a:rPr>
              <a:t> тыс. руб.</a:t>
            </a:r>
          </a:p>
          <a:p>
            <a:pPr algn="ctr"/>
            <a:r>
              <a:rPr lang="ru-RU" sz="1400" b="1" dirty="0" smtClean="0">
                <a:solidFill>
                  <a:sysClr val="windowText" lastClr="000000"/>
                </a:solidFill>
                <a:effectLst/>
                <a:latin typeface="Palatino Linotype" pitchFamily="18" charset="0"/>
                <a:cs typeface="Times New Roman" pitchFamily="18" charset="0"/>
              </a:rPr>
              <a:t> (9</a:t>
            </a:r>
            <a:r>
              <a:rPr lang="en-US" sz="1400" b="1" dirty="0" smtClean="0">
                <a:solidFill>
                  <a:sysClr val="windowText" lastClr="000000"/>
                </a:solidFill>
                <a:effectLst/>
                <a:latin typeface="Palatino Linotype" pitchFamily="18" charset="0"/>
                <a:cs typeface="Times New Roman" pitchFamily="18" charset="0"/>
              </a:rPr>
              <a:t>4</a:t>
            </a:r>
            <a:r>
              <a:rPr lang="ru-RU" sz="1400" b="1" dirty="0" smtClean="0">
                <a:solidFill>
                  <a:sysClr val="windowText" lastClr="000000"/>
                </a:solidFill>
                <a:effectLst/>
                <a:latin typeface="Palatino Linotype" pitchFamily="18" charset="0"/>
                <a:cs typeface="Times New Roman" pitchFamily="18" charset="0"/>
              </a:rPr>
              <a:t>,</a:t>
            </a:r>
            <a:r>
              <a:rPr lang="en-US" sz="1400" b="1" dirty="0" smtClean="0">
                <a:solidFill>
                  <a:sysClr val="windowText" lastClr="000000"/>
                </a:solidFill>
                <a:effectLst/>
                <a:latin typeface="Palatino Linotype" pitchFamily="18" charset="0"/>
                <a:cs typeface="Times New Roman" pitchFamily="18" charset="0"/>
              </a:rPr>
              <a:t>5</a:t>
            </a:r>
            <a:r>
              <a:rPr lang="ru-RU" sz="1400" b="1" dirty="0" smtClean="0">
                <a:solidFill>
                  <a:sysClr val="windowText" lastClr="000000"/>
                </a:solidFill>
                <a:effectLst/>
                <a:latin typeface="Palatino Linotype" pitchFamily="18" charset="0"/>
                <a:cs typeface="Times New Roman" pitchFamily="18" charset="0"/>
              </a:rPr>
              <a:t>%)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629007321"/>
      </p:ext>
    </p:extLst>
  </p:cSld>
  <p:clrMapOvr>
    <a:masterClrMapping/>
  </p:clrMapOvr>
  <p:transition spd="slow">
    <p:circl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496944" cy="79181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Структура расходной части бюджета в разрезе программных и непрограммных расходов</a:t>
            </a:r>
            <a:r>
              <a:rPr lang="ru-RU" sz="2400" b="1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chemeClr val="tx1"/>
              </a:solidFill>
              <a:latin typeface="Palatino Linotype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2223216"/>
              </p:ext>
            </p:extLst>
          </p:nvPr>
        </p:nvGraphicFramePr>
        <p:xfrm>
          <a:off x="7751" y="548680"/>
          <a:ext cx="9108504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283968" y="6093296"/>
            <a:ext cx="4752528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 smtClean="0">
                <a:latin typeface="Palatino Linotype" pitchFamily="18" charset="0"/>
              </a:rPr>
              <a:t>321 859,2</a:t>
            </a:r>
            <a:r>
              <a:rPr lang="ru-RU" sz="1800" b="1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ru-RU" sz="1800" b="1" dirty="0">
                <a:solidFill>
                  <a:schemeClr val="tx1"/>
                </a:solidFill>
                <a:latin typeface="Palatino Linotype" pitchFamily="18" charset="0"/>
              </a:rPr>
              <a:t>тыс. руб</a:t>
            </a:r>
            <a:r>
              <a:rPr lang="ru-RU" sz="1800" b="1" dirty="0" smtClean="0">
                <a:solidFill>
                  <a:schemeClr val="tx1"/>
                </a:solidFill>
                <a:latin typeface="Palatino Linotype" pitchFamily="18" charset="0"/>
              </a:rPr>
              <a:t>.</a:t>
            </a:r>
          </a:p>
          <a:p>
            <a:pPr algn="ctr"/>
            <a:r>
              <a:rPr lang="ru-RU" sz="1800" b="1" dirty="0" smtClean="0">
                <a:latin typeface="Palatino Linotype" pitchFamily="18" charset="0"/>
              </a:rPr>
              <a:t>(за счет собственных средств бюджета)</a:t>
            </a:r>
            <a:endParaRPr lang="ru-RU" sz="1800" b="1" dirty="0">
              <a:solidFill>
                <a:schemeClr val="tx1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772816"/>
            <a:ext cx="2376264" cy="151216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987824" y="116632"/>
            <a:ext cx="5616624" cy="1320396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Стратегическая приоритизация расходов и развитие принципов проектного управления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9512" y="2492896"/>
            <a:ext cx="4876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Palatino Linotype" panose="02040502050505030304" pitchFamily="18" charset="0"/>
              </a:rPr>
              <a:t>                        </a:t>
            </a:r>
          </a:p>
          <a:p>
            <a:pPr algn="ctr"/>
            <a:r>
              <a:rPr lang="ru-RU" dirty="0" smtClean="0">
                <a:latin typeface="Palatino Linotype" panose="02040502050505030304" pitchFamily="18" charset="0"/>
              </a:rPr>
              <a:t> В рамках федерального проекта предусмотрены средства </a:t>
            </a:r>
          </a:p>
          <a:p>
            <a:pPr algn="ctr"/>
            <a:r>
              <a:rPr lang="ru-RU" dirty="0" smtClean="0">
                <a:latin typeface="Palatino Linotype" panose="02040502050505030304" pitchFamily="18" charset="0"/>
              </a:rPr>
              <a:t>местного бюджета</a:t>
            </a:r>
          </a:p>
          <a:p>
            <a:pPr algn="ctr"/>
            <a:r>
              <a:rPr lang="ru-RU" dirty="0" smtClean="0">
                <a:latin typeface="Palatino Linotype" panose="02040502050505030304" pitchFamily="18" charset="0"/>
              </a:rPr>
              <a:t> в размере </a:t>
            </a:r>
            <a:r>
              <a:rPr lang="ru-RU" b="1" u="sng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>2 080,0 тыс. руб.</a:t>
            </a:r>
            <a:endParaRPr lang="ru-RU" b="1" u="sng" dirty="0">
              <a:solidFill>
                <a:srgbClr val="C0000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58" y="1694409"/>
            <a:ext cx="4876800" cy="100965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247222"/>
            <a:ext cx="4742656" cy="10096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91880" y="5081501"/>
            <a:ext cx="49685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Palatino Linotype" panose="02040502050505030304" pitchFamily="18" charset="0"/>
              </a:rPr>
              <a:t>                        </a:t>
            </a:r>
          </a:p>
          <a:p>
            <a:pPr algn="ctr"/>
            <a:r>
              <a:rPr lang="ru-RU" dirty="0" smtClean="0">
                <a:latin typeface="Palatino Linotype" panose="02040502050505030304" pitchFamily="18" charset="0"/>
              </a:rPr>
              <a:t> В рамках федерального проекта предусмотрены средства </a:t>
            </a:r>
          </a:p>
          <a:p>
            <a:pPr algn="ctr"/>
            <a:r>
              <a:rPr lang="ru-RU" dirty="0" smtClean="0">
                <a:latin typeface="Palatino Linotype" panose="02040502050505030304" pitchFamily="18" charset="0"/>
              </a:rPr>
              <a:t>местного бюджета в размере</a:t>
            </a:r>
          </a:p>
          <a:p>
            <a:pPr algn="ctr"/>
            <a:r>
              <a:rPr lang="ru-RU" b="1" u="sng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> 7 615,8 тыс. руб.</a:t>
            </a:r>
            <a:endParaRPr lang="ru-RU" b="1" u="sng" dirty="0">
              <a:solidFill>
                <a:srgbClr val="C0000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67"/>
            <a:ext cx="2905944" cy="15595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738936"/>
            <a:ext cx="1584176" cy="136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843751"/>
      </p:ext>
    </p:extLst>
  </p:cSld>
  <p:clrMapOvr>
    <a:masterClrMapping/>
  </p:clrMapOvr>
  <p:transition spd="slow">
    <p:circl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856984" cy="58643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Муниципальная программа «Развитие жилищно-коммунального и дорожного хозяйства» </a:t>
            </a:r>
            <a:endParaRPr lang="ru-RU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1420869"/>
              </p:ext>
            </p:extLst>
          </p:nvPr>
        </p:nvGraphicFramePr>
        <p:xfrm>
          <a:off x="1" y="479978"/>
          <a:ext cx="9027848" cy="6378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928508"/>
            <a:ext cx="899570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Palatino Linotype" panose="02040502050505030304" pitchFamily="18" charset="0"/>
              </a:rPr>
              <a:t>Численность населения </a:t>
            </a:r>
            <a:r>
              <a:rPr lang="ru-RU" dirty="0" smtClean="0">
                <a:latin typeface="Palatino Linotype" panose="02040502050505030304" pitchFamily="18" charset="0"/>
              </a:rPr>
              <a:t>– </a:t>
            </a:r>
            <a:r>
              <a:rPr lang="ru-RU" b="1" dirty="0" smtClean="0">
                <a:latin typeface="Palatino Linotype" panose="02040502050505030304" pitchFamily="18" charset="0"/>
              </a:rPr>
              <a:t>33 295</a:t>
            </a:r>
            <a:r>
              <a:rPr lang="ru-RU" dirty="0" smtClean="0">
                <a:latin typeface="Palatino Linotype" panose="02040502050505030304" pitchFamily="18" charset="0"/>
              </a:rPr>
              <a:t> </a:t>
            </a:r>
            <a:r>
              <a:rPr lang="ru-RU" b="1" dirty="0" smtClean="0">
                <a:latin typeface="Palatino Linotype" panose="02040502050505030304" pitchFamily="18" charset="0"/>
              </a:rPr>
              <a:t>чел.</a:t>
            </a:r>
          </a:p>
          <a:p>
            <a:pPr algn="ctr"/>
            <a:endParaRPr lang="ru-RU" dirty="0">
              <a:latin typeface="Palatino Linotype" panose="02040502050505030304" pitchFamily="18" charset="0"/>
            </a:endParaRPr>
          </a:p>
          <a:p>
            <a:pPr algn="ctr"/>
            <a:r>
              <a:rPr lang="ru-RU" dirty="0">
                <a:latin typeface="Palatino Linotype" panose="02040502050505030304" pitchFamily="18" charset="0"/>
              </a:rPr>
              <a:t>В состав территории входят следующие населенные пункты:</a:t>
            </a:r>
          </a:p>
          <a:p>
            <a:pPr algn="ctr"/>
            <a:r>
              <a:rPr lang="ru-RU" dirty="0">
                <a:latin typeface="Palatino Linotype" panose="02040502050505030304" pitchFamily="18" charset="0"/>
              </a:rPr>
              <a:t>	город Луга, кордон Глубокий Ручей, поселок Пансионат «Зеленый Бор», поселок Санаторий «Жемчужина», деревня Стояновщина.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20888"/>
            <a:ext cx="8661593" cy="42930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35896" y="4797152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Palatino Linotype" panose="02040502050505030304" pitchFamily="18" charset="0"/>
              </a:rPr>
              <a:t>Лужское городское поселение</a:t>
            </a:r>
            <a:endParaRPr lang="ru-RU" sz="1000" b="1" dirty="0">
              <a:latin typeface="Palatino Linotype" panose="02040502050505030304" pitchFamily="18" charset="0"/>
            </a:endParaRPr>
          </a:p>
        </p:txBody>
      </p:sp>
      <p:sp>
        <p:nvSpPr>
          <p:cNvPr id="9" name="TextBox 46"/>
          <p:cNvSpPr txBox="1">
            <a:spLocks noChangeArrowheads="1"/>
          </p:cNvSpPr>
          <p:nvPr/>
        </p:nvSpPr>
        <p:spPr bwMode="auto">
          <a:xfrm>
            <a:off x="0" y="116632"/>
            <a:ext cx="898215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Лужское городское поселение</a:t>
            </a:r>
          </a:p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Лужского муниципального района Ленинградской области</a:t>
            </a:r>
            <a:endParaRPr lang="ru-RU" alt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708419"/>
      </p:ext>
    </p:extLst>
  </p:cSld>
  <p:clrMapOvr>
    <a:masterClrMapping/>
  </p:clrMapOvr>
  <p:transition spd="slow">
    <p:circl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4073"/>
            <a:ext cx="9001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Комплекс процессных мероприятий</a:t>
            </a:r>
          </a:p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«Благоустройство территории Лужского городского поселения»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70988048"/>
              </p:ext>
            </p:extLst>
          </p:nvPr>
        </p:nvGraphicFramePr>
        <p:xfrm>
          <a:off x="25607" y="849698"/>
          <a:ext cx="8820472" cy="5884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352420" y="254531"/>
            <a:ext cx="9361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 29 229,9 </a:t>
            </a:r>
          </a:p>
          <a:p>
            <a:r>
              <a:rPr lang="ru-RU" sz="1200" b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ru-RU" sz="1100" b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тыс. руб.</a:t>
            </a:r>
            <a:endParaRPr lang="ru-RU" sz="1100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48478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Palatino Linotype" panose="02040502050505030304" pitchFamily="18" charset="0"/>
              </a:rPr>
              <a:t>1</a:t>
            </a:r>
            <a:endParaRPr lang="ru-RU" b="1" dirty="0">
              <a:latin typeface="Palatino Linotype" panose="020405020505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285293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Palatino Linotype" panose="02040502050505030304" pitchFamily="18" charset="0"/>
              </a:rPr>
              <a:t>2</a:t>
            </a:r>
            <a:endParaRPr lang="ru-RU" b="1" dirty="0">
              <a:latin typeface="Palatino Linotype" panose="020405020505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422108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Palatino Linotype" panose="02040502050505030304" pitchFamily="18" charset="0"/>
              </a:rPr>
              <a:t>3</a:t>
            </a:r>
            <a:endParaRPr lang="ru-RU" b="1" dirty="0">
              <a:latin typeface="Palatino Linotype" panose="0204050205050503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566124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Palatino Linotype" panose="02040502050505030304" pitchFamily="18" charset="0"/>
              </a:rPr>
              <a:t>4</a:t>
            </a:r>
            <a:endParaRPr lang="ru-RU" b="1" dirty="0">
              <a:latin typeface="Palatino Linotype" panose="0204050205050503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56176" y="623731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Всего: 39 147,5 тыс. руб.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5580487" cy="79208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Комплекс процессных </a:t>
            </a: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мероприятий</a:t>
            </a:r>
            <a:b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 «Содержание 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и ремонт автомобильных дорог и искусственных </a:t>
            </a: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сооружений»</a:t>
            </a:r>
            <a:b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(за счет собственных средств бюджета)</a:t>
            </a:r>
            <a:endParaRPr lang="ru-RU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4463480" y="6532214"/>
            <a:ext cx="468052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300" b="1" i="1" dirty="0">
                <a:latin typeface="Palatino Linotype" pitchFamily="18" charset="0"/>
                <a:cs typeface="Times New Roman" pitchFamily="18" charset="0"/>
              </a:rPr>
              <a:t>*Решение Совета депутатов </a:t>
            </a:r>
            <a:r>
              <a:rPr lang="ru-RU" sz="1300" b="1" i="1" dirty="0" smtClean="0">
                <a:latin typeface="Palatino Linotype" pitchFamily="18" charset="0"/>
                <a:cs typeface="Times New Roman" pitchFamily="18" charset="0"/>
              </a:rPr>
              <a:t>ЛГП </a:t>
            </a:r>
            <a:r>
              <a:rPr lang="ru-RU" sz="1300" b="1" i="1" dirty="0">
                <a:latin typeface="Palatino Linotype" pitchFamily="18" charset="0"/>
                <a:cs typeface="Times New Roman" pitchFamily="18" charset="0"/>
              </a:rPr>
              <a:t>от </a:t>
            </a:r>
            <a:r>
              <a:rPr lang="ru-RU" sz="1300" b="1" i="1" dirty="0" smtClean="0">
                <a:latin typeface="Palatino Linotype" pitchFamily="18" charset="0"/>
                <a:cs typeface="Times New Roman" pitchFamily="18" charset="0"/>
              </a:rPr>
              <a:t>21.12.2021 № 118</a:t>
            </a:r>
            <a:endParaRPr lang="ru-RU" sz="1300" b="1" i="1" dirty="0"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1560" y="1556792"/>
            <a:ext cx="22499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latin typeface="Palatino Linotype" panose="02040502050505030304" pitchFamily="18" charset="0"/>
              </a:rPr>
              <a:t>Д</a:t>
            </a:r>
            <a:r>
              <a:rPr lang="ru-RU" sz="1600" b="1" i="1" dirty="0" smtClean="0">
                <a:latin typeface="Palatino Linotype" panose="02040502050505030304" pitchFamily="18" charset="0"/>
              </a:rPr>
              <a:t>орожный фонд </a:t>
            </a:r>
          </a:p>
          <a:p>
            <a:pPr algn="ctr"/>
            <a:fld id="{02A891E9-5EF3-4411-8611-85CDDD0829C2}" type="VALUE">
              <a:rPr lang="ru-RU" sz="1600" b="1" i="1" smtClean="0">
                <a:latin typeface="Palatino Linotype" panose="02040502050505030304" pitchFamily="18" charset="0"/>
              </a:rPr>
              <a:pPr algn="ctr"/>
              <a:t>53 406,8</a:t>
            </a:fld>
            <a:r>
              <a:rPr lang="ru-RU" sz="1600" b="1" i="1" dirty="0">
                <a:latin typeface="Palatino Linotype" panose="02040502050505030304" pitchFamily="18" charset="0"/>
              </a:rPr>
              <a:t> тыс. руб.</a:t>
            </a:r>
          </a:p>
          <a:p>
            <a:pPr algn="ctr"/>
            <a:endParaRPr lang="ru-RU" sz="1600" b="1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14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1819280"/>
              </p:ext>
            </p:extLst>
          </p:nvPr>
        </p:nvGraphicFramePr>
        <p:xfrm>
          <a:off x="3611222" y="946704"/>
          <a:ext cx="4993225" cy="2655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499992" y="1988840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Palatino Linotype" panose="02040502050505030304" pitchFamily="18" charset="0"/>
              </a:rPr>
              <a:t>42 691,9</a:t>
            </a:r>
          </a:p>
          <a:p>
            <a:pPr algn="ctr"/>
            <a:r>
              <a:rPr lang="ru-RU" sz="1400" b="1" dirty="0" smtClean="0">
                <a:latin typeface="Palatino Linotype" panose="02040502050505030304" pitchFamily="18" charset="0"/>
              </a:rPr>
              <a:t>тыс. руб.</a:t>
            </a:r>
            <a:endParaRPr lang="ru-RU" sz="1400" b="1" dirty="0">
              <a:latin typeface="Palatino Linotype" panose="0204050205050503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436096" y="3789040"/>
            <a:ext cx="3168352" cy="240336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5436096" y="3356992"/>
            <a:ext cx="3213644" cy="23114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-7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1600" b="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На реализацию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 комплекса </a:t>
            </a:r>
            <a:r>
              <a:rPr lang="ru-RU" sz="16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процессных мероприятий 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«Повышение </a:t>
            </a:r>
            <a:r>
              <a:rPr lang="ru-RU" sz="16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безопасности </a:t>
            </a:r>
            <a:endParaRPr lang="ru-RU" sz="1600" dirty="0" smtClean="0">
              <a:solidFill>
                <a:schemeClr val="tx1"/>
              </a:solidFill>
              <a:latin typeface="Palatino Linotype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дорожного движения»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1600" b="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за счет собственных средств бюджета предусмотрены расходы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1600" b="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в сумме 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7 450,1 тыс. руб.</a:t>
            </a:r>
            <a:endParaRPr lang="ru-RU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-108520" y="3429000"/>
            <a:ext cx="5436097" cy="6449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-7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Мероприятия, направленные на достижение цели федерального проекта "Дорожная сеть"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 (софинансирование субсидий из областного бюджета)</a:t>
            </a:r>
            <a:endParaRPr lang="ru-RU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graphicFrame>
        <p:nvGraphicFramePr>
          <p:cNvPr id="21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5433447"/>
              </p:ext>
            </p:extLst>
          </p:nvPr>
        </p:nvGraphicFramePr>
        <p:xfrm>
          <a:off x="263334" y="4093893"/>
          <a:ext cx="4740714" cy="2655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54782"/>
            <a:ext cx="87129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Муниципальная программа </a:t>
            </a:r>
          </a:p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«Развитие культуры в Лужском городском поселении»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1581697"/>
              </p:ext>
            </p:extLst>
          </p:nvPr>
        </p:nvGraphicFramePr>
        <p:xfrm>
          <a:off x="4722807" y="4581128"/>
          <a:ext cx="3658822" cy="1916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5888150"/>
              </p:ext>
            </p:extLst>
          </p:nvPr>
        </p:nvGraphicFramePr>
        <p:xfrm>
          <a:off x="166418" y="617632"/>
          <a:ext cx="8654054" cy="4755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5076056" y="6497960"/>
            <a:ext cx="2829429" cy="307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115,0%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уровня 2022 года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323528" y="6359458"/>
            <a:ext cx="4608512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300" b="1" i="1" dirty="0">
                <a:latin typeface="Palatino Linotype" pitchFamily="18" charset="0"/>
                <a:cs typeface="Times New Roman" pitchFamily="18" charset="0"/>
              </a:rPr>
              <a:t>*Решение Совета депутатов </a:t>
            </a:r>
            <a:r>
              <a:rPr lang="ru-RU" sz="1300" b="1" i="1" dirty="0" smtClean="0">
                <a:latin typeface="Palatino Linotype" pitchFamily="18" charset="0"/>
                <a:cs typeface="Times New Roman" pitchFamily="18" charset="0"/>
              </a:rPr>
              <a:t>ЛГП </a:t>
            </a:r>
            <a:r>
              <a:rPr lang="ru-RU" sz="1300" b="1" i="1" dirty="0">
                <a:latin typeface="Palatino Linotype" pitchFamily="18" charset="0"/>
                <a:cs typeface="Times New Roman" pitchFamily="18" charset="0"/>
              </a:rPr>
              <a:t>от </a:t>
            </a:r>
            <a:r>
              <a:rPr lang="ru-RU" sz="1300" b="1" i="1" dirty="0" smtClean="0">
                <a:latin typeface="Palatino Linotype" pitchFamily="18" charset="0"/>
                <a:cs typeface="Times New Roman" pitchFamily="18" charset="0"/>
              </a:rPr>
              <a:t>21.12.2021 № 118</a:t>
            </a:r>
            <a:endParaRPr lang="ru-RU" sz="1300" b="1" i="1" dirty="0">
              <a:latin typeface="Palatino Linotype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844824"/>
            <a:ext cx="2340259" cy="22307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477881" y="5445224"/>
            <a:ext cx="401177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solidFill>
                  <a:sysClr val="windowText" lastClr="000000"/>
                </a:solidFill>
                <a:effectLst/>
                <a:latin typeface="Palatino Linotype" pitchFamily="18" charset="0"/>
                <a:cs typeface="Times New Roman" pitchFamily="18" charset="0"/>
              </a:rPr>
              <a:t>114 849,0 тыс. руб.</a:t>
            </a:r>
          </a:p>
          <a:p>
            <a:pPr algn="ctr"/>
            <a:r>
              <a:rPr lang="ru-RU" sz="1500" b="1" dirty="0" smtClean="0">
                <a:latin typeface="Palatino Linotype" pitchFamily="18" charset="0"/>
                <a:cs typeface="Times New Roman" pitchFamily="18" charset="0"/>
              </a:rPr>
              <a:t>(за счет собственных средств бюджета)</a:t>
            </a:r>
            <a:endParaRPr lang="ru-RU" sz="1500" b="1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992623613"/>
              </p:ext>
            </p:extLst>
          </p:nvPr>
        </p:nvGraphicFramePr>
        <p:xfrm>
          <a:off x="-33812" y="406785"/>
          <a:ext cx="9036496" cy="2429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991237638"/>
              </p:ext>
            </p:extLst>
          </p:nvPr>
        </p:nvGraphicFramePr>
        <p:xfrm>
          <a:off x="0" y="3501008"/>
          <a:ext cx="8604448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51720" y="4203424"/>
            <a:ext cx="8275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ЖКХ</a:t>
            </a:r>
            <a:endParaRPr lang="ru-RU" sz="1600" b="1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785" y="4514458"/>
            <a:ext cx="1043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Культура</a:t>
            </a:r>
            <a:endParaRPr lang="ru-RU" sz="1400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628" y="5488583"/>
            <a:ext cx="1761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Дорожный фонд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325744" y="188640"/>
            <a:ext cx="93610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тысяч рублей</a:t>
            </a:r>
            <a:endParaRPr lang="ru-RU" sz="1300" b="1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19672" y="116632"/>
            <a:ext cx="5832648" cy="707886"/>
          </a:xfrm>
          <a:prstGeom prst="rect">
            <a:avLst/>
          </a:prstGeom>
          <a:solidFill>
            <a:srgbClr val="E7C389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Доходы бюджета</a:t>
            </a:r>
          </a:p>
          <a:p>
            <a:pPr algn="ctr"/>
            <a:r>
              <a:rPr lang="ru-RU" sz="20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(налоговые и неналоговые)</a:t>
            </a:r>
            <a:endParaRPr lang="ru-RU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91680" y="2924944"/>
            <a:ext cx="5760640" cy="707886"/>
          </a:xfrm>
          <a:prstGeom prst="rect">
            <a:avLst/>
          </a:prstGeom>
          <a:solidFill>
            <a:srgbClr val="E7C389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Расходы бюджета</a:t>
            </a:r>
          </a:p>
          <a:p>
            <a:pPr algn="ctr"/>
            <a:r>
              <a:rPr lang="ru-RU" sz="20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(за счет собственных средств бюджета)</a:t>
            </a:r>
            <a:endParaRPr lang="ru-RU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364267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496" y="188640"/>
            <a:ext cx="871296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Источники </a:t>
            </a:r>
          </a:p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внутреннего финансирования дефицита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7203961"/>
              </p:ext>
            </p:extLst>
          </p:nvPr>
        </p:nvGraphicFramePr>
        <p:xfrm>
          <a:off x="257484" y="1340768"/>
          <a:ext cx="8418971" cy="2799137"/>
        </p:xfrm>
        <a:graphic>
          <a:graphicData uri="http://schemas.openxmlformats.org/drawingml/2006/table">
            <a:tbl>
              <a:tblPr>
                <a:tableStyleId>{74C1A8A3-306A-4EB7-A6B1-4F7E0EB9C5D6}</a:tableStyleId>
              </a:tblPr>
              <a:tblGrid>
                <a:gridCol w="64584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04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143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latin typeface="Palatino Linotype" pitchFamily="18" charset="0"/>
                        </a:rPr>
                        <a:t>Источники </a:t>
                      </a:r>
                      <a:r>
                        <a:rPr lang="ru-RU" sz="2000" b="1" u="none" strike="noStrike" dirty="0">
                          <a:latin typeface="Palatino Linotype" pitchFamily="18" charset="0"/>
                        </a:rPr>
                        <a:t>внутреннего </a:t>
                      </a:r>
                      <a:r>
                        <a:rPr lang="ru-RU" sz="2000" b="1" u="none" strike="noStrike" dirty="0" smtClean="0">
                          <a:latin typeface="Palatino Linotype" pitchFamily="18" charset="0"/>
                        </a:rPr>
                        <a:t>финансирования </a:t>
                      </a:r>
                      <a:endParaRPr lang="ru-RU" sz="2000" b="1" i="0" u="none" strike="noStrike" dirty="0">
                        <a:latin typeface="Palatino Linotype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latin typeface="Palatino Linotype" pitchFamily="18" charset="0"/>
                        </a:rPr>
                        <a:t>2 922,2</a:t>
                      </a:r>
                      <a:endParaRPr lang="ru-RU" sz="2000" b="1" i="0" u="none" strike="noStrike" dirty="0">
                        <a:latin typeface="Palatino Linotype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311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>
                          <a:latin typeface="Palatino Linotype" pitchFamily="18" charset="0"/>
                        </a:rPr>
                        <a:t>в том числе:</a:t>
                      </a:r>
                      <a:endParaRPr lang="ru-RU" sz="2000" b="0" i="0" u="none" strike="noStrike" dirty="0">
                        <a:latin typeface="Palatino Linotype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latin typeface="Palatino Linotype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7817"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u="none" strike="noStrike" kern="1200" baseline="0" dirty="0" smtClean="0">
                          <a:solidFill>
                            <a:schemeClr val="dk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Погашение бюджетами городских поселений кредитов из других бюджетов бюджетной системы Российской Федерации в валюте Российской Федерации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latin typeface="Palatino Linotype" pitchFamily="18" charset="0"/>
                        </a:rPr>
                        <a:t>-2 719,0</a:t>
                      </a:r>
                      <a:endParaRPr lang="ru-RU" sz="2000" b="0" i="0" u="none" strike="noStrike" dirty="0">
                        <a:latin typeface="Palatino Linotype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3703"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u="none" strike="noStrike" kern="1200" baseline="0" dirty="0" smtClean="0">
                          <a:solidFill>
                            <a:schemeClr val="dk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Изменение остатков средств на счетах по учету средств бюджетов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latin typeface="Palatino Linotype" pitchFamily="18" charset="0"/>
                        </a:rPr>
                        <a:t>5 641,2</a:t>
                      </a:r>
                      <a:endParaRPr lang="ru-RU" sz="2000" b="0" i="0" u="none" strike="noStrike" dirty="0" smtClean="0">
                        <a:latin typeface="Palatino Linotype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Скругленный прямоугольник 9"/>
          <p:cNvSpPr/>
          <p:nvPr/>
        </p:nvSpPr>
        <p:spPr bwMode="auto">
          <a:xfrm>
            <a:off x="395536" y="4653136"/>
            <a:ext cx="8208912" cy="1521780"/>
          </a:xfrm>
          <a:prstGeom prst="roundRect">
            <a:avLst>
              <a:gd name="adj" fmla="val 10000"/>
            </a:avLst>
          </a:prstGeom>
          <a:noFill/>
          <a:ln w="31750">
            <a:noFill/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  <a:latin typeface="Palatino Linotype" pitchFamily="18" charset="0"/>
              </a:rPr>
              <a:t>Источники финансирования дефицита бюджета</a:t>
            </a:r>
            <a:r>
              <a:rPr lang="ru-RU" b="1" i="1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–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 средства, которые привлекаются для покрытия дефицита (кредиты банков, кредиты от других уровней бюджетов, кредиты финансовых международных организаций, ценные бумаги, иные источники).</a:t>
            </a:r>
            <a:endParaRPr lang="ru-RU" i="1" kern="0" dirty="0">
              <a:solidFill>
                <a:schemeClr val="tx1"/>
              </a:solidFill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328417" y="235825"/>
            <a:ext cx="86409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тысяч рублей</a:t>
            </a:r>
            <a:endParaRPr lang="ru-RU" sz="1300" b="1" dirty="0">
              <a:solidFill>
                <a:schemeClr val="bg1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карта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811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285720" y="2285992"/>
            <a:ext cx="8534752" cy="7699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dirty="0">
                <a:latin typeface="Palatino Linotype" pitchFamily="18" charset="0"/>
                <a:cs typeface="Times New Roman" pitchFamily="18" charset="0"/>
              </a:rPr>
              <a:t>СПАСИБО ЗА ВНИМАНИЕ!</a:t>
            </a:r>
            <a:endParaRPr lang="ru-RU" sz="4400" dirty="0">
              <a:latin typeface="Palatino Linotype" pitchFamily="18" charset="0"/>
              <a:cs typeface="+mn-cs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71800" y="44624"/>
            <a:ext cx="45365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Основные понятия и термины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52320" y="620688"/>
            <a:ext cx="1440160" cy="1384995"/>
          </a:xfrm>
          <a:prstGeom prst="rect">
            <a:avLst/>
          </a:prstGeom>
          <a:noFill/>
          <a:ln w="3175">
            <a:solidFill>
              <a:schemeClr val="accent5">
                <a:lumMod val="60000"/>
                <a:lumOff val="40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sz="1400" b="1" i="1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ПРОФИЦИТ БЮДЖЕТА -</a:t>
            </a:r>
            <a:r>
              <a:rPr lang="ru-RU" sz="1400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превышение </a:t>
            </a:r>
            <a:r>
              <a:rPr lang="ru-RU" sz="14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доходов бюджета над его </a:t>
            </a:r>
            <a:r>
              <a:rPr lang="ru-RU" sz="1400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расходами</a:t>
            </a:r>
            <a:endParaRPr lang="ru-RU" sz="1400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236296" y="2564904"/>
            <a:ext cx="1656184" cy="1600438"/>
          </a:xfrm>
          <a:prstGeom prst="rect">
            <a:avLst/>
          </a:prstGeom>
          <a:ln w="3175">
            <a:solidFill>
              <a:schemeClr val="accent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Плановый </a:t>
            </a:r>
            <a:r>
              <a:rPr lang="ru-RU" sz="1400" b="1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период</a:t>
            </a:r>
            <a:r>
              <a:rPr lang="ru-RU" sz="14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- два финансовых года, следующие за очередным финансовым </a:t>
            </a:r>
            <a:r>
              <a:rPr lang="ru-RU" sz="1400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годом</a:t>
            </a:r>
            <a:endParaRPr lang="ru-RU" sz="1400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51520" y="4437112"/>
            <a:ext cx="3240360" cy="2031325"/>
          </a:xfrm>
          <a:prstGeom prst="rect">
            <a:avLst/>
          </a:prstGeom>
          <a:ln w="3175">
            <a:solidFill>
              <a:schemeClr val="accent6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b="1" cap="all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временный кассовый разрыв</a:t>
            </a:r>
            <a:r>
              <a:rPr lang="ru-RU" sz="14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- прогнозируемая в определенный период текущего финансового года недостаточность на едином казначейском счете или на едином счете бюджета денежных средств, необходимых для осуществления перечислений из </a:t>
            </a:r>
            <a:r>
              <a:rPr lang="ru-RU" sz="1400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бюджета</a:t>
            </a:r>
            <a:endParaRPr lang="ru-RU" sz="1400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779912" y="4437112"/>
            <a:ext cx="2376264" cy="2031325"/>
          </a:xfrm>
          <a:prstGeom prst="rect">
            <a:avLst/>
          </a:prstGeom>
          <a:ln w="3175">
            <a:solidFill>
              <a:schemeClr val="accent6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b="1" cap="all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бюджетные ассигнования</a:t>
            </a:r>
            <a:r>
              <a:rPr lang="ru-RU" sz="14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- предельные объемы денежных средств, предусмотренных в соответствующем финансовом году для исполнения бюджетных </a:t>
            </a:r>
            <a:r>
              <a:rPr lang="ru-RU" sz="1400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обязательств</a:t>
            </a:r>
            <a:endParaRPr lang="ru-RU" sz="1400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444208" y="4437112"/>
            <a:ext cx="2448272" cy="2031325"/>
          </a:xfrm>
          <a:prstGeom prst="rect">
            <a:avLst/>
          </a:prstGeom>
          <a:ln w="3175">
            <a:solidFill>
              <a:schemeClr val="accent6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b="1" cap="all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межбюджетные трансферты</a:t>
            </a:r>
            <a:r>
              <a:rPr lang="ru-RU" sz="14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- средства, предоставляемые одним бюджетом бюджетной системы Российской Федерации другому бюджету бюджетной системы Российской Федерации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2051720" y="2564904"/>
            <a:ext cx="3168352" cy="1600438"/>
          </a:xfrm>
          <a:prstGeom prst="rect">
            <a:avLst/>
          </a:prstGeom>
          <a:ln w="3175">
            <a:solidFill>
              <a:schemeClr val="accent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Текущий </a:t>
            </a:r>
            <a:r>
              <a:rPr lang="ru-RU" sz="1400" b="1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финансовый год</a:t>
            </a:r>
            <a:r>
              <a:rPr lang="ru-RU" sz="14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- год, в котором осуществляется исполнение бюджета, составление и рассмотрение проекта бюджета на очередной финансовый год (очередной финансовый год и плановый период</a:t>
            </a:r>
            <a:r>
              <a:rPr lang="ru-RU" sz="1400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)</a:t>
            </a:r>
            <a:endParaRPr lang="ru-RU" sz="1400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51520" y="2564904"/>
            <a:ext cx="1512168" cy="1600438"/>
          </a:xfrm>
          <a:prstGeom prst="rect">
            <a:avLst/>
          </a:prstGeom>
          <a:ln w="3175">
            <a:solidFill>
              <a:schemeClr val="accent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Отчетный </a:t>
            </a:r>
            <a:r>
              <a:rPr lang="ru-RU" sz="1400" b="1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финансовый год</a:t>
            </a:r>
            <a:r>
              <a:rPr lang="ru-RU" sz="14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- год, предшествующий текущему финансовому </a:t>
            </a:r>
            <a:r>
              <a:rPr lang="ru-RU" sz="1400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году</a:t>
            </a:r>
            <a:endParaRPr lang="ru-RU" sz="1400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508104" y="2564904"/>
            <a:ext cx="1440160" cy="1600438"/>
          </a:xfrm>
          <a:prstGeom prst="rect">
            <a:avLst/>
          </a:prstGeom>
          <a:ln w="3175">
            <a:solidFill>
              <a:schemeClr val="accent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Очередной </a:t>
            </a:r>
            <a:r>
              <a:rPr lang="ru-RU" sz="1400" b="1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финансовый год</a:t>
            </a:r>
            <a:r>
              <a:rPr lang="ru-RU" sz="14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- год, следующий за текущим финансовым </a:t>
            </a:r>
            <a:r>
              <a:rPr lang="ru-RU" sz="1400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годом</a:t>
            </a:r>
            <a:endParaRPr lang="ru-RU" sz="1400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51520" y="440377"/>
            <a:ext cx="2376264" cy="1815882"/>
          </a:xfrm>
          <a:prstGeom prst="rect">
            <a:avLst/>
          </a:prstGeom>
          <a:noFill/>
          <a:ln w="3175">
            <a:solidFill>
              <a:srgbClr val="FFCC29"/>
            </a:solidFill>
          </a:ln>
          <a:effectLst>
            <a:glow rad="139700">
              <a:srgbClr val="FFC000">
                <a:alpha val="40000"/>
              </a:srgbClr>
            </a:glow>
          </a:effectLst>
        </p:spPr>
        <p:txBody>
          <a:bodyPr wrap="square" rtlCol="0" anchor="ctr" anchorCtr="0">
            <a:spAutoFit/>
          </a:bodyPr>
          <a:lstStyle/>
          <a:p>
            <a:pPr lvl="0" algn="ctr"/>
            <a:r>
              <a:rPr lang="ru-RU" sz="1400" b="1" i="1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1400" i="1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форма </a:t>
            </a:r>
            <a:r>
              <a:rPr lang="ru-RU" sz="14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образования и расходования денежных средств, предназначенных для финансового обеспечения задач и функций государства и местного </a:t>
            </a:r>
            <a:r>
              <a:rPr lang="ru-RU" sz="1400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самоуправления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771800" y="620688"/>
            <a:ext cx="1368152" cy="1384995"/>
          </a:xfrm>
          <a:prstGeom prst="rect">
            <a:avLst/>
          </a:prstGeom>
          <a:noFill/>
          <a:ln w="3175">
            <a:solidFill>
              <a:schemeClr val="accent5">
                <a:lumMod val="60000"/>
                <a:lumOff val="40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sz="1400" b="1" i="1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ДОХОДЫ БЮДЖЕТА - </a:t>
            </a:r>
            <a:r>
              <a:rPr lang="ru-RU" sz="1400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поступающие </a:t>
            </a:r>
            <a:r>
              <a:rPr lang="ru-RU" sz="14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в бюджет денежные </a:t>
            </a:r>
            <a:r>
              <a:rPr lang="ru-RU" sz="1400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средства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283968" y="620688"/>
            <a:ext cx="1512168" cy="1384995"/>
          </a:xfrm>
          <a:prstGeom prst="rect">
            <a:avLst/>
          </a:prstGeom>
          <a:noFill/>
          <a:ln w="3175">
            <a:solidFill>
              <a:schemeClr val="accent5">
                <a:lumMod val="60000"/>
                <a:lumOff val="40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sz="1400" b="1" i="1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РАСХОДЫ БЮДЖЕТА - </a:t>
            </a:r>
            <a:r>
              <a:rPr lang="ru-RU" sz="1400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выплачиваемые </a:t>
            </a:r>
            <a:r>
              <a:rPr lang="ru-RU" sz="14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из бюджета денежные </a:t>
            </a:r>
            <a:r>
              <a:rPr lang="ru-RU" sz="1400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средства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940152" y="620688"/>
            <a:ext cx="1368152" cy="1384995"/>
          </a:xfrm>
          <a:prstGeom prst="rect">
            <a:avLst/>
          </a:prstGeom>
          <a:noFill/>
          <a:ln w="3175">
            <a:solidFill>
              <a:schemeClr val="accent5">
                <a:lumMod val="60000"/>
                <a:lumOff val="40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sz="1400" b="1" i="1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ДЕФИЦИТ БЮДЖЕТА - </a:t>
            </a:r>
            <a:r>
              <a:rPr lang="ru-RU" sz="1400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превышение </a:t>
            </a:r>
            <a:r>
              <a:rPr lang="ru-RU" sz="14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расходов бюджета над его </a:t>
            </a:r>
            <a:r>
              <a:rPr lang="ru-RU" sz="1400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доходами</a:t>
            </a:r>
            <a:endParaRPr lang="ru-RU" sz="1400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46757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83768" y="0"/>
            <a:ext cx="48965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Основные понятия и термины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4008" y="5157192"/>
            <a:ext cx="4320480" cy="1600438"/>
          </a:xfrm>
          <a:prstGeom prst="rect">
            <a:avLst/>
          </a:prstGeom>
          <a:noFill/>
          <a:ln w="3175">
            <a:solidFill>
              <a:schemeClr val="accent5">
                <a:lumMod val="60000"/>
                <a:lumOff val="40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 anchor="ctr" anchorCtr="0">
            <a:spAutoFit/>
          </a:bodyPr>
          <a:lstStyle/>
          <a:p>
            <a:pPr algn="ctr">
              <a:defRPr/>
            </a:pPr>
            <a:r>
              <a:rPr lang="ru-RU" sz="1400" b="1" i="1" kern="0" dirty="0">
                <a:latin typeface="Palatino Linotype" pitchFamily="18" charset="0"/>
                <a:cs typeface="Times New Roman" pitchFamily="18" charset="0"/>
              </a:rPr>
              <a:t>Субсидии</a:t>
            </a:r>
            <a:r>
              <a:rPr lang="ru-RU" sz="1400" i="1" kern="0" dirty="0">
                <a:latin typeface="Palatino Linotype" pitchFamily="18" charset="0"/>
                <a:cs typeface="Times New Roman" pitchFamily="18" charset="0"/>
              </a:rPr>
              <a:t> - средства, предоставляемые бюджету другого уровня бюджетной системы в целях софинансирования расходных обязательств муниципальных образований. </a:t>
            </a:r>
          </a:p>
          <a:p>
            <a:pPr algn="ctr">
              <a:defRPr/>
            </a:pPr>
            <a:r>
              <a:rPr lang="ru-RU" sz="1400" b="1" i="1" kern="0" dirty="0" smtClean="0">
                <a:latin typeface="Palatino Linotype" pitchFamily="18" charset="0"/>
                <a:cs typeface="Times New Roman" pitchFamily="18" charset="0"/>
              </a:rPr>
              <a:t>Аналогия </a:t>
            </a:r>
            <a:r>
              <a:rPr lang="ru-RU" sz="1400" b="1" i="1" kern="0" dirty="0">
                <a:latin typeface="Palatino Linotype" pitchFamily="18" charset="0"/>
                <a:cs typeface="Times New Roman" pitchFamily="18" charset="0"/>
              </a:rPr>
              <a:t>в семейном бюджете: Вы «добавляете» деньги для того, чтобы ваш ребенок купил себе книгу.</a:t>
            </a:r>
            <a:endParaRPr lang="ru-RU" sz="1400" b="1" i="1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79512" y="404664"/>
            <a:ext cx="8784976" cy="2031325"/>
          </a:xfrm>
          <a:prstGeom prst="rect">
            <a:avLst/>
          </a:prstGeom>
          <a:ln w="3175"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1400" b="1" dirty="0">
                <a:latin typeface="Palatino Linotype" pitchFamily="18" charset="0"/>
              </a:rPr>
              <a:t>Налоговые доходы </a:t>
            </a:r>
            <a:r>
              <a:rPr lang="ru-RU" sz="1400" dirty="0">
                <a:latin typeface="Palatino Linotype" pitchFamily="18" charset="0"/>
              </a:rPr>
              <a:t>– </a:t>
            </a:r>
            <a:r>
              <a:rPr lang="ru-RU" sz="1400" i="1" dirty="0">
                <a:latin typeface="Palatino Linotype" pitchFamily="18" charset="0"/>
              </a:rPr>
              <a:t>занимают центральное место в системе доходов любого бюджета бюджетной системы. К ним относятся предусмотренные налоговым законодательством Российской Федерации федеральные, региональные и местные налоги и сборы, а также пени и штрафы. Налоговые доходы разграничиваются между бюджетами различных уровней бюджетной системы в соответствии с налоговым и бюджетным законодательством. Налоговый кодекс Российской Федерации устанавливает федеральные, региональные и местные налоги и сборы, а также специальные налоговые режимы. Разграничение федеральных налогов между бюджетами различных уровней бюджетной системы производится на основе нормативов (процентных) отчислений. При этом данные нормативы закреплены в Бюджетном кодексе и являются едиными и постоянными для бюджетов различных уровней бюджетной системы Российской Федерации.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83568" y="2564904"/>
            <a:ext cx="8280920" cy="1600438"/>
          </a:xfrm>
          <a:prstGeom prst="rect">
            <a:avLst/>
          </a:prstGeom>
          <a:ln w="3175"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1400" b="1" dirty="0">
                <a:latin typeface="Palatino Linotype" pitchFamily="18" charset="0"/>
              </a:rPr>
              <a:t>Неналоговые доходы</a:t>
            </a:r>
            <a:r>
              <a:rPr lang="ru-RU" sz="1400" dirty="0">
                <a:latin typeface="Palatino Linotype" pitchFamily="18" charset="0"/>
              </a:rPr>
              <a:t> – </a:t>
            </a:r>
            <a:r>
              <a:rPr lang="ru-RU" sz="1400" i="1" dirty="0">
                <a:latin typeface="Palatino Linotype" pitchFamily="18" charset="0"/>
              </a:rPr>
              <a:t>доходы от использования и продажи имущества, находящегося в государственной или муниципальной собственности; доходы от платных услуг, оказываемых казенными учреждениями, находящимися в ведении органов местного самоуправления; средства, полученные в результате применения мер гражданско-правовой, административной и уголовной ответственности, в </a:t>
            </a:r>
            <a:r>
              <a:rPr lang="ru-RU" sz="1400" i="1" dirty="0" err="1">
                <a:latin typeface="Palatino Linotype" pitchFamily="18" charset="0"/>
              </a:rPr>
              <a:t>т.ч</a:t>
            </a:r>
            <a:r>
              <a:rPr lang="ru-RU" sz="1400" i="1" dirty="0">
                <a:latin typeface="Palatino Linotype" pitchFamily="18" charset="0"/>
              </a:rPr>
              <a:t>. штрафы, конфискации, компенсации, а также средства, полученные в возмещение вреда, причиненного Российской Федерации, субъектам Российской Федерации, муниципальным образованиям, и иные суммы принудительного изъятия; иные неналоговые доходы.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259632" y="4293096"/>
            <a:ext cx="7704856" cy="738664"/>
          </a:xfrm>
          <a:prstGeom prst="rect">
            <a:avLst/>
          </a:prstGeom>
          <a:ln w="3175"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Palatino Linotype" pitchFamily="18" charset="0"/>
              </a:rPr>
              <a:t>Безвозмездные поступления </a:t>
            </a:r>
            <a:r>
              <a:rPr lang="ru-RU" sz="1400" dirty="0">
                <a:latin typeface="Palatino Linotype" pitchFamily="18" charset="0"/>
              </a:rPr>
              <a:t>– </a:t>
            </a:r>
            <a:r>
              <a:rPr lang="ru-RU" sz="1400" i="1" dirty="0">
                <a:latin typeface="Palatino Linotype" pitchFamily="18" charset="0"/>
              </a:rPr>
              <a:t>дотации, субсидии и иные межбюджетные трансферты, полученные из других бюджетов бюджетной системы Российской Федерации; безвозмездные поступления от физических и юридических лиц, в том числе добровольные пожертвования.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79512" y="5157192"/>
            <a:ext cx="4248472" cy="1600438"/>
          </a:xfrm>
          <a:prstGeom prst="rect">
            <a:avLst/>
          </a:prstGeom>
          <a:noFill/>
          <a:ln w="3175">
            <a:solidFill>
              <a:schemeClr val="accent5">
                <a:lumMod val="60000"/>
                <a:lumOff val="40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sz="1400" b="1" i="1" dirty="0">
                <a:latin typeface="Palatino Linotype" panose="02040502050505030304" pitchFamily="18" charset="0"/>
              </a:rPr>
              <a:t>Дотации</a:t>
            </a:r>
            <a:r>
              <a:rPr lang="ru-RU" sz="1400" i="1" dirty="0">
                <a:latin typeface="Palatino Linotype" panose="02040502050505030304" pitchFamily="18" charset="0"/>
              </a:rPr>
              <a:t> – </a:t>
            </a:r>
            <a:r>
              <a:rPr lang="ru-RU" sz="1400" dirty="0">
                <a:latin typeface="Palatino Linotype" panose="02040502050505030304" pitchFamily="18" charset="0"/>
              </a:rPr>
              <a:t>средства, предоставляемые бюджету другого уровня бюджетной системы на безвозмездной и безвозвратной основе без установления направлений и (или) условий их использования</a:t>
            </a:r>
            <a:r>
              <a:rPr lang="ru-RU" sz="1400" dirty="0" smtClean="0">
                <a:latin typeface="Palatino Linotype" panose="02040502050505030304" pitchFamily="18" charset="0"/>
              </a:rPr>
              <a:t>.</a:t>
            </a:r>
          </a:p>
          <a:p>
            <a:pPr algn="ctr">
              <a:defRPr/>
            </a:pPr>
            <a:r>
              <a:rPr lang="ru-RU" sz="1400" b="1" i="1" kern="0" dirty="0">
                <a:latin typeface="Palatino Linotype" pitchFamily="18" charset="0"/>
                <a:cs typeface="Times New Roman" pitchFamily="18" charset="0"/>
              </a:rPr>
              <a:t>Аналогия в семейном бюджете: </a:t>
            </a:r>
          </a:p>
          <a:p>
            <a:pPr algn="ctr">
              <a:defRPr/>
            </a:pPr>
            <a:r>
              <a:rPr lang="ru-RU" sz="1400" b="1" i="1" kern="0" dirty="0">
                <a:latin typeface="Palatino Linotype" pitchFamily="18" charset="0"/>
                <a:cs typeface="Times New Roman" pitchFamily="18" charset="0"/>
              </a:rPr>
              <a:t>Вы даете своему ребенку карманные деньги</a:t>
            </a:r>
            <a:r>
              <a:rPr lang="ru-RU" sz="1400" b="1" i="1" kern="0" dirty="0" smtClean="0">
                <a:latin typeface="Palatino Linotype" pitchFamily="18" charset="0"/>
                <a:cs typeface="Times New Roman" pitchFamily="18" charset="0"/>
              </a:rPr>
              <a:t>.</a:t>
            </a:r>
            <a:endParaRPr lang="ru-RU" sz="1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51161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260648"/>
            <a:ext cx="8856984" cy="584661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Основные параметры проекта бюджета</a:t>
            </a:r>
            <a:b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 Лужского городского поселения </a:t>
            </a:r>
          </a:p>
        </p:txBody>
      </p:sp>
      <p:graphicFrame>
        <p:nvGraphicFramePr>
          <p:cNvPr id="3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3434943"/>
              </p:ext>
            </p:extLst>
          </p:nvPr>
        </p:nvGraphicFramePr>
        <p:xfrm>
          <a:off x="467544" y="1124744"/>
          <a:ext cx="8208912" cy="4084324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493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17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50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42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53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06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53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26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044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Показатели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Palatino Linotype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План на 2022 год*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Palatino Linotype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Проект </a:t>
                      </a:r>
                      <a:endParaRPr lang="ru-RU" sz="1400" u="none" strike="noStrike" dirty="0" smtClean="0">
                        <a:solidFill>
                          <a:schemeClr val="tx1"/>
                        </a:solidFill>
                        <a:latin typeface="Palatino Linotype" pitchFamily="18" charset="0"/>
                      </a:endParaRPr>
                    </a:p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на 20</a:t>
                      </a:r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2</a:t>
                      </a: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3 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Palatino Linotype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Темп роста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, %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Palatino Linotype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Проект </a:t>
                      </a:r>
                    </a:p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на 2024 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Palatino Linotype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Темп роста, %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Palatino Linotype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Проект</a:t>
                      </a:r>
                    </a:p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на 2025 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Palatino Linotype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Темп роста, %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Palatino Linotype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529">
                <a:tc>
                  <a:txBody>
                    <a:bodyPr/>
                    <a:lstStyle/>
                    <a:p>
                      <a:pPr marL="342900" indent="-342900" algn="ctr" fontAlgn="ctr">
                        <a:buNone/>
                      </a:pPr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1. ДОХОДЫ </a:t>
                      </a:r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(всего), </a:t>
                      </a:r>
                      <a:endParaRPr lang="ru-RU" sz="1400" b="1" u="none" strike="noStrike" dirty="0" smtClean="0">
                        <a:solidFill>
                          <a:schemeClr val="tx1"/>
                        </a:solidFill>
                        <a:latin typeface="Palatino Linotype" pitchFamily="18" charset="0"/>
                      </a:endParaRPr>
                    </a:p>
                    <a:p>
                      <a:pPr marL="342900" indent="-342900" algn="ctr" fontAlgn="ctr">
                        <a:buNone/>
                      </a:pPr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     в </a:t>
                      </a:r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том числе: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Palatino Linotype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Palatino Linotype" panose="02040502050505030304" pitchFamily="18" charset="0"/>
                        </a:rPr>
                        <a:t>340 577,3</a:t>
                      </a:r>
                      <a:endParaRPr lang="ru-RU" sz="1400" b="1" dirty="0">
                        <a:latin typeface="Palatino Linotype" panose="0204050205050503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Palatino Linotype" panose="02040502050505030304" pitchFamily="18" charset="0"/>
                        </a:rPr>
                        <a:t>372 685,3</a:t>
                      </a:r>
                      <a:endParaRPr lang="ru-RU" sz="1400" b="1" dirty="0">
                        <a:latin typeface="Palatino Linotype" panose="0204050205050503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109,4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Palatino Linotype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396 356,9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Palatino Linotype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106,4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Palatino Linotype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421 785,5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Palatino Linotype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106,4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Palatino Linotype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5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налоговые и неналоговые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Palatino Linotype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alatino Linotype" panose="02040502050505030304" pitchFamily="18" charset="0"/>
                        </a:rPr>
                        <a:t>269 652,5</a:t>
                      </a:r>
                      <a:endParaRPr lang="ru-RU" sz="1400" dirty="0">
                        <a:latin typeface="Palatino Linotype" panose="0204050205050503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alatino Linotype" panose="02040502050505030304" pitchFamily="18" charset="0"/>
                        </a:rPr>
                        <a:t>275 976,7</a:t>
                      </a:r>
                      <a:endParaRPr lang="ru-RU" sz="1400" dirty="0">
                        <a:latin typeface="Palatino Linotype" panose="0204050205050503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102,3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Palatino Linotype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290 501,6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Palatino Linotype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105,3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Palatino Linotype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304 058,0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Palatino Linotype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104,7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безвозмездные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Palatino Linotype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alatino Linotype" panose="02040502050505030304" pitchFamily="18" charset="0"/>
                        </a:rPr>
                        <a:t>70 924,8</a:t>
                      </a:r>
                      <a:endParaRPr lang="ru-RU" sz="1400" dirty="0">
                        <a:latin typeface="Palatino Linotype" panose="0204050205050503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alatino Linotype" panose="02040502050505030304" pitchFamily="18" charset="0"/>
                        </a:rPr>
                        <a:t>96</a:t>
                      </a:r>
                      <a:r>
                        <a:rPr lang="ru-RU" sz="1400" baseline="0" dirty="0" smtClean="0">
                          <a:latin typeface="Palatino Linotype" panose="02040502050505030304" pitchFamily="18" charset="0"/>
                        </a:rPr>
                        <a:t> 708,6</a:t>
                      </a:r>
                      <a:endParaRPr lang="ru-RU" sz="1400" dirty="0">
                        <a:latin typeface="Palatino Linotype" panose="0204050205050503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136,4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Palatino Linotype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105 855,3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Palatino Linotype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109,5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Palatino Linotype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117 727,5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Palatino Linotype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111,2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Palatino Linotype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9529">
                <a:tc>
                  <a:txBody>
                    <a:bodyPr/>
                    <a:lstStyle/>
                    <a:p>
                      <a:pPr marL="0" indent="0" algn="ctr" fontAlgn="ctr">
                        <a:buNone/>
                      </a:pPr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2.</a:t>
                      </a:r>
                      <a:r>
                        <a:rPr lang="ru-RU" sz="1400" b="1" u="none" strike="noStrike" baseline="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 </a:t>
                      </a:r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РАСХОДЫ </a:t>
                      </a:r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(всего</a:t>
                      </a:r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), </a:t>
                      </a:r>
                    </a:p>
                    <a:p>
                      <a:pPr marL="342900" indent="-342900" algn="ctr" fontAlgn="ctr">
                        <a:buNone/>
                      </a:pPr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 в том числе: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Palatino Linotype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Palatino Linotype" panose="02040502050505030304" pitchFamily="18" charset="0"/>
                        </a:rPr>
                        <a:t>344 954,4</a:t>
                      </a:r>
                      <a:endParaRPr lang="ru-RU" sz="1400" b="1" dirty="0">
                        <a:latin typeface="Palatino Linotype" panose="0204050205050503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Palatino Linotype" panose="02040502050505030304" pitchFamily="18" charset="0"/>
                        </a:rPr>
                        <a:t>375 607,5</a:t>
                      </a:r>
                      <a:endParaRPr lang="ru-RU" sz="1400" b="1" dirty="0">
                        <a:latin typeface="Palatino Linotype" panose="0204050205050503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108,9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Palatino Linotype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397 482,2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Palatino Linotype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105,8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Palatino Linotype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422 956,4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Palatino Linotype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106,4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Palatino Linotype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2523">
                <a:tc>
                  <a:txBody>
                    <a:bodyPr/>
                    <a:lstStyle/>
                    <a:p>
                      <a:pPr marL="0" indent="0" algn="ctr" fontAlgn="ctr">
                        <a:buNone/>
                      </a:pPr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условно утвержденные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Palatino Linotype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Palatino Linotype" panose="0204050205050503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Palatino Linotype" panose="0204050205050503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Palatino Linotype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9 219,6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Palatino Linotype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Palatino Linotype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18 493,1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Palatino Linotype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Palatino Linotype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7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3</a:t>
                      </a:r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. </a:t>
                      </a:r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ДЕФИЦИТ (-)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Palatino Linotype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Palatino Linotype" panose="02040502050505030304" pitchFamily="18" charset="0"/>
                        </a:rPr>
                        <a:t>- 4 377,1</a:t>
                      </a:r>
                      <a:endParaRPr lang="ru-RU" sz="1400" b="1" dirty="0">
                        <a:latin typeface="Palatino Linotype" panose="0204050205050503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Palatino Linotype" panose="02040502050505030304" pitchFamily="18" charset="0"/>
                        </a:rPr>
                        <a:t>- 2 922,2</a:t>
                      </a:r>
                      <a:endParaRPr lang="ru-RU" sz="1400" b="1" dirty="0">
                        <a:latin typeface="Palatino Linotype" panose="0204050205050503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Palatino Linotype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- 1 125,3 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Palatino Linotype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Palatino Linotype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- 1 170,9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Palatino Linotype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95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%  дефицита к налоговым и неналоговым доходам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Palatino Linotype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alatino Linotype" panose="02040502050505030304" pitchFamily="18" charset="0"/>
                        </a:rPr>
                        <a:t>1,6%</a:t>
                      </a:r>
                      <a:endParaRPr lang="ru-RU" sz="1400" dirty="0">
                        <a:latin typeface="Palatino Linotype" panose="0204050205050503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alatino Linotype" panose="02040502050505030304" pitchFamily="18" charset="0"/>
                        </a:rPr>
                        <a:t>1,1%</a:t>
                      </a:r>
                      <a:endParaRPr lang="ru-RU" sz="1400" dirty="0">
                        <a:latin typeface="Palatino Linotype" panose="0204050205050503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Palatino Linotype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0,4%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Palatino Linotype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Palatino Linotype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0,4%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Palatino Linotype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Palatino Linotype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Прямоугольник 8"/>
          <p:cNvSpPr>
            <a:spLocks noChangeArrowheads="1"/>
          </p:cNvSpPr>
          <p:nvPr/>
        </p:nvSpPr>
        <p:spPr bwMode="auto">
          <a:xfrm>
            <a:off x="4644008" y="6453336"/>
            <a:ext cx="446449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300" b="1" i="1" dirty="0">
                <a:latin typeface="Palatino Linotype" pitchFamily="18" charset="0"/>
                <a:cs typeface="Times New Roman" pitchFamily="18" charset="0"/>
              </a:rPr>
              <a:t>*Решение Совета депутатов ЛГП </a:t>
            </a:r>
            <a:r>
              <a:rPr lang="ru-RU" sz="1300" b="1" i="1" dirty="0" smtClean="0">
                <a:latin typeface="Palatino Linotype" pitchFamily="18" charset="0"/>
                <a:cs typeface="Times New Roman" pitchFamily="18" charset="0"/>
              </a:rPr>
              <a:t>от 21.12.2021  </a:t>
            </a:r>
            <a:r>
              <a:rPr lang="ru-RU" sz="1300" b="1" i="1" dirty="0">
                <a:latin typeface="Palatino Linotype" pitchFamily="18" charset="0"/>
                <a:cs typeface="Times New Roman" pitchFamily="18" charset="0"/>
              </a:rPr>
              <a:t>№ </a:t>
            </a:r>
            <a:r>
              <a:rPr lang="ru-RU" sz="1300" b="1" i="1" dirty="0" smtClean="0">
                <a:latin typeface="Palatino Linotype" pitchFamily="18" charset="0"/>
                <a:cs typeface="Times New Roman" pitchFamily="18" charset="0"/>
              </a:rPr>
              <a:t>118</a:t>
            </a:r>
            <a:endParaRPr lang="ru-RU" sz="1300" b="1" i="1" dirty="0"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380312" y="836712"/>
            <a:ext cx="1368152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>
                <a:latin typeface="Palatino Linotype" pitchFamily="18" charset="0"/>
                <a:cs typeface="Times New Roman" pitchFamily="18" charset="0"/>
              </a:rPr>
              <a:t>тысяч рублей</a:t>
            </a:r>
            <a:endParaRPr lang="ru-RU" sz="1300" b="1" dirty="0">
              <a:latin typeface="Palatino Linotype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928992" cy="1524000"/>
          </a:xfrm>
        </p:spPr>
        <p:txBody>
          <a:bodyPr>
            <a:normAutofit/>
          </a:bodyPr>
          <a:lstStyle/>
          <a:p>
            <a:pPr algn="ctr"/>
            <a:r>
              <a:rPr lang="x-non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anose="02020603050405020304" pitchFamily="18" charset="0"/>
              </a:rPr>
              <a:t>Цели и задачи бюджетной политики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anose="02020603050405020304" pitchFamily="18" charset="0"/>
              </a:rPr>
            </a:br>
            <a:r>
              <a:rPr lang="x-non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anose="02020603050405020304" pitchFamily="18" charset="0"/>
              </a:rPr>
              <a:t>Лужского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anose="02020603050405020304" pitchFamily="18" charset="0"/>
              </a:rPr>
              <a:t>городского поселения </a:t>
            </a:r>
            <a:r>
              <a:rPr lang="x-non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anose="02020603050405020304" pitchFamily="18" charset="0"/>
              </a:rPr>
            </a:br>
            <a:r>
              <a:rPr lang="x-non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anose="02020603050405020304" pitchFamily="18" charset="0"/>
              </a:rPr>
              <a:t>на 202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anose="02020603050405020304" pitchFamily="18" charset="0"/>
              </a:rPr>
              <a:t>3</a:t>
            </a:r>
            <a:r>
              <a:rPr lang="x-non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anose="02020603050405020304" pitchFamily="18" charset="0"/>
              </a:rPr>
              <a:t> год и на плановый период 202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anose="02020603050405020304" pitchFamily="18" charset="0"/>
              </a:rPr>
              <a:t>4</a:t>
            </a:r>
            <a:r>
              <a:rPr lang="x-non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anose="02020603050405020304" pitchFamily="18" charset="0"/>
              </a:rPr>
              <a:t> и 20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anose="02020603050405020304" pitchFamily="18" charset="0"/>
              </a:rPr>
              <a:t>25</a:t>
            </a:r>
            <a:r>
              <a:rPr lang="x-non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anose="02020603050405020304" pitchFamily="18" charset="0"/>
              </a:rPr>
              <a:t> годов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105159842"/>
              </p:ext>
            </p:extLst>
          </p:nvPr>
        </p:nvGraphicFramePr>
        <p:xfrm>
          <a:off x="683568" y="1844824"/>
          <a:ext cx="777686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71600" y="2348880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1</a:t>
            </a:r>
            <a:endParaRPr lang="ru-RU" sz="2800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3648" y="3573016"/>
            <a:ext cx="3642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2</a:t>
            </a:r>
            <a:endParaRPr lang="ru-RU" sz="2800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5616" y="4797152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3</a:t>
            </a:r>
            <a:endParaRPr lang="ru-RU" sz="2800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81453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68460" cy="42805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Доходная часть бюджета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8120011"/>
              </p:ext>
            </p:extLst>
          </p:nvPr>
        </p:nvGraphicFramePr>
        <p:xfrm>
          <a:off x="323528" y="1124744"/>
          <a:ext cx="8640960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Прямоугольник 8"/>
          <p:cNvSpPr>
            <a:spLocks noChangeArrowheads="1"/>
          </p:cNvSpPr>
          <p:nvPr/>
        </p:nvSpPr>
        <p:spPr bwMode="auto">
          <a:xfrm>
            <a:off x="4607495" y="6453336"/>
            <a:ext cx="453650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300" b="1" i="1" dirty="0">
                <a:latin typeface="Palatino Linotype" pitchFamily="18" charset="0"/>
                <a:cs typeface="Times New Roman" pitchFamily="18" charset="0"/>
              </a:rPr>
              <a:t>*Решение Совета депутатов </a:t>
            </a:r>
            <a:r>
              <a:rPr lang="ru-RU" sz="1300" b="1" i="1" dirty="0" smtClean="0">
                <a:latin typeface="Palatino Linotype" pitchFamily="18" charset="0"/>
                <a:cs typeface="Times New Roman" pitchFamily="18" charset="0"/>
              </a:rPr>
              <a:t>ЛГП </a:t>
            </a:r>
            <a:r>
              <a:rPr lang="ru-RU" sz="1300" b="1" i="1" dirty="0">
                <a:latin typeface="Palatino Linotype" pitchFamily="18" charset="0"/>
                <a:cs typeface="Times New Roman" pitchFamily="18" charset="0"/>
              </a:rPr>
              <a:t>от 21.12.2021  № 118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524328" y="908720"/>
            <a:ext cx="129614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тысяч рублей</a:t>
            </a:r>
            <a:endParaRPr lang="ru-RU" sz="1300" b="1" dirty="0">
              <a:solidFill>
                <a:schemeClr val="bg1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56550" cy="50482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Структура доходной части бюджета</a:t>
            </a: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6358311"/>
              </p:ext>
            </p:extLst>
          </p:nvPr>
        </p:nvGraphicFramePr>
        <p:xfrm>
          <a:off x="179512" y="1340768"/>
          <a:ext cx="8388424" cy="4418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1"/>
          <p:cNvSpPr txBox="1"/>
          <p:nvPr/>
        </p:nvSpPr>
        <p:spPr>
          <a:xfrm>
            <a:off x="5292080" y="4725144"/>
            <a:ext cx="3240360" cy="33788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anose="02020603050405020304" pitchFamily="18" charset="0"/>
              </a:rPr>
              <a:t>Всего: 372 685,3 тысяч рублей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92280" y="980728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2023 год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928992" cy="576064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Собственные доходы бюджета Лужского городского поселения </a:t>
            </a:r>
            <a:b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(налоговые и неналоговые)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1268760"/>
            <a:ext cx="5688013" cy="428625"/>
          </a:xfrm>
          <a:prstGeom prst="rect">
            <a:avLst/>
          </a:prstGeom>
        </p:spPr>
        <p:txBody>
          <a:bodyPr anchor="ctr">
            <a:normAutofit fontScale="82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i="1" dirty="0">
                <a:latin typeface="Palatino Linotype" pitchFamily="18" charset="0"/>
                <a:ea typeface="+mj-ea"/>
                <a:cs typeface="Times New Roman" pitchFamily="18" charset="0"/>
              </a:rPr>
              <a:t>Показатели собственных доходов бюджета</a:t>
            </a:r>
          </a:p>
        </p:txBody>
      </p:sp>
      <p:graphicFrame>
        <p:nvGraphicFramePr>
          <p:cNvPr id="8" name="Objec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9615597"/>
              </p:ext>
            </p:extLst>
          </p:nvPr>
        </p:nvGraphicFramePr>
        <p:xfrm>
          <a:off x="179512" y="1772816"/>
          <a:ext cx="8856984" cy="3777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4283968" y="6309320"/>
            <a:ext cx="446449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300" b="1" i="1" dirty="0">
                <a:latin typeface="Palatino Linotype" pitchFamily="18" charset="0"/>
                <a:cs typeface="Times New Roman" pitchFamily="18" charset="0"/>
              </a:rPr>
              <a:t>*Решение Совета депутатов </a:t>
            </a:r>
            <a:r>
              <a:rPr lang="ru-RU" sz="1300" b="1" i="1" dirty="0" smtClean="0">
                <a:latin typeface="Palatino Linotype" pitchFamily="18" charset="0"/>
                <a:cs typeface="Times New Roman" pitchFamily="18" charset="0"/>
              </a:rPr>
              <a:t>ЛГП </a:t>
            </a:r>
            <a:r>
              <a:rPr lang="ru-RU" sz="1300" b="1" i="1" dirty="0">
                <a:latin typeface="Palatino Linotype" pitchFamily="18" charset="0"/>
                <a:cs typeface="Times New Roman" pitchFamily="18" charset="0"/>
              </a:rPr>
              <a:t>от </a:t>
            </a:r>
            <a:r>
              <a:rPr lang="ru-RU" sz="1300" b="1" i="1" dirty="0" smtClean="0">
                <a:latin typeface="Palatino Linotype" pitchFamily="18" charset="0"/>
                <a:cs typeface="Times New Roman" pitchFamily="18" charset="0"/>
              </a:rPr>
              <a:t>21.12.2021  </a:t>
            </a:r>
            <a:r>
              <a:rPr lang="ru-RU" sz="1300" b="1" i="1" dirty="0">
                <a:latin typeface="Palatino Linotype" pitchFamily="18" charset="0"/>
                <a:cs typeface="Times New Roman" pitchFamily="18" charset="0"/>
              </a:rPr>
              <a:t>№ </a:t>
            </a:r>
            <a:r>
              <a:rPr lang="ru-RU" sz="1300" b="1" i="1" dirty="0" smtClean="0">
                <a:latin typeface="Palatino Linotype" pitchFamily="18" charset="0"/>
                <a:cs typeface="Times New Roman" pitchFamily="18" charset="0"/>
              </a:rPr>
              <a:t>118</a:t>
            </a:r>
            <a:endParaRPr lang="ru-RU" sz="1300" b="1" i="1" dirty="0"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740352" y="764704"/>
            <a:ext cx="93610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>
                <a:latin typeface="Palatino Linotype" pitchFamily="18" charset="0"/>
                <a:cs typeface="Times New Roman" pitchFamily="18" charset="0"/>
              </a:rPr>
              <a:t>тысяч рублей</a:t>
            </a:r>
            <a:endParaRPr lang="ru-RU" sz="1300" b="1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2021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13644</TotalTime>
  <Words>1697</Words>
  <Application>Microsoft Office PowerPoint</Application>
  <PresentationFormat>Экран (4:3)</PresentationFormat>
  <Paragraphs>314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Calibri</vt:lpstr>
      <vt:lpstr>Palatino Linotype</vt:lpstr>
      <vt:lpstr>Times New Roman</vt:lpstr>
      <vt:lpstr>Tw Cen MT</vt:lpstr>
      <vt:lpstr>Капля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параметры проекта бюджета  Лужского городского поселения </vt:lpstr>
      <vt:lpstr>Цели и задачи бюджетной политики  Лужского городского поселения   на 2023 год и на плановый период 2024 и 2025 годов</vt:lpstr>
      <vt:lpstr>Доходная часть бюджета</vt:lpstr>
      <vt:lpstr>Структура доходной части бюджета</vt:lpstr>
      <vt:lpstr>Собственные доходы бюджета Лужского городского поселения  (налоговые и неналоговые)</vt:lpstr>
      <vt:lpstr>Поступление налоговых доходов</vt:lpstr>
      <vt:lpstr>Поступление неналоговых доходов</vt:lpstr>
      <vt:lpstr>Предельные объемы бюджетных ассигнований местного бюджета сформированы на основе следующих подходов:</vt:lpstr>
      <vt:lpstr>Расходы бюджета Лужского городского поселения</vt:lpstr>
      <vt:lpstr>Расходы бюджета Лужского городского поселения по видам расходов  (за счет собственных средств бюджета)</vt:lpstr>
      <vt:lpstr>Презентация PowerPoint</vt:lpstr>
      <vt:lpstr>Структура муниципальных программ  Лужского городского поселения</vt:lpstr>
      <vt:lpstr>Структура расходной части бюджета в разрезе программных и непрограммных расходов </vt:lpstr>
      <vt:lpstr>Стратегическая приоритизация расходов и развитие принципов проектного управления</vt:lpstr>
      <vt:lpstr>Муниципальная программа «Развитие жилищно-коммунального и дорожного хозяйства» </vt:lpstr>
      <vt:lpstr>Презентация PowerPoint</vt:lpstr>
      <vt:lpstr>Комплекс процессных мероприятий  «Содержание и ремонт автомобильных дорог и искусственных сооружений»  (за счет собственных средств бюджета)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guseva</cp:lastModifiedBy>
  <cp:revision>1566</cp:revision>
  <cp:lastPrinted>2021-11-23T12:39:53Z</cp:lastPrinted>
  <dcterms:created xsi:type="dcterms:W3CDTF">2013-10-29T07:14:12Z</dcterms:created>
  <dcterms:modified xsi:type="dcterms:W3CDTF">2022-12-15T12:02:23Z</dcterms:modified>
</cp:coreProperties>
</file>