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  <p:sldMasterId id="2147483963" r:id="rId2"/>
    <p:sldMasterId id="2147484141" r:id="rId3"/>
    <p:sldMasterId id="2147484300" r:id="rId4"/>
    <p:sldMasterId id="2147484416" r:id="rId5"/>
  </p:sldMasterIdLst>
  <p:notesMasterIdLst>
    <p:notesMasterId r:id="rId23"/>
  </p:notesMasterIdLst>
  <p:sldIdLst>
    <p:sldId id="263" r:id="rId6"/>
    <p:sldId id="338" r:id="rId7"/>
    <p:sldId id="343" r:id="rId8"/>
    <p:sldId id="321" r:id="rId9"/>
    <p:sldId id="332" r:id="rId10"/>
    <p:sldId id="322" r:id="rId11"/>
    <p:sldId id="323" r:id="rId12"/>
    <p:sldId id="308" r:id="rId13"/>
    <p:sldId id="259" r:id="rId14"/>
    <p:sldId id="311" r:id="rId15"/>
    <p:sldId id="312" r:id="rId16"/>
    <p:sldId id="339" r:id="rId17"/>
    <p:sldId id="344" r:id="rId18"/>
    <p:sldId id="341" r:id="rId19"/>
    <p:sldId id="330" r:id="rId20"/>
    <p:sldId id="333" r:id="rId21"/>
    <p:sldId id="317" r:id="rId22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FFCC"/>
    <a:srgbClr val="FF7C80"/>
    <a:srgbClr val="FF00FF"/>
    <a:srgbClr val="FF9900"/>
    <a:srgbClr val="FF3300"/>
    <a:srgbClr val="CC0000"/>
    <a:srgbClr val="529FD4"/>
    <a:srgbClr val="DDDDDD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>
      <p:cViewPr varScale="1">
        <p:scale>
          <a:sx n="115" d="100"/>
          <a:sy n="115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41626853588659635"/>
          <c:y val="1.9617792395059189E-2"/>
          <c:w val="0.53024125815392364"/>
          <c:h val="0.9218105210112238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529FD4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3.6921293055982192E-3"/>
                  <c:y val="7.81513861446884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98C-488E-B537-D95C8EFC2230}"/>
                </c:ext>
              </c:extLst>
            </c:dLbl>
            <c:dLbl>
              <c:idx val="1"/>
              <c:layout>
                <c:manualLayout>
                  <c:x val="2.2046161537607002E-2"/>
                  <c:y val="-1.1305723865439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8C-488E-B537-D95C8EFC2230}"/>
                </c:ext>
              </c:extLst>
            </c:dLbl>
            <c:dLbl>
              <c:idx val="2"/>
              <c:layout>
                <c:manualLayout>
                  <c:x val="2.4985649742621251E-2"/>
                  <c:y val="-1.3566868638527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98C-488E-B537-D95C8EFC2230}"/>
                </c:ext>
              </c:extLst>
            </c:dLbl>
            <c:dLbl>
              <c:idx val="3"/>
              <c:layout>
                <c:manualLayout>
                  <c:x val="2.0576417435100056E-2"/>
                  <c:y val="2.07269209808138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8C-488E-B537-D95C8EFC22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Итоги исполнения доходной части - 110,3%</c:v>
                </c:pt>
                <c:pt idx="1">
                  <c:v>Безвозмездные поступления - 99,9%</c:v>
                </c:pt>
                <c:pt idx="2">
                  <c:v>Неналоговые доходы - 168,9%</c:v>
                </c:pt>
                <c:pt idx="3">
                  <c:v>Налоговые доходы - 126,2%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2781842.8</c:v>
                </c:pt>
                <c:pt idx="1">
                  <c:v>1765297.5</c:v>
                </c:pt>
                <c:pt idx="2">
                  <c:v>52334.2</c:v>
                </c:pt>
                <c:pt idx="3">
                  <c:v>964211.1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8C-488E-B537-D95C8EFC22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-1.4814711124798193E-3"/>
                  <c:y val="-3.32191044399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8C-488E-B537-D95C8EFC2230}"/>
                </c:ext>
              </c:extLst>
            </c:dLbl>
            <c:dLbl>
              <c:idx val="1"/>
              <c:layout>
                <c:manualLayout>
                  <c:x val="2.0576417435100056E-2"/>
                  <c:y val="-2.0350302957791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98C-488E-B537-D95C8EFC2230}"/>
                </c:ext>
              </c:extLst>
            </c:dLbl>
            <c:dLbl>
              <c:idx val="2"/>
              <c:layout>
                <c:manualLayout>
                  <c:x val="2.3515905640114455E-2"/>
                  <c:y val="-2.261144773087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98C-488E-B537-D95C8EFC2230}"/>
                </c:ext>
              </c:extLst>
            </c:dLbl>
            <c:dLbl>
              <c:idx val="3"/>
              <c:layout>
                <c:manualLayout>
                  <c:x val="1.4697476599755501E-2"/>
                  <c:y val="-1.2087255546097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98C-488E-B537-D95C8EFC22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Итоги исполнения доходной части - 110,3%</c:v>
                </c:pt>
                <c:pt idx="1">
                  <c:v>Безвозмездные поступления - 99,9%</c:v>
                </c:pt>
                <c:pt idx="2">
                  <c:v>Неналоговые доходы - 168,9%</c:v>
                </c:pt>
                <c:pt idx="3">
                  <c:v>Налоговые доходы - 126,2%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3068935.2</c:v>
                </c:pt>
                <c:pt idx="1">
                  <c:v>1763433.6</c:v>
                </c:pt>
                <c:pt idx="2">
                  <c:v>88399.5</c:v>
                </c:pt>
                <c:pt idx="3">
                  <c:v>1217102.1000000001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98C-488E-B537-D95C8EFC2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shape val="box"/>
        <c:axId val="60665216"/>
        <c:axId val="60675200"/>
        <c:axId val="0"/>
      </c:bar3DChart>
      <c:catAx>
        <c:axId val="60665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675200"/>
        <c:crosses val="autoZero"/>
        <c:auto val="1"/>
        <c:lblAlgn val="ctr"/>
        <c:lblOffset val="100"/>
        <c:noMultiLvlLbl val="0"/>
      </c:catAx>
      <c:valAx>
        <c:axId val="6067520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60665216"/>
        <c:crosses val="autoZero"/>
        <c:crossBetween val="between"/>
      </c:valAx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77574505165318186"/>
          <c:y val="7.886439841004815E-2"/>
          <c:w val="0.17362328172681207"/>
          <c:h val="0.19468868407242584"/>
        </c:manualLayout>
      </c:layout>
      <c:overlay val="0"/>
      <c:txPr>
        <a:bodyPr/>
        <a:lstStyle/>
        <a:p>
          <a:pPr>
            <a:defRPr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h="6350"/>
    </a:sp3d>
  </c:spPr>
  <c:txPr>
    <a:bodyPr/>
    <a:lstStyle/>
    <a:p>
      <a:pPr>
        <a:defRPr sz="1684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</a:rPr>
              <a:t>Физическая </a:t>
            </a:r>
            <a:endParaRPr lang="ru-RU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>
              <a:defRPr sz="11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культура </a:t>
            </a: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спорт</a:t>
            </a:r>
          </a:p>
          <a:p>
            <a:pPr>
              <a:defRPr sz="11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(99,1%)</a:t>
            </a:r>
            <a:endParaRPr lang="ru-RU" dirty="0">
              <a:solidFill>
                <a:schemeClr val="tx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6504971119994292"/>
          <c:y val="2.2411889180823678E-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4179696459584444E-2"/>
          <c:y val="0.3013118274146066"/>
          <c:w val="0.93162874233302739"/>
          <c:h val="0.436119934267689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E643-46EA-87E5-59D9E409EF4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643-46EA-87E5-59D9E409EF46}"/>
              </c:ext>
            </c:extLst>
          </c:dPt>
          <c:dLbls>
            <c:dLbl>
              <c:idx val="0"/>
              <c:layout>
                <c:manualLayout>
                  <c:x val="5.6867047015452272E-3"/>
                  <c:y val="-1.6035479227215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43-46EA-87E5-59D9E409EF46}"/>
                </c:ext>
              </c:extLst>
            </c:dLbl>
            <c:dLbl>
              <c:idx val="1"/>
              <c:layout>
                <c:manualLayout>
                  <c:x val="2.2588968007793149E-2"/>
                  <c:y val="-1.6235761996814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43-46EA-87E5-59D9E409EF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45985</c:v>
                </c:pt>
                <c:pt idx="1">
                  <c:v>45594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43-46EA-87E5-59D9E409E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793600"/>
        <c:axId val="144793984"/>
        <c:axId val="0"/>
      </c:bar3DChart>
      <c:catAx>
        <c:axId val="14479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44793984"/>
        <c:crosses val="autoZero"/>
        <c:auto val="1"/>
        <c:lblAlgn val="ctr"/>
        <c:lblOffset val="100"/>
        <c:noMultiLvlLbl val="0"/>
      </c:catAx>
      <c:valAx>
        <c:axId val="1447939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44793600"/>
        <c:crosses val="autoZero"/>
        <c:crossBetween val="between"/>
      </c:valAx>
      <c:spPr>
        <a:noFill/>
        <a:ln w="25347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6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</a:rPr>
              <a:t>Социальная </a:t>
            </a: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политика</a:t>
            </a:r>
          </a:p>
          <a:p>
            <a:pPr>
              <a:defRPr sz="1076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(86,0%)</a:t>
            </a:r>
            <a:endParaRPr lang="ru-RU" dirty="0">
              <a:solidFill>
                <a:schemeClr val="tx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6788411138201701"/>
          <c:y val="0.13303126943462215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523542051753366E-2"/>
          <c:y val="0.27837477109096426"/>
          <c:w val="0.97372191876956249"/>
          <c:h val="0.576484871956467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 (пенсионное обеспечение)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A606-4521-BE64-1E9DE5B8714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606-4521-BE64-1E9DE5B8714B}"/>
              </c:ext>
            </c:extLst>
          </c:dPt>
          <c:dLbls>
            <c:dLbl>
              <c:idx val="0"/>
              <c:layout>
                <c:manualLayout>
                  <c:x val="1.254628187793592E-2"/>
                  <c:y val="-1.272030360035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1700413253855"/>
                      <c:h val="0.131938921159065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606-4521-BE64-1E9DE5B8714B}"/>
                </c:ext>
              </c:extLst>
            </c:dLbl>
            <c:dLbl>
              <c:idx val="1"/>
              <c:layout>
                <c:manualLayout>
                  <c:x val="3.1454904401929308E-2"/>
                  <c:y val="-2.2693401776862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28478831958432"/>
                      <c:h val="0.10930788837020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606-4521-BE64-1E9DE5B87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78" b="1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262708.90000000002</c:v>
                </c:pt>
                <c:pt idx="1">
                  <c:v>226001.9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06-4521-BE64-1E9DE5B87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837632"/>
        <c:axId val="144843520"/>
        <c:axId val="0"/>
      </c:bar3DChart>
      <c:catAx>
        <c:axId val="14483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88" b="1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44843520"/>
        <c:crosses val="autoZero"/>
        <c:auto val="1"/>
        <c:lblAlgn val="ctr"/>
        <c:lblOffset val="100"/>
        <c:noMultiLvlLbl val="0"/>
      </c:catAx>
      <c:valAx>
        <c:axId val="1448435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44837632"/>
        <c:crosses val="autoZero"/>
        <c:crossBetween val="between"/>
      </c:valAx>
      <c:spPr>
        <a:noFill/>
        <a:ln w="24875">
          <a:noFill/>
        </a:ln>
      </c:spPr>
    </c:plotArea>
    <c:plotVisOnly val="1"/>
    <c:dispBlanksAs val="gap"/>
    <c:showDLblsOverMax val="0"/>
  </c:chart>
  <c:txPr>
    <a:bodyPr/>
    <a:lstStyle/>
    <a:p>
      <a:pPr>
        <a:defRPr sz="1761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096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Национальная экономика</a:t>
            </a:r>
          </a:p>
          <a:p>
            <a:pPr algn="ctr">
              <a:defRPr sz="1096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(93,4%)</a:t>
            </a:r>
            <a:endParaRPr lang="ru-RU" dirty="0">
              <a:solidFill>
                <a:schemeClr val="tx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6319628506885479"/>
          <c:y val="5.373089977585655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5095822686368177E-2"/>
          <c:y val="0.16417393531860391"/>
          <c:w val="0.88566746551970421"/>
          <c:h val="0.565029522894652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B978-4F87-8DFD-0AA029548B5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978-4F87-8DFD-0AA029548B5B}"/>
              </c:ext>
            </c:extLst>
          </c:dPt>
          <c:dLbls>
            <c:dLbl>
              <c:idx val="0"/>
              <c:layout>
                <c:manualLayout>
                  <c:x val="1.9436332470995285E-2"/>
                  <c:y val="-1.4294972782580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78-4F87-8DFD-0AA029548B5B}"/>
                </c:ext>
              </c:extLst>
            </c:dLbl>
            <c:dLbl>
              <c:idx val="1"/>
              <c:layout>
                <c:manualLayout>
                  <c:x val="1.0971995175139193E-2"/>
                  <c:y val="-1.7574895933397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8267705704657"/>
                      <c:h val="8.75783541466538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978-4F87-8DFD-0AA029548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8" b="1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100208</c:v>
                </c:pt>
                <c:pt idx="1">
                  <c:v>93592.5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78-4F87-8DFD-0AA029548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042048"/>
        <c:axId val="145047936"/>
        <c:axId val="0"/>
      </c:bar3DChart>
      <c:catAx>
        <c:axId val="14504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45047936"/>
        <c:crosses val="autoZero"/>
        <c:auto val="1"/>
        <c:lblAlgn val="ctr"/>
        <c:lblOffset val="100"/>
        <c:noMultiLvlLbl val="0"/>
      </c:catAx>
      <c:valAx>
        <c:axId val="1450479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45042048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05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Межбюджетные трансферты общего характера бюджетам РФ и муниципальных образований</a:t>
            </a:r>
          </a:p>
          <a:p>
            <a:pPr algn="ctr"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05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(73,7%)</a:t>
            </a:r>
            <a:endParaRPr lang="ru-RU" sz="105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8262248185897725"/>
          <c:y val="1.2383942936794923E-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546866519358063E-2"/>
          <c:y val="0.31525336429547307"/>
          <c:w val="0.84155781434484112"/>
          <c:h val="0.577633927986835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 общего характера бюджетам РФ и муниципальных образований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9630-43BC-8204-02D74BDFD12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9630-43BC-8204-02D74BDFD123}"/>
              </c:ext>
            </c:extLst>
          </c:dPt>
          <c:dLbls>
            <c:dLbl>
              <c:idx val="0"/>
              <c:layout>
                <c:manualLayout>
                  <c:x val="2.7835154969865186E-2"/>
                  <c:y val="-2.4107095095041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30-43BC-8204-02D74BDFD123}"/>
                </c:ext>
              </c:extLst>
            </c:dLbl>
            <c:dLbl>
              <c:idx val="1"/>
              <c:layout>
                <c:manualLayout>
                  <c:x val="1.7849379940476345E-2"/>
                  <c:y val="-1.8455064885179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30-43BC-8204-02D74BDFD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8" b="1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270741.59999999998</c:v>
                </c:pt>
                <c:pt idx="1">
                  <c:v>199511.5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30-43BC-8204-02D74BDFD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148928"/>
        <c:axId val="145425152"/>
        <c:axId val="0"/>
      </c:bar3DChart>
      <c:catAx>
        <c:axId val="14514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45425152"/>
        <c:crosses val="autoZero"/>
        <c:auto val="1"/>
        <c:lblAlgn val="ctr"/>
        <c:lblOffset val="100"/>
        <c:noMultiLvlLbl val="0"/>
      </c:catAx>
      <c:valAx>
        <c:axId val="1454251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45148928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     Охрана окружающей среды</a:t>
            </a:r>
          </a:p>
          <a:p>
            <a:pPr>
              <a:defRPr sz="11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(0,0%)</a:t>
            </a:r>
            <a:endParaRPr lang="ru-RU" dirty="0">
              <a:solidFill>
                <a:schemeClr val="tx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0100610832072655"/>
          <c:y val="4.275917731521199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6175535500746137E-2"/>
          <c:y val="0.35346491624147741"/>
          <c:w val="0.87320385258843647"/>
          <c:h val="0.484417697131735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74F-4AA0-8E28-B429C647C7F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74F-4AA0-8E28-B429C647C7F4}"/>
              </c:ext>
            </c:extLst>
          </c:dPt>
          <c:dLbls>
            <c:dLbl>
              <c:idx val="0"/>
              <c:layout>
                <c:manualLayout>
                  <c:x val="3.4157599037880795E-3"/>
                  <c:y val="-1.0329823470537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4F-4AA0-8E28-B429C647C7F4}"/>
                </c:ext>
              </c:extLst>
            </c:dLbl>
            <c:dLbl>
              <c:idx val="1"/>
              <c:layout>
                <c:manualLayout>
                  <c:x val="1.5747451214710839E-2"/>
                  <c:y val="-7.1048653234400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78965292686394"/>
                      <c:h val="7.16022486115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74F-4AA0-8E28-B429C647C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8148.9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4F-4AA0-8E28-B429C647C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247424"/>
        <c:axId val="144249216"/>
        <c:axId val="0"/>
      </c:bar3DChart>
      <c:catAx>
        <c:axId val="14424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44249216"/>
        <c:crosses val="autoZero"/>
        <c:auto val="1"/>
        <c:lblAlgn val="ctr"/>
        <c:lblOffset val="100"/>
        <c:noMultiLvlLbl val="0"/>
      </c:catAx>
      <c:valAx>
        <c:axId val="1442492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44247424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Обслуживание государственного и муниципального долга</a:t>
            </a:r>
          </a:p>
          <a:p>
            <a:pPr>
              <a:defRPr sz="10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(0,0%)</a:t>
            </a:r>
            <a:endParaRPr lang="ru-RU" sz="1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6504971119994292"/>
          <c:y val="2.2411889180823678E-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4179696459584444E-2"/>
          <c:y val="0.3013118274146066"/>
          <c:w val="0.93162874233302739"/>
          <c:h val="0.436119934267689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E3A-4149-80DA-DBCDD576B181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E3A-4149-80DA-DBCDD576B181}"/>
              </c:ext>
            </c:extLst>
          </c:dPt>
          <c:dLbls>
            <c:dLbl>
              <c:idx val="0"/>
              <c:layout>
                <c:manualLayout>
                  <c:x val="5.6867047015452272E-3"/>
                  <c:y val="-1.6035479227215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3A-4149-80DA-DBCDD576B181}"/>
                </c:ext>
              </c:extLst>
            </c:dLbl>
            <c:dLbl>
              <c:idx val="1"/>
              <c:layout>
                <c:manualLayout>
                  <c:x val="2.2588968007793149E-2"/>
                  <c:y val="-1.6235761996814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3A-4149-80DA-DBCDD576B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3A-4149-80DA-DBCDD576B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793600"/>
        <c:axId val="144793984"/>
        <c:axId val="0"/>
      </c:bar3DChart>
      <c:catAx>
        <c:axId val="14479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44793984"/>
        <c:crosses val="autoZero"/>
        <c:auto val="1"/>
        <c:lblAlgn val="ctr"/>
        <c:lblOffset val="100"/>
        <c:noMultiLvlLbl val="0"/>
      </c:catAx>
      <c:valAx>
        <c:axId val="1447939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44793600"/>
        <c:crosses val="autoZero"/>
        <c:crossBetween val="between"/>
      </c:valAx>
      <c:spPr>
        <a:noFill/>
        <a:ln w="25347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96147721478241"/>
          <c:y val="0.18470799540791763"/>
          <c:w val="0.44793122401604507"/>
          <c:h val="0.740060283156944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99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F631-4950-89E3-396A5E97E8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631-4950-89E3-396A5E97E8D8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F631-4950-89E3-396A5E97E8D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631-4950-89E3-396A5E97E8D8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F631-4950-89E3-396A5E97E8D8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F631-4950-89E3-396A5E97E8D8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F631-4950-89E3-396A5E97E8D8}"/>
              </c:ext>
            </c:extLst>
          </c:dPt>
          <c:dPt>
            <c:idx val="7"/>
            <c:bubble3D val="0"/>
            <c:spPr>
              <a:solidFill>
                <a:srgbClr val="99FFC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F631-4950-89E3-396A5E97E8D8}"/>
              </c:ext>
            </c:extLst>
          </c:dPt>
          <c:dPt>
            <c:idx val="8"/>
            <c:bubble3D val="0"/>
            <c:spPr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F631-4950-89E3-396A5E97E8D8}"/>
              </c:ext>
            </c:extLst>
          </c:dPt>
          <c:dPt>
            <c:idx val="9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F631-4950-89E3-396A5E97E8D8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A-F631-4950-89E3-396A5E97E8D8}"/>
              </c:ext>
            </c:extLst>
          </c:dPt>
          <c:dPt>
            <c:idx val="1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F631-4950-89E3-396A5E97E8D8}"/>
              </c:ext>
            </c:extLst>
          </c:dPt>
          <c:dLbls>
            <c:dLbl>
              <c:idx val="0"/>
              <c:layout>
                <c:manualLayout>
                  <c:x val="0.14998926994816342"/>
                  <c:y val="0.15050179609672981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44218068837556"/>
                      <c:h val="0.120636595933785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631-4950-89E3-396A5E97E8D8}"/>
                </c:ext>
              </c:extLst>
            </c:dLbl>
            <c:dLbl>
              <c:idx val="1"/>
              <c:layout>
                <c:manualLayout>
                  <c:x val="-9.7229225242779299E-2"/>
                  <c:y val="0.35979335629374515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568379866624503"/>
                      <c:h val="0.158497204014368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631-4950-89E3-396A5E97E8D8}"/>
                </c:ext>
              </c:extLst>
            </c:dLbl>
            <c:dLbl>
              <c:idx val="2"/>
              <c:layout>
                <c:manualLayout>
                  <c:x val="-0.18740925747091727"/>
                  <c:y val="0.22810428470910649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31-4950-89E3-396A5E97E8D8}"/>
                </c:ext>
              </c:extLst>
            </c:dLbl>
            <c:dLbl>
              <c:idx val="3"/>
              <c:layout>
                <c:manualLayout>
                  <c:x val="-0.21424572246008752"/>
                  <c:y val="0.14344711698700144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858768778777664"/>
                      <c:h val="0.158497204014368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631-4950-89E3-396A5E97E8D8}"/>
                </c:ext>
              </c:extLst>
            </c:dLbl>
            <c:dLbl>
              <c:idx val="4"/>
              <c:layout>
                <c:manualLayout>
                  <c:x val="-0.22008475791388801"/>
                  <c:y val="0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31-4950-89E3-396A5E97E8D8}"/>
                </c:ext>
              </c:extLst>
            </c:dLbl>
            <c:dLbl>
              <c:idx val="5"/>
              <c:layout>
                <c:manualLayout>
                  <c:x val="-0.18946778942890485"/>
                  <c:y val="-0.2139947413250379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 i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91755142116214"/>
                      <c:h val="0.305471614265081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631-4950-89E3-396A5E97E8D8}"/>
                </c:ext>
              </c:extLst>
            </c:dLbl>
            <c:dLbl>
              <c:idx val="6"/>
              <c:layout>
                <c:manualLayout>
                  <c:x val="8.1401211831164055E-2"/>
                  <c:y val="-0.2445654186571862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31-4950-89E3-396A5E97E8D8}"/>
                </c:ext>
              </c:extLst>
            </c:dLbl>
            <c:dLbl>
              <c:idx val="7"/>
              <c:layout>
                <c:manualLayout>
                  <c:x val="0.37007402786205129"/>
                  <c:y val="-0.2448962152353442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 i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432600556253477"/>
                      <c:h val="0.187186608895307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631-4950-89E3-396A5E97E8D8}"/>
                </c:ext>
              </c:extLst>
            </c:dLbl>
            <c:dLbl>
              <c:idx val="8"/>
              <c:layout>
                <c:manualLayout>
                  <c:x val="0.3843946114249413"/>
                  <c:y val="-3.9977039588193902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110654371736472"/>
                      <c:h val="0.234218420175536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631-4950-89E3-396A5E97E8D8}"/>
                </c:ext>
              </c:extLst>
            </c:dLbl>
            <c:dLbl>
              <c:idx val="9"/>
              <c:layout>
                <c:manualLayout>
                  <c:x val="0.34972372490426029"/>
                  <c:y val="0.20458837906899224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40169990608834"/>
                      <c:h val="0.19635781209495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631-4950-89E3-396A5E97E8D8}"/>
                </c:ext>
              </c:extLst>
            </c:dLbl>
            <c:dLbl>
              <c:idx val="10"/>
              <c:layout>
                <c:manualLayout>
                  <c:x val="0.34388178141649978"/>
                  <c:y val="0.40682526015627885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403191668162229"/>
                      <c:h val="0.120636595933785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F631-4950-89E3-396A5E97E8D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Современное образование </c:v>
                </c:pt>
                <c:pt idx="1">
                  <c:v>Развитие физической культуры и спорта</c:v>
                </c:pt>
                <c:pt idx="2">
                  <c:v>Развитие культуры </c:v>
                </c:pt>
                <c:pt idx="3">
                  <c:v>Развитие молодежного потенциала </c:v>
                </c:pt>
                <c:pt idx="4">
                  <c:v>Развитие сельского хозяйства </c:v>
                </c:pt>
                <c:pt idx="5">
                  <c:v>Оказание мер поддержки детям-сиротам, детям оставшимся без попечения родителей, недееспособным гражданам</c:v>
                </c:pt>
                <c:pt idx="6">
                  <c:v>Стимулирование экономической активности</c:v>
                </c:pt>
                <c:pt idx="7">
                  <c:v>Развитие жилищно-коммунального и дорожного хозяйства </c:v>
                </c:pt>
                <c:pt idx="8">
                  <c:v>Управление муниципальными финансами и муниципальным долгом </c:v>
                </c:pt>
                <c:pt idx="9">
                  <c:v>Поддержка социально ориентированных НКО</c:v>
                </c:pt>
                <c:pt idx="10">
                  <c:v>Обеспечение безопасности  </c:v>
                </c:pt>
              </c:strCache>
            </c:strRef>
          </c:cat>
          <c:val>
            <c:numRef>
              <c:f>Лист1!$B$2:$B$12</c:f>
              <c:numCache>
                <c:formatCode>0.000%</c:formatCode>
                <c:ptCount val="11"/>
                <c:pt idx="0" formatCode="0.00%">
                  <c:v>0.63591140418016212</c:v>
                </c:pt>
                <c:pt idx="1">
                  <c:v>1.333045400847092E-2</c:v>
                </c:pt>
                <c:pt idx="2">
                  <c:v>4.0109140057721572E-2</c:v>
                </c:pt>
                <c:pt idx="3">
                  <c:v>1.1173406891882521E-3</c:v>
                </c:pt>
                <c:pt idx="4">
                  <c:v>1.1638936797234193E-2</c:v>
                </c:pt>
                <c:pt idx="5">
                  <c:v>3.7985448451746083E-2</c:v>
                </c:pt>
                <c:pt idx="6">
                  <c:v>2.5651352490147373E-3</c:v>
                </c:pt>
                <c:pt idx="7">
                  <c:v>1.9007816905261942E-2</c:v>
                </c:pt>
                <c:pt idx="8">
                  <c:v>6.8786850430720262E-2</c:v>
                </c:pt>
                <c:pt idx="9">
                  <c:v>2.8872502419997426E-4</c:v>
                </c:pt>
                <c:pt idx="10">
                  <c:v>8.515303494485933E-4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631-4950-89E3-396A5E97E8D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400">
          <a:solidFill>
            <a:schemeClr val="tx1"/>
          </a:solidFill>
          <a:latin typeface="Palatino Linotype" panose="0204050205050503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93019549731886E-2"/>
          <c:y val="9.0148263699360784E-2"/>
          <c:w val="0.84229866747362614"/>
          <c:h val="0.754352972656099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explosion val="8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CFF-40DB-AF8A-FE2BC264DFA9}"/>
              </c:ext>
            </c:extLst>
          </c:dPt>
          <c:dPt>
            <c:idx val="1"/>
            <c:invertIfNegative val="0"/>
            <c:bubble3D val="0"/>
            <c:explosion val="2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5CFF-40DB-AF8A-FE2BC264DFA9}"/>
              </c:ext>
            </c:extLst>
          </c:dPt>
          <c:dPt>
            <c:idx val="2"/>
            <c:invertIfNegative val="0"/>
            <c:bubble3D val="0"/>
            <c:explosion val="7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CFF-40DB-AF8A-FE2BC264DFA9}"/>
              </c:ext>
            </c:extLst>
          </c:dPt>
          <c:dPt>
            <c:idx val="3"/>
            <c:invertIfNegative val="0"/>
            <c:bubble3D val="0"/>
            <c:explosion val="4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5CFF-40DB-AF8A-FE2BC264DFA9}"/>
              </c:ext>
            </c:extLst>
          </c:dPt>
          <c:dLbls>
            <c:dLbl>
              <c:idx val="0"/>
              <c:layout>
                <c:manualLayout>
                  <c:x val="1.3802814180066921E-2"/>
                  <c:y val="-2.057641743509985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FF-40DB-AF8A-FE2BC264DFA9}"/>
                </c:ext>
              </c:extLst>
            </c:dLbl>
            <c:dLbl>
              <c:idx val="1"/>
              <c:layout>
                <c:manualLayout>
                  <c:x val="0"/>
                  <c:y val="-2.0576417435099803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FF-40DB-AF8A-FE2BC264DFA9}"/>
                </c:ext>
              </c:extLst>
            </c:dLbl>
            <c:dLbl>
              <c:idx val="2"/>
              <c:layout>
                <c:manualLayout>
                  <c:x val="1.0735522140052071E-2"/>
                  <c:y val="-3.233437025515684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FF-40DB-AF8A-FE2BC264DF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Федеральный проект
"Цифровая образовательная среда"
3 538,8 тыс. руб.</c:v>
                </c:pt>
                <c:pt idx="1">
                  <c:v>Федеральный проект
"Современная школа"
2 429,2 тыс. руб.</c:v>
                </c:pt>
                <c:pt idx="2">
                  <c:v>Федеральный проект
"Патриотическое воспитание граждан РФ"
4 311,5 тыс. руб.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2133.9</c:v>
                </c:pt>
                <c:pt idx="1">
                  <c:v>1464.8</c:v>
                </c:pt>
                <c:pt idx="2">
                  <c:v>4311.5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CFF-40DB-AF8A-FE2BC264DF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6870106220081799E-2"/>
                  <c:y val="-2.057641743509991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D0-480E-A2A1-35F78F3BB2A1}"/>
                </c:ext>
              </c:extLst>
            </c:dLbl>
            <c:dLbl>
              <c:idx val="1"/>
              <c:layout>
                <c:manualLayout>
                  <c:x val="1.3802814180066949E-2"/>
                  <c:y val="-2.9394882050142578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D0-480E-A2A1-35F78F3BB2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Федеральный проект
"Цифровая образовательная среда"
3 538,8 тыс. руб.</c:v>
                </c:pt>
                <c:pt idx="1">
                  <c:v>Федеральный проект
"Современная школа"
2 429,2 тыс. руб.</c:v>
                </c:pt>
                <c:pt idx="2">
                  <c:v>Федеральный проект
"Патриотическое воспитание граждан РФ"
4 311,5 тыс. руб.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1051</c:v>
                </c:pt>
                <c:pt idx="1">
                  <c:v>721.5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4BD0-480E-A2A1-35F78F3BB2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6870106220081827E-2"/>
                  <c:y val="-1.763692923008554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D0-480E-A2A1-35F78F3BB2A1}"/>
                </c:ext>
              </c:extLst>
            </c:dLbl>
            <c:dLbl>
              <c:idx val="1"/>
              <c:layout>
                <c:manualLayout>
                  <c:x val="1.9937398260096703E-2"/>
                  <c:y val="-1.763692923008554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D0-480E-A2A1-35F78F3BB2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Федеральный проект
"Цифровая образовательная среда"
3 538,8 тыс. руб.</c:v>
                </c:pt>
                <c:pt idx="1">
                  <c:v>Федеральный проект
"Современная школа"
2 429,2 тыс. руб.</c:v>
                </c:pt>
                <c:pt idx="2">
                  <c:v>Федеральный проект
"Патриотическое воспитание граждан РФ"
4 311,5 тыс. руб.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353.9</c:v>
                </c:pt>
                <c:pt idx="1">
                  <c:v>242.9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4BD0-480E-A2A1-35F78F3BB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8147696"/>
        <c:axId val="2008146032"/>
        <c:axId val="0"/>
      </c:bar3DChart>
      <c:catAx>
        <c:axId val="200814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8146032"/>
        <c:crosses val="autoZero"/>
        <c:auto val="1"/>
        <c:lblAlgn val="ctr"/>
        <c:lblOffset val="100"/>
        <c:noMultiLvlLbl val="0"/>
      </c:catAx>
      <c:valAx>
        <c:axId val="200814603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0081476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8519980059686851"/>
          <c:y val="0.12284724621057486"/>
          <c:w val="0.51021114991054639"/>
          <c:h val="0.77267209221223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28"/>
          <c:dPt>
            <c:idx val="0"/>
            <c:bubble3D val="0"/>
            <c:explosion val="9"/>
            <c:spPr>
              <a:solidFill>
                <a:srgbClr val="FF7C8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9E0-40AC-8416-7D299A3A9578}"/>
              </c:ext>
            </c:extLst>
          </c:dPt>
          <c:dPt>
            <c:idx val="1"/>
            <c:bubble3D val="0"/>
            <c:explosion val="16"/>
            <c:spPr>
              <a:solidFill>
                <a:srgbClr val="FF99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9E0-40AC-8416-7D299A3A9578}"/>
              </c:ext>
            </c:extLst>
          </c:dPt>
          <c:dPt>
            <c:idx val="2"/>
            <c:bubble3D val="0"/>
            <c:explosion val="6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9E0-40AC-8416-7D299A3A9578}"/>
              </c:ext>
            </c:extLst>
          </c:dPt>
          <c:dPt>
            <c:idx val="3"/>
            <c:bubble3D val="0"/>
            <c:explosion val="23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89E0-40AC-8416-7D299A3A9578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89E0-40AC-8416-7D299A3A9578}"/>
              </c:ext>
            </c:extLst>
          </c:dPt>
          <c:dPt>
            <c:idx val="5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89E0-40AC-8416-7D299A3A9578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034F-48DC-B1E3-CF0C3BEFF6CE}"/>
              </c:ext>
            </c:extLst>
          </c:dPt>
          <c:dLbls>
            <c:dLbl>
              <c:idx val="0"/>
              <c:layout>
                <c:manualLayout>
                  <c:x val="-4.5357867325086482E-2"/>
                  <c:y val="1.5835033328464646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E0-40AC-8416-7D299A3A9578}"/>
                </c:ext>
              </c:extLst>
            </c:dLbl>
            <c:dLbl>
              <c:idx val="1"/>
              <c:layout>
                <c:manualLayout>
                  <c:x val="8.3366988252556409E-2"/>
                  <c:y val="7.26568865808650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E0-40AC-8416-7D299A3A9578}"/>
                </c:ext>
              </c:extLst>
            </c:dLbl>
            <c:dLbl>
              <c:idx val="2"/>
              <c:layout>
                <c:manualLayout>
                  <c:x val="-9.929452283079657E-3"/>
                  <c:y val="-1.754820308775822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E0-40AC-8416-7D299A3A9578}"/>
                </c:ext>
              </c:extLst>
            </c:dLbl>
            <c:dLbl>
              <c:idx val="3"/>
              <c:layout>
                <c:manualLayout>
                  <c:x val="9.4303669648758429E-2"/>
                  <c:y val="-7.186385005160174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E0-40AC-8416-7D299A3A9578}"/>
                </c:ext>
              </c:extLst>
            </c:dLbl>
            <c:dLbl>
              <c:idx val="4"/>
              <c:layout>
                <c:manualLayout>
                  <c:x val="0.14083263347387012"/>
                  <c:y val="-2.4710452442134628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E0-40AC-8416-7D299A3A9578}"/>
                </c:ext>
              </c:extLst>
            </c:dLbl>
            <c:dLbl>
              <c:idx val="5"/>
              <c:layout>
                <c:manualLayout>
                  <c:x val="-2.1833780920893848E-2"/>
                  <c:y val="-0.10085451840248079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E0-40AC-8416-7D299A3A9578}"/>
                </c:ext>
              </c:extLst>
            </c:dLbl>
            <c:dLbl>
              <c:idx val="6"/>
              <c:layout>
                <c:manualLayout>
                  <c:x val="-2.5033437376689945E-2"/>
                  <c:y val="1.598048924549106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582521482287409E-2"/>
                      <c:h val="5.35077145805813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034F-48DC-B1E3-CF0C3BEFF6C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дотации на выравнивание бюджетной обеспеченности поселений (за счет средств местного бюджета)-29 952,0 тыс.руб.</c:v>
                </c:pt>
                <c:pt idx="1">
                  <c:v>дотации на выравнивание бюджетной обеспеченности поселений (за счет средств областного бюджета)-169 076,3 тыс. руб.</c:v>
                </c:pt>
                <c:pt idx="2">
                  <c:v>грант за достижение показателей деятельности органов исполнительной власти субъектов РФ-483,3 тыс. руб.</c:v>
                </c:pt>
                <c:pt idx="3">
                  <c:v>средства из аварийного фонда района-4 410,0 тыс. руб.</c:v>
                </c:pt>
                <c:pt idx="4">
                  <c:v>иные межбюджетные трансферты на поддержку отрасли культуры-71 372,2 тыс. руб.</c:v>
                </c:pt>
                <c:pt idx="5">
                  <c:v>иные межбюджетные трансферты на поддержку ЖКХ, развитие общественной и транспортной инфраструктуры поселений-211 880,1 тыс. руб.</c:v>
                </c:pt>
                <c:pt idx="6">
                  <c:v>иные межбюджетные трансферты на повышение оплаты труда работников учреждений культуры-20 514,6 тыс. руб.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29952</c:v>
                </c:pt>
                <c:pt idx="1">
                  <c:v>169076.3</c:v>
                </c:pt>
                <c:pt idx="2">
                  <c:v>483.3</c:v>
                </c:pt>
                <c:pt idx="3">
                  <c:v>4410</c:v>
                </c:pt>
                <c:pt idx="4">
                  <c:v>71372.2</c:v>
                </c:pt>
                <c:pt idx="5">
                  <c:v>211880.1</c:v>
                </c:pt>
                <c:pt idx="6">
                  <c:v>20514.599999999999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0-40AC-8416-7D299A3A95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2.6237978047696101E-3"/>
          <c:w val="0.50363632967984395"/>
          <c:h val="0.99737620219523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400" b="1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235775067449595E-2"/>
          <c:y val="4.0390797221361373E-2"/>
          <c:w val="0.96721807333060528"/>
          <c:h val="0.484043439617820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428054516074546E-3"/>
                  <c:y val="4.2827843689882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EA-407A-817E-CBCAF524CE33}"/>
                </c:ext>
              </c:extLst>
            </c:dLbl>
            <c:dLbl>
              <c:idx val="1"/>
              <c:layout>
                <c:manualLayout>
                  <c:x val="1.4474453154708195E-3"/>
                  <c:y val="-5.218718388015367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EA-407A-817E-CBCAF524CE33}"/>
                </c:ext>
              </c:extLst>
            </c:dLbl>
            <c:dLbl>
              <c:idx val="2"/>
              <c:layout>
                <c:manualLayout>
                  <c:x val="-4.8219574518821454E-3"/>
                  <c:y val="1.5378408247036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EA-407A-817E-CBCAF524CE33}"/>
                </c:ext>
              </c:extLst>
            </c:dLbl>
            <c:dLbl>
              <c:idx val="3"/>
              <c:layout>
                <c:manualLayout>
                  <c:x val="-2.8950035361924556E-3"/>
                  <c:y val="2.0107414965588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EA-407A-817E-CBCAF524CE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дошкольного образования</c:v>
                </c:pt>
                <c:pt idx="1">
                  <c:v>педагогические работники общего образования </c:v>
                </c:pt>
                <c:pt idx="2">
                  <c:v>педагогические работники дополнительного образования</c:v>
                </c:pt>
                <c:pt idx="3">
                  <c:v>работники культуры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39.200000000000003</c:v>
                </c:pt>
                <c:pt idx="1">
                  <c:v>41.1</c:v>
                </c:pt>
                <c:pt idx="2">
                  <c:v>42.7</c:v>
                </c:pt>
                <c:pt idx="3">
                  <c:v>38.700000000000003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EA-407A-817E-CBCAF524CE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 </c:v>
                </c:pt>
              </c:strCache>
            </c:strRef>
          </c:tx>
          <c:spPr>
            <a:solidFill>
              <a:srgbClr val="FF7C80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4868510544898935E-3"/>
                  <c:y val="-1.463653161344645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EA-407A-817E-CBCAF524CE33}"/>
                </c:ext>
              </c:extLst>
            </c:dLbl>
            <c:dLbl>
              <c:idx val="1"/>
              <c:layout>
                <c:manualLayout>
                  <c:x val="-9.8295311361068288E-4"/>
                  <c:y val="-2.9084853144972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EA-407A-817E-CBCAF524CE33}"/>
                </c:ext>
              </c:extLst>
            </c:dLbl>
            <c:dLbl>
              <c:idx val="2"/>
              <c:layout>
                <c:manualLayout>
                  <c:x val="1.5613667135449267E-3"/>
                  <c:y val="-7.2544936527520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EA-407A-817E-CBCAF524CE33}"/>
                </c:ext>
              </c:extLst>
            </c:dLbl>
            <c:dLbl>
              <c:idx val="3"/>
              <c:layout>
                <c:manualLayout>
                  <c:x val="-6.759298650646766E-3"/>
                  <c:y val="3.9730600108759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EA-407A-817E-CBCAF524CE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дошкольного образования</c:v>
                </c:pt>
                <c:pt idx="1">
                  <c:v>педагогические работники общего образования </c:v>
                </c:pt>
                <c:pt idx="2">
                  <c:v>педагогические работники дополнительного образования</c:v>
                </c:pt>
                <c:pt idx="3">
                  <c:v>работники культуры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42.4</c:v>
                </c:pt>
                <c:pt idx="1">
                  <c:v>43.8</c:v>
                </c:pt>
                <c:pt idx="2">
                  <c:v>44.3</c:v>
                </c:pt>
                <c:pt idx="3">
                  <c:v>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CEA-407A-817E-CBCAF524CE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810355308308111E-3"/>
                  <c:y val="-4.87062110057946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42-4990-BB1C-ABD5C6E529D3}"/>
                </c:ext>
              </c:extLst>
            </c:dLbl>
            <c:dLbl>
              <c:idx val="1"/>
              <c:layout>
                <c:manualLayout>
                  <c:x val="-2.1944264548745336E-3"/>
                  <c:y val="-2.4352191861722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42-4990-BB1C-ABD5C6E529D3}"/>
                </c:ext>
              </c:extLst>
            </c:dLbl>
            <c:dLbl>
              <c:idx val="2"/>
              <c:layout>
                <c:manualLayout>
                  <c:x val="-7.1841611094702212E-4"/>
                  <c:y val="-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42-4990-BB1C-ABD5C6E529D3}"/>
                </c:ext>
              </c:extLst>
            </c:dLbl>
            <c:dLbl>
              <c:idx val="3"/>
              <c:layout>
                <c:manualLayout>
                  <c:x val="2.0230362841345394E-3"/>
                  <c:y val="4.4119732310444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42-4990-BB1C-ABD5C6E529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дошкольного образования</c:v>
                </c:pt>
                <c:pt idx="1">
                  <c:v>педагогические работники общего образования </c:v>
                </c:pt>
                <c:pt idx="2">
                  <c:v>педагогические работники дополнительного образования</c:v>
                </c:pt>
                <c:pt idx="3">
                  <c:v>работники культуры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44.6</c:v>
                </c:pt>
                <c:pt idx="1">
                  <c:v>47.4</c:v>
                </c:pt>
                <c:pt idx="2" formatCode="#,##0.0">
                  <c:v>48</c:v>
                </c:pt>
                <c:pt idx="3">
                  <c:v>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42-4990-BB1C-ABD5C6E529D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EC-45CB-A9D2-C0061ACFE187}"/>
                </c:ext>
              </c:extLst>
            </c:dLbl>
            <c:dLbl>
              <c:idx val="1"/>
              <c:layout>
                <c:manualLayout>
                  <c:x val="-4.3016900561184263E-3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EC-45CB-A9D2-C0061ACFE187}"/>
                </c:ext>
              </c:extLst>
            </c:dLbl>
            <c:dLbl>
              <c:idx val="2"/>
              <c:layout>
                <c:manualLayout>
                  <c:x val="-2.8677933707456174E-3"/>
                  <c:y val="-2.3206485829059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EC-45CB-A9D2-C0061ACFE187}"/>
                </c:ext>
              </c:extLst>
            </c:dLbl>
            <c:dLbl>
              <c:idx val="3"/>
              <c:layout>
                <c:manualLayout>
                  <c:x val="-1.4338966853727035E-3"/>
                  <c:y val="-6.961945748717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EC-45CB-A9D2-C0061ACFE1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дошкольного образования</c:v>
                </c:pt>
                <c:pt idx="1">
                  <c:v>педагогические работники общего образования </c:v>
                </c:pt>
                <c:pt idx="2">
                  <c:v>педагогические работники дополнительного образования</c:v>
                </c:pt>
                <c:pt idx="3">
                  <c:v>работники культуры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49.6</c:v>
                </c:pt>
                <c:pt idx="1">
                  <c:v>52.3</c:v>
                </c:pt>
                <c:pt idx="2" formatCode="0.0">
                  <c:v>53</c:v>
                </c:pt>
                <c:pt idx="3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C-45CB-A9D2-C0061ACFE18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338966853728087E-3"/>
                  <c:y val="-4.0852222583943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DD-4248-AE8D-3D513CE88083}"/>
                </c:ext>
              </c:extLst>
            </c:dLbl>
            <c:dLbl>
              <c:idx val="1"/>
              <c:layout>
                <c:manualLayout>
                  <c:x val="-5.2575604439134051E-17"/>
                  <c:y val="-8.074068875230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DD-4248-AE8D-3D513CE88083}"/>
                </c:ext>
              </c:extLst>
            </c:dLbl>
            <c:dLbl>
              <c:idx val="2"/>
              <c:layout>
                <c:manualLayout>
                  <c:x val="-1.4338966853728087E-3"/>
                  <c:y val="-1.299331897861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DD-4248-AE8D-3D513CE88083}"/>
                </c:ext>
              </c:extLst>
            </c:dLbl>
            <c:dLbl>
              <c:idx val="3"/>
              <c:layout>
                <c:manualLayout>
                  <c:x val="4.3016900561184263E-3"/>
                  <c:y val="-9.2825943316239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DD-4248-AE8D-3D513CE880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дошкольного образования</c:v>
                </c:pt>
                <c:pt idx="1">
                  <c:v>педагогические работники общего образования </c:v>
                </c:pt>
                <c:pt idx="2">
                  <c:v>педагогические работники дополнительного образования</c:v>
                </c:pt>
                <c:pt idx="3">
                  <c:v>работники культуры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52.1</c:v>
                </c:pt>
                <c:pt idx="1">
                  <c:v>53.2</c:v>
                </c:pt>
                <c:pt idx="2" formatCode="0.0">
                  <c:v>54.4</c:v>
                </c:pt>
                <c:pt idx="3">
                  <c:v>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D-4248-AE8D-3D513CE8808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1694834268640432E-3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8A-4793-8415-9347E5DEF228}"/>
                </c:ext>
              </c:extLst>
            </c:dLbl>
            <c:dLbl>
              <c:idx val="1"/>
              <c:layout>
                <c:manualLayout>
                  <c:x val="7.1694834268640432E-3"/>
                  <c:y val="2.3206485829060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8A-4793-8415-9347E5DEF228}"/>
                </c:ext>
              </c:extLst>
            </c:dLbl>
            <c:dLbl>
              <c:idx val="2"/>
              <c:layout>
                <c:manualLayout>
                  <c:x val="2.8677933707456174E-3"/>
                  <c:y val="-5.4754050795078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8A-4793-8415-9347E5DEF228}"/>
                </c:ext>
              </c:extLst>
            </c:dLbl>
            <c:dLbl>
              <c:idx val="3"/>
              <c:layout>
                <c:manualLayout>
                  <c:x val="7.1694834268640432E-3"/>
                  <c:y val="-6.961945748717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8A-4793-8415-9347E5DEF2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дошкольного образования</c:v>
                </c:pt>
                <c:pt idx="1">
                  <c:v>педагогические работники общего образования </c:v>
                </c:pt>
                <c:pt idx="2">
                  <c:v>педагогические работники дополнительного образования</c:v>
                </c:pt>
                <c:pt idx="3">
                  <c:v>работники культуры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56.8</c:v>
                </c:pt>
                <c:pt idx="1">
                  <c:v>58.3</c:v>
                </c:pt>
                <c:pt idx="2">
                  <c:v>59.4</c:v>
                </c:pt>
                <c:pt idx="3">
                  <c:v>50.4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A-4648-86AB-45D1F76AE2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5932672"/>
        <c:axId val="145934208"/>
        <c:axId val="0"/>
      </c:bar3DChart>
      <c:catAx>
        <c:axId val="14593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45934208"/>
        <c:crosses val="autoZero"/>
        <c:auto val="1"/>
        <c:lblAlgn val="ctr"/>
        <c:lblOffset val="100"/>
        <c:noMultiLvlLbl val="0"/>
      </c:catAx>
      <c:valAx>
        <c:axId val="1459342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93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58648768023065"/>
          <c:y val="0.76332052286588037"/>
          <c:w val="0.64122787169989237"/>
          <c:h val="5.7140729103213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9525" cap="rnd" cmpd="sng" algn="ctr">
          <a:solidFill>
            <a:schemeClr val="tx1">
              <a:tint val="75000"/>
              <a:shade val="9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818718100471328E-3"/>
          <c:y val="5.3102768212373731E-2"/>
          <c:w val="0.99451812818995289"/>
          <c:h val="0.900366984891327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9"/>
            <c:spPr>
              <a:solidFill>
                <a:srgbClr val="FF7C8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8EE0-4769-B24C-6BF864A527E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EE0-4769-B24C-6BF864A527ED}"/>
              </c:ext>
            </c:extLst>
          </c:dPt>
          <c:dPt>
            <c:idx val="2"/>
            <c:bubble3D val="0"/>
            <c:explosion val="3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8EE0-4769-B24C-6BF864A527E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CEA7EFE-DFB7-4D5E-9D2B-39699CA94F5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39,6%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EE0-4769-B24C-6BF864A527ED}"/>
                </c:ext>
              </c:extLst>
            </c:dLbl>
            <c:dLbl>
              <c:idx val="1"/>
              <c:layout>
                <c:manualLayout>
                  <c:x val="2.7475260340409566E-2"/>
                  <c:y val="-6.46594094024033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E0-4769-B24C-6BF864A527E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1217102.1000000001</c:v>
                </c:pt>
                <c:pt idx="1">
                  <c:v>88399.5</c:v>
                </c:pt>
                <c:pt idx="2">
                  <c:v>1763433.6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E0-4769-B24C-6BF864A527E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289022130948"/>
          <c:y val="0.25118562226797087"/>
          <c:w val="0.37431896273515991"/>
          <c:h val="0.603933402470222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6350">
              <a:noFill/>
            </a:ln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FF7C80"/>
              </a:solidFill>
              <a:ln w="6350">
                <a:noFill/>
              </a:ln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2C56-41BE-91A9-719751735AE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6350">
                <a:noFill/>
              </a:ln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56-41BE-91A9-719751735AEA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6350">
                <a:noFill/>
              </a:ln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C56-41BE-91A9-719751735AEA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 w="6350">
                <a:noFill/>
              </a:ln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56-41BE-91A9-719751735AEA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noFill/>
              </a:ln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C56-41BE-91A9-719751735AEA}"/>
              </c:ext>
            </c:extLst>
          </c:dPt>
          <c:dPt>
            <c:idx val="5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6350">
                <a:noFill/>
              </a:ln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C56-41BE-91A9-719751735AEA}"/>
              </c:ext>
            </c:extLst>
          </c:dPt>
          <c:dLbls>
            <c:dLbl>
              <c:idx val="0"/>
              <c:layout>
                <c:manualLayout>
                  <c:x val="-6.6646805144448748E-2"/>
                  <c:y val="-0.168011684065660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i="1">
                      <a:solidFill>
                        <a:schemeClr val="tx1"/>
                      </a:solidFill>
                      <a:latin typeface="Palatino Linotype" panose="02040502050505030304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5403255062428"/>
                      <c:h val="0.240281453601370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C56-41BE-91A9-719751735AEA}"/>
                </c:ext>
              </c:extLst>
            </c:dLbl>
            <c:dLbl>
              <c:idx val="1"/>
              <c:layout>
                <c:manualLayout>
                  <c:x val="8.3887222189250682E-2"/>
                  <c:y val="-8.578743592932415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i="1">
                      <a:solidFill>
                        <a:schemeClr val="tx1"/>
                      </a:solidFill>
                      <a:latin typeface="Palatino Linotype" panose="02040502050505030304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909229568146832"/>
                      <c:h val="0.124056656618178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C56-41BE-91A9-719751735AEA}"/>
                </c:ext>
              </c:extLst>
            </c:dLbl>
            <c:dLbl>
              <c:idx val="2"/>
              <c:layout>
                <c:manualLayout>
                  <c:x val="0.13039646139993075"/>
                  <c:y val="0.1556331318496652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i="1">
                      <a:solidFill>
                        <a:schemeClr val="tx1"/>
                      </a:solidFill>
                      <a:latin typeface="Palatino Linotype" panose="02040502050505030304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862464985223734"/>
                      <c:h val="0.275890308741773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C56-41BE-91A9-719751735AEA}"/>
                </c:ext>
              </c:extLst>
            </c:dLbl>
            <c:dLbl>
              <c:idx val="3"/>
              <c:layout>
                <c:manualLayout>
                  <c:x val="-0.17968375897387728"/>
                  <c:y val="-8.701175498407515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i="1">
                      <a:solidFill>
                        <a:schemeClr val="tx1"/>
                      </a:solidFill>
                      <a:latin typeface="Palatino Linotype" panose="02040502050505030304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56-41BE-91A9-719751735AEA}"/>
                </c:ext>
              </c:extLst>
            </c:dLbl>
            <c:dLbl>
              <c:idx val="4"/>
              <c:layout>
                <c:manualLayout>
                  <c:x val="0.1176611773664067"/>
                  <c:y val="0.2830267567981466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i="1">
                      <a:solidFill>
                        <a:schemeClr val="tx1"/>
                      </a:solidFill>
                      <a:latin typeface="Palatino Linotype" panose="02040502050505030304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34051099399449"/>
                      <c:h val="0.164653234650531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C56-41BE-91A9-719751735AEA}"/>
                </c:ext>
              </c:extLst>
            </c:dLbl>
            <c:dLbl>
              <c:idx val="5"/>
              <c:layout>
                <c:manualLayout>
                  <c:x val="-9.7746988051250594E-2"/>
                  <c:y val="0.1167310927910918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56-41BE-91A9-719751735AE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i="1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 на выравнивание бюджетной обеспеченности</c:v>
                </c:pt>
                <c:pt idx="1">
                  <c:v>субсидии</c:v>
                </c:pt>
                <c:pt idx="2">
                  <c:v>иные межбюджетные трансферты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204279</c:v>
                </c:pt>
                <c:pt idx="1">
                  <c:v>100131.3</c:v>
                </c:pt>
                <c:pt idx="2">
                  <c:v>12383.1</c:v>
                </c:pt>
                <c:pt idx="3">
                  <c:v>1447446.1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56-41BE-91A9-719751735AE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7474175758666"/>
          <c:y val="0.24283562075963833"/>
          <c:w val="0.69244231147806201"/>
          <c:h val="0.673247520944465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13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1F28-443B-8B82-3B6BE44CF7E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F28-443B-8B82-3B6BE44CF7E8}"/>
              </c:ext>
            </c:extLst>
          </c:dPt>
          <c:dPt>
            <c:idx val="2"/>
            <c:bubble3D val="0"/>
            <c:spPr>
              <a:solidFill>
                <a:srgbClr val="78E89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1F28-443B-8B82-3B6BE44CF7E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1F28-443B-8B82-3B6BE44CF7E8}"/>
              </c:ext>
            </c:extLst>
          </c:dPt>
          <c:dPt>
            <c:idx val="4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F28-443B-8B82-3B6BE44CF7E8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1F28-443B-8B82-3B6BE44CF7E8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1F28-443B-8B82-3B6BE44CF7E8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1F28-443B-8B82-3B6BE44CF7E8}"/>
              </c:ext>
            </c:extLst>
          </c:dPt>
          <c:dPt>
            <c:idx val="9"/>
            <c:bubble3D val="0"/>
            <c:explosion val="16"/>
            <c:spPr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1F28-443B-8B82-3B6BE44CF7E8}"/>
              </c:ext>
            </c:extLst>
          </c:dPt>
          <c:dLbls>
            <c:dLbl>
              <c:idx val="0"/>
              <c:layout>
                <c:manualLayout>
                  <c:x val="-0.12235920726211097"/>
                  <c:y val="-7.5634419988777665E-2"/>
                </c:manualLayout>
              </c:layout>
              <c:tx>
                <c:rich>
                  <a:bodyPr/>
                  <a:lstStyle/>
                  <a:p>
                    <a:fld id="{B029D738-2037-4959-BFA1-C8130A17A9A2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C9D30CA3-6082-40AE-8DBA-C2375F8574A3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  <a:p>
                    <a:r>
                      <a:rPr lang="ru-RU" dirty="0" smtClean="0"/>
                      <a:t>8,1%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F28-443B-8B82-3B6BE44CF7E8}"/>
                </c:ext>
              </c:extLst>
            </c:dLbl>
            <c:dLbl>
              <c:idx val="1"/>
              <c:layout>
                <c:manualLayout>
                  <c:x val="2.0161460287506913E-2"/>
                  <c:y val="-2.0671329920727167E-2"/>
                </c:manualLayout>
              </c:layout>
              <c:tx>
                <c:rich>
                  <a:bodyPr/>
                  <a:lstStyle/>
                  <a:p>
                    <a:fld id="{FF6FC359-C914-424E-A5F6-D2B13F97921A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B9A7E000-A590-4770-B43F-07E434C6D5DC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  <a:p>
                    <a:fld id="{E417A583-13DE-4F04-96A3-A89417C881E4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05474337356903"/>
                      <c:h val="0.237711128253754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F28-443B-8B82-3B6BE44CF7E8}"/>
                </c:ext>
              </c:extLst>
            </c:dLbl>
            <c:dLbl>
              <c:idx val="2"/>
              <c:layout>
                <c:manualLayout>
                  <c:x val="8.8988514372444302E-2"/>
                  <c:y val="0.13708738622965952"/>
                </c:manualLayout>
              </c:layout>
              <c:tx>
                <c:rich>
                  <a:bodyPr/>
                  <a:lstStyle/>
                  <a:p>
                    <a:fld id="{10DF2D3C-B133-4F02-A3AD-31092189830D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9351DA06-A86C-4993-A256-C9F0E9CA47D9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  <a:p>
                    <a:fld id="{CDD81561-5C7E-4852-8B31-4D06E188596B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157584776395"/>
                      <c:h val="0.160860676522342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F28-443B-8B82-3B6BE44CF7E8}"/>
                </c:ext>
              </c:extLst>
            </c:dLbl>
            <c:dLbl>
              <c:idx val="3"/>
              <c:layout>
                <c:manualLayout>
                  <c:x val="1.434600394163928E-2"/>
                  <c:y val="0.30253767995511061"/>
                </c:manualLayout>
              </c:layout>
              <c:tx>
                <c:rich>
                  <a:bodyPr/>
                  <a:lstStyle/>
                  <a:p>
                    <a:fld id="{DE9E89D1-9C59-4462-B3B2-465CBECBCA79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baseline="0" dirty="0" smtClean="0"/>
                      <a:t> </a:t>
                    </a:r>
                    <a:fld id="{126012A3-3306-43BF-85A7-28D9A5B09E3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  <a:p>
                    <a:fld id="{1FBAD4E4-A672-48F5-A3FA-0A741FA05CA6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45810669709735"/>
                      <c:h val="0.199285902388048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F28-443B-8B82-3B6BE44CF7E8}"/>
                </c:ext>
              </c:extLst>
            </c:dLbl>
            <c:dLbl>
              <c:idx val="4"/>
              <c:layout>
                <c:manualLayout>
                  <c:x val="0.17797702874488849"/>
                  <c:y val="-7.0907268739479066E-3"/>
                </c:manualLayout>
              </c:layout>
              <c:tx>
                <c:rich>
                  <a:bodyPr/>
                  <a:lstStyle/>
                  <a:p>
                    <a:fld id="{D039C190-F2C1-471E-88A2-EA174FC75C8B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baseline="0" dirty="0" smtClean="0"/>
                      <a:t> </a:t>
                    </a:r>
                    <a:fld id="{C863EFD1-E5D7-473F-BAC9-ACD1DFF1DF4F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60,4%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F28-443B-8B82-3B6BE44CF7E8}"/>
                </c:ext>
              </c:extLst>
            </c:dLbl>
            <c:dLbl>
              <c:idx val="5"/>
              <c:layout>
                <c:manualLayout>
                  <c:x val="1.1123564296555531E-2"/>
                  <c:y val="0.24581186496352742"/>
                </c:manualLayout>
              </c:layout>
              <c:tx>
                <c:rich>
                  <a:bodyPr/>
                  <a:lstStyle/>
                  <a:p>
                    <a:fld id="{769C28E7-3F38-4806-872D-61383731C1EE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baseline="0" dirty="0" smtClean="0"/>
                      <a:t> </a:t>
                    </a:r>
                    <a:fld id="{82C49AE0-FA7C-46C7-99DB-FA5102BE1090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  <a:p>
                    <a:fld id="{9920E175-363E-4103-A1C4-60EEF8A4B6B4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F28-443B-8B82-3B6BE44CF7E8}"/>
                </c:ext>
              </c:extLst>
            </c:dLbl>
            <c:dLbl>
              <c:idx val="6"/>
              <c:layout>
                <c:manualLayout>
                  <c:x val="-9.6604323979065362E-2"/>
                  <c:y val="0.1181787812324650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DEA1C9B1-2A70-4089-B1F5-57372F939997}" type="CATEGORYNAME">
                      <a:rPr lang="ru-RU" sz="1400" b="1" i="1" smtClean="0"/>
                      <a:pPr>
                        <a:defRPr sz="1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400" b="1" i="1" baseline="0" dirty="0" smtClean="0"/>
                  </a:p>
                  <a:p>
                    <a:pPr>
                      <a:defRPr sz="14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CC111CC5-1C7C-4D34-B743-6328220EC0C3}" type="VALUE">
                      <a:rPr lang="ru-RU" sz="1400" b="1" i="1" baseline="0" smtClean="0"/>
                      <a:pPr>
                        <a:defRPr sz="1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400" b="1" i="1" baseline="0" dirty="0" smtClean="0"/>
                  </a:p>
                  <a:p>
                    <a:pPr>
                      <a:defRPr sz="14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E4C05628-CA54-4057-8875-9B4705176DB1}" type="PERCENTAGE">
                      <a:rPr lang="ru-RU" sz="1400" b="1" i="1" baseline="0" smtClean="0"/>
                      <a:pPr>
                        <a:defRPr sz="1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6150211035692522"/>
                      <c:h val="0.174434114398921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F28-443B-8B82-3B6BE44CF7E8}"/>
                </c:ext>
              </c:extLst>
            </c:dLbl>
            <c:dLbl>
              <c:idx val="7"/>
              <c:layout>
                <c:manualLayout>
                  <c:x val="-0.10428347002215844"/>
                  <c:y val="-1.1461852913013904E-2"/>
                </c:manualLayout>
              </c:layout>
              <c:tx>
                <c:rich>
                  <a:bodyPr/>
                  <a:lstStyle/>
                  <a:p>
                    <a:fld id="{43916DBF-EA0E-4677-A7BF-FD29CB510E85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12E6F4BF-65E6-4EF5-AC30-B2D47F868A1B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  <a:p>
                    <a:fld id="{58B6F18C-ADFA-4CF7-9E04-0E6020C7F82A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98890490151756"/>
                      <c:h val="0.160860676522342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F28-443B-8B82-3B6BE44CF7E8}"/>
                </c:ext>
              </c:extLst>
            </c:dLbl>
            <c:dLbl>
              <c:idx val="8"/>
              <c:layout>
                <c:manualLayout>
                  <c:x val="2.502801966724991E-2"/>
                  <c:y val="-2.3635756246493021E-2"/>
                </c:manualLayout>
              </c:layout>
              <c:tx>
                <c:rich>
                  <a:bodyPr/>
                  <a:lstStyle/>
                  <a:p>
                    <a:fld id="{4770E4A7-08C9-4BA0-8003-153ACC1D1941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FCF7160D-10D3-4D55-BC49-A4CD567D02F4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  <a:p>
                    <a:fld id="{44F08DB2-B6DE-435A-91CF-99DBB1DBCC37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F28-443B-8B82-3B6BE44CF7E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Межбюджетные трансферты общего характера 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236548.9</c:v>
                </c:pt>
                <c:pt idx="1">
                  <c:v>5271.2</c:v>
                </c:pt>
                <c:pt idx="2">
                  <c:v>93592.5</c:v>
                </c:pt>
                <c:pt idx="3">
                  <c:v>219867.3</c:v>
                </c:pt>
                <c:pt idx="4">
                  <c:v>1754560.8</c:v>
                </c:pt>
                <c:pt idx="5">
                  <c:v>121121</c:v>
                </c:pt>
                <c:pt idx="6">
                  <c:v>226001.9</c:v>
                </c:pt>
                <c:pt idx="7">
                  <c:v>45594</c:v>
                </c:pt>
                <c:pt idx="8">
                  <c:v>199511.6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28-443B-8B82-3B6BE44CF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98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</a:rPr>
              <a:t>Общегосударственные </a:t>
            </a: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вопросы (93,0%)</a:t>
            </a:r>
            <a:endParaRPr lang="ru-RU" dirty="0">
              <a:solidFill>
                <a:schemeClr val="tx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786300874951173"/>
          <c:y val="0.14183173151813508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5700634182954517E-2"/>
          <c:y val="0.30522578300204978"/>
          <c:w val="0.86089171966346079"/>
          <c:h val="0.505478479961032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34D5-4C2B-B8FA-077929C617C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4D5-4C2B-B8FA-077929C617C4}"/>
              </c:ext>
            </c:extLst>
          </c:dPt>
          <c:dLbls>
            <c:dLbl>
              <c:idx val="0"/>
              <c:layout>
                <c:manualLayout>
                  <c:x val="3.1391189696293384E-2"/>
                  <c:y val="-1.6223540378353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D5-4C2B-B8FA-077929C617C4}"/>
                </c:ext>
              </c:extLst>
            </c:dLbl>
            <c:dLbl>
              <c:idx val="1"/>
              <c:layout>
                <c:manualLayout>
                  <c:x val="2.8164948893412735E-2"/>
                  <c:y val="-8.2910317305291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D5-4C2B-B8FA-077929C61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8" b="1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256433.2</c:v>
                </c:pt>
                <c:pt idx="1">
                  <c:v>236548.9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D5-4C2B-B8FA-077929C61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543488"/>
        <c:axId val="144458496"/>
        <c:axId val="0"/>
      </c:bar3DChart>
      <c:catAx>
        <c:axId val="11654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44458496"/>
        <c:crosses val="autoZero"/>
        <c:auto val="1"/>
        <c:lblAlgn val="ctr"/>
        <c:lblOffset val="100"/>
        <c:noMultiLvlLbl val="0"/>
      </c:catAx>
      <c:valAx>
        <c:axId val="1444584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6543488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100" dirty="0">
                <a:solidFill>
                  <a:schemeClr val="tx1"/>
                </a:solidFill>
                <a:latin typeface="Palatino Linotype" panose="02040502050505030304" pitchFamily="18" charset="0"/>
              </a:rPr>
              <a:t>Национальная безопасность и правоохранительная </a:t>
            </a:r>
            <a:r>
              <a:rPr lang="ru-RU" sz="1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деятельность</a:t>
            </a:r>
          </a:p>
          <a:p>
            <a:pPr>
              <a:defRPr sz="11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(95,3%)</a:t>
            </a:r>
            <a:endParaRPr lang="ru-RU" sz="11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0930164491014464"/>
          <c:y val="2.185231961512387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358647944583981E-2"/>
          <c:y val="0.41470827440089653"/>
          <c:w val="0.9051393002069158"/>
          <c:h val="0.381270784079581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BF8C-485F-9117-4116A195B1E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F8C-485F-9117-4116A195B1E7}"/>
              </c:ext>
            </c:extLst>
          </c:dPt>
          <c:dLbls>
            <c:dLbl>
              <c:idx val="0"/>
              <c:layout>
                <c:manualLayout>
                  <c:x val="2.7444650033468347E-2"/>
                  <c:y val="-1.0472480416077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8C-485F-9117-4116A195B1E7}"/>
                </c:ext>
              </c:extLst>
            </c:dLbl>
            <c:dLbl>
              <c:idx val="1"/>
              <c:layout>
                <c:manualLayout>
                  <c:x val="2.015829365069258E-2"/>
                  <c:y val="-1.9149170472182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8C-485F-9117-4116A195B1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5531.8</c:v>
                </c:pt>
                <c:pt idx="1">
                  <c:v>5271.2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8C-485F-9117-4116A195B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232128"/>
        <c:axId val="115233920"/>
        <c:axId val="0"/>
      </c:bar3DChart>
      <c:catAx>
        <c:axId val="11523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15233920"/>
        <c:crosses val="autoZero"/>
        <c:auto val="1"/>
        <c:lblAlgn val="ctr"/>
        <c:lblOffset val="100"/>
        <c:noMultiLvlLbl val="0"/>
      </c:catAx>
      <c:valAx>
        <c:axId val="1152339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5232128"/>
        <c:crosses val="autoZero"/>
        <c:crossBetween val="between"/>
      </c:valAx>
      <c:spPr>
        <a:noFill/>
        <a:ln w="25330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     Жилищно-коммунальное</a:t>
            </a:r>
          </a:p>
          <a:p>
            <a:pPr>
              <a:defRPr sz="11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    хозяйство</a:t>
            </a:r>
          </a:p>
          <a:p>
            <a:pPr>
              <a:defRPr sz="11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(89,8%)</a:t>
            </a:r>
            <a:endParaRPr lang="ru-RU" dirty="0">
              <a:solidFill>
                <a:schemeClr val="tx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0100610832072655"/>
          <c:y val="4.275917731521199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6175535500746137E-2"/>
          <c:y val="0.35346491624147741"/>
          <c:w val="0.87320385258843647"/>
          <c:h val="0.484417697131735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DBBB-4DC1-B9BA-68D6047AF14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BBB-4DC1-B9BA-68D6047AF140}"/>
              </c:ext>
            </c:extLst>
          </c:dPt>
          <c:dLbls>
            <c:dLbl>
              <c:idx val="0"/>
              <c:layout>
                <c:manualLayout>
                  <c:x val="3.4157599037880795E-3"/>
                  <c:y val="-1.0329823470537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BB-4DC1-B9BA-68D6047AF140}"/>
                </c:ext>
              </c:extLst>
            </c:dLbl>
            <c:dLbl>
              <c:idx val="1"/>
              <c:layout>
                <c:manualLayout>
                  <c:x val="1.5747451214710839E-2"/>
                  <c:y val="-7.1048653234400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78965292686394"/>
                      <c:h val="7.16022486115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BBB-4DC1-B9BA-68D6047AF1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244815.9</c:v>
                </c:pt>
                <c:pt idx="1">
                  <c:v>219867.4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BB-4DC1-B9BA-68D6047AF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247424"/>
        <c:axId val="144249216"/>
        <c:axId val="0"/>
      </c:bar3DChart>
      <c:catAx>
        <c:axId val="14424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44249216"/>
        <c:crosses val="autoZero"/>
        <c:auto val="1"/>
        <c:lblAlgn val="ctr"/>
        <c:lblOffset val="100"/>
        <c:noMultiLvlLbl val="0"/>
      </c:catAx>
      <c:valAx>
        <c:axId val="1442492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44247424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Культура</a:t>
            </a:r>
          </a:p>
          <a:p>
            <a:pPr>
              <a:defRPr sz="110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1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(75,2%)</a:t>
            </a:r>
          </a:p>
        </c:rich>
      </c:tx>
      <c:layout>
        <c:manualLayout>
          <c:xMode val="edge"/>
          <c:yMode val="edge"/>
          <c:x val="0.4423832213126192"/>
          <c:y val="5.3953831041257368E-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9279704869993949E-2"/>
          <c:y val="0.13408889980353633"/>
          <c:w val="0.97072028597488291"/>
          <c:h val="0.577276656243012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8AC1-4D2F-B4F0-F4C8630EED4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AC1-4D2F-B4F0-F4C8630EED45}"/>
              </c:ext>
            </c:extLst>
          </c:dPt>
          <c:dLbls>
            <c:dLbl>
              <c:idx val="0"/>
              <c:layout>
                <c:manualLayout>
                  <c:x val="1.2222588841341458E-2"/>
                  <c:y val="-3.6714759332023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177851295409"/>
                      <c:h val="7.23305500982318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AC1-4D2F-B4F0-F4C8630EED45}"/>
                </c:ext>
              </c:extLst>
            </c:dLbl>
            <c:dLbl>
              <c:idx val="1"/>
              <c:layout>
                <c:manualLayout>
                  <c:x val="0.11515306671240515"/>
                  <c:y val="1.5846021611001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20993418298523"/>
                      <c:h val="0.155865054027504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AC1-4D2F-B4F0-F4C8630EED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160982.9</c:v>
                </c:pt>
                <c:pt idx="1">
                  <c:v>121121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C1-4D2F-B4F0-F4C8630EED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4380288"/>
        <c:axId val="144381824"/>
        <c:axId val="0"/>
      </c:bar3DChart>
      <c:catAx>
        <c:axId val="14438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44381824"/>
        <c:crosses val="autoZero"/>
        <c:auto val="1"/>
        <c:lblAlgn val="ctr"/>
        <c:lblOffset val="100"/>
        <c:noMultiLvlLbl val="0"/>
      </c:catAx>
      <c:valAx>
        <c:axId val="1443818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44380288"/>
        <c:crosses val="autoZero"/>
        <c:crossBetween val="between"/>
      </c:valAx>
      <c:spPr>
        <a:noFill/>
        <a:ln w="25175">
          <a:noFill/>
        </a:ln>
      </c:spPr>
    </c:plotArea>
    <c:plotVisOnly val="1"/>
    <c:dispBlanksAs val="gap"/>
    <c:showDLblsOverMax val="0"/>
  </c:chart>
  <c:txPr>
    <a:bodyPr/>
    <a:lstStyle/>
    <a:p>
      <a:pPr>
        <a:defRPr sz="1784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Palatino Linotype" panose="02040502050505030304" pitchFamily="18" charset="0"/>
              </a:defRPr>
            </a:pPr>
            <a:r>
              <a:rPr lang="ru-RU" sz="1100" dirty="0">
                <a:latin typeface="Palatino Linotype" panose="02040502050505030304" pitchFamily="18" charset="0"/>
              </a:rPr>
              <a:t>Образование</a:t>
            </a:r>
          </a:p>
          <a:p>
            <a:pPr>
              <a:defRPr sz="1100">
                <a:latin typeface="Palatino Linotype" panose="02040502050505030304" pitchFamily="18" charset="0"/>
              </a:defRPr>
            </a:pPr>
            <a:r>
              <a:rPr lang="ru-RU" sz="1100" dirty="0">
                <a:latin typeface="Palatino Linotype" panose="02040502050505030304" pitchFamily="18" charset="0"/>
              </a:rPr>
              <a:t>(</a:t>
            </a:r>
            <a:r>
              <a:rPr lang="ru-RU" sz="1100" dirty="0" smtClean="0">
                <a:latin typeface="Palatino Linotype" panose="02040502050505030304" pitchFamily="18" charset="0"/>
              </a:rPr>
              <a:t>99,4%)</a:t>
            </a:r>
            <a:endParaRPr lang="ru-RU" sz="1100" dirty="0"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53583367904527501"/>
          <c:y val="4.0075085084376509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87750970718019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(Молодежная политика и оздоровление детей)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9142-4E16-9DC9-6CE4A9D44B4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9142-4E16-9DC9-6CE4A9D44B47}"/>
              </c:ext>
            </c:extLst>
          </c:dPt>
          <c:dLbls>
            <c:dLbl>
              <c:idx val="0"/>
              <c:layout>
                <c:manualLayout>
                  <c:x val="1.045184113201692E-4"/>
                  <c:y val="9.5192380019863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56386084309596"/>
                      <c:h val="0.193962841438777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142-4E16-9DC9-6CE4A9D44B47}"/>
                </c:ext>
              </c:extLst>
            </c:dLbl>
            <c:dLbl>
              <c:idx val="1"/>
              <c:layout>
                <c:manualLayout>
                  <c:x val="4.0473727985527876E-2"/>
                  <c:y val="9.1104979108418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31585679669221"/>
                      <c:h val="0.19396256542790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142-4E16-9DC9-6CE4A9D44B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Palatino Linotype" panose="0204050205050503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1764344.8</c:v>
                </c:pt>
                <c:pt idx="1">
                  <c:v>1754560.8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42-4E16-9DC9-6CE4A9D44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427264"/>
        <c:axId val="144429056"/>
        <c:axId val="0"/>
      </c:bar3DChart>
      <c:catAx>
        <c:axId val="14442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Palatino Linotype" panose="02040502050505030304" pitchFamily="18" charset="0"/>
              </a:defRPr>
            </a:pPr>
            <a:endParaRPr lang="ru-RU"/>
          </a:p>
        </c:txPr>
        <c:crossAx val="144429056"/>
        <c:crosses val="autoZero"/>
        <c:auto val="1"/>
        <c:lblAlgn val="ctr"/>
        <c:lblOffset val="100"/>
        <c:noMultiLvlLbl val="0"/>
      </c:catAx>
      <c:valAx>
        <c:axId val="1444290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44427264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99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0.45283</cdr:x>
      <cdr:y>0.44406</cdr:y>
    </cdr:from>
    <cdr:to>
      <cdr:x>0.66038</cdr:x>
      <cdr:y>0.66233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2160240"/>
          <a:ext cx="1584198" cy="10618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2023 год составило 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1 764 239,5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0.35043</cdr:x>
      <cdr:y>0.44</cdr:y>
    </cdr:from>
    <cdr:to>
      <cdr:x>0.61129</cdr:x>
      <cdr:y>0.72205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328" y="2376264"/>
          <a:ext cx="2197729" cy="1523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Удельный вес муниципальных программ в общем объеме расходов 83,16%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095144-3BD5-4C4C-A365-117C3C2CE556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4677C3-DDAE-4AFD-8BB6-9D9F6BDC4D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59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23470-E516-480E-9607-2C26354B13B1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99D3-04E8-449E-8901-6FA8FD2215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6A06-82EC-4077-9EA1-48A0FB5D957E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C1A88-0607-41DB-9F4B-E1CD2D0595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8213-0EB3-4275-90EC-DC1B3E36624F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593B-0D30-45E9-8652-72814BE87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9FEA-7C5F-4D45-AA95-EA56A8E93C96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60E9-B033-40CA-9D59-D201A08E60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CC9AF-ACF3-407C-AB2B-2D4C2B1577AA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92F5-D35C-407B-A701-6659F17C6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D0643-80EA-4C82-9BA2-32B5F6F98DF0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E902-561F-4E45-AE1C-FA27A4F5D1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8EA12-DE66-4248-91CF-20C5440B57CD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F9E3-8912-4758-95E5-030C6D02C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490BE-05CE-4A5A-B525-81725E3248E8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49C6-D4D5-4970-B39E-78A9AAB6C0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712C-5645-4C17-A2C0-3CF4C8109096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9106-3596-4C14-9676-F689DD062D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BD56-DFF4-4CA3-9A4B-5577C748BE7C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15C6-90BF-4E0C-9B66-8F1060E8C8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FBEC6-138C-4F50-BB10-52ADBC58594F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EA0C-B1A2-4001-95AC-BA7D9AC312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7321-0D11-41F2-B923-DF449F42145C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077E-56FC-48B5-9120-E84754311D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2F69-923F-44CE-9FA9-30810A995D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5CC40-5F34-46FF-8573-0B1F7B7DBC60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7EBF-A682-4B2D-9002-0B763BE885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A90C-35D1-49A5-81EB-952BC1E90C5C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2DFA-DF3C-4117-A5BE-4FFD01998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3C1A-D3ED-4D86-8E65-5364846A6A1C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ADCD-7069-43FD-882D-A2F2958EB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A706-7B69-4697-A101-C4F8C0C5E4CD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FAE0-C676-4735-961E-BF473FC5D1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88F6-230F-4E50-9E09-90BFF78B2F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0AB73-134D-4519-AF3C-E6DD039AAA3D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F18B-60E6-445B-978F-D5EDD07C3F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0F29-3842-4D61-98B7-D633B09ECFC3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7422-08F6-4085-84C4-3CA8AEBC3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A83D-B9C7-47D2-843B-3A28A3354A2A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E054-493B-477C-88B0-19509CBCEC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A732EA2-9C6D-4536-AAC9-0A0F8AFB17C9}" type="datetimeFigureOut">
              <a:rPr lang="en-US"/>
              <a:pPr>
                <a:defRPr/>
              </a:pPr>
              <a:t>4/17/2024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25C3EE5-5B71-479A-9A5B-D35B0940E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7ADBD-1AC4-46B4-A251-1E97991596D0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FA84C-5080-4727-8585-DE5848D4C4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4347F-53B7-4F09-BCF4-5BCBFBBDF8C1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160C2-0ACD-41B9-B450-F0A6526A7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748C2-295A-4695-B311-216BE08D0642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B033-587C-43D5-AF7C-0E7D2A549D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E3D5D-0445-4B4D-AD68-BBD17F988EE8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3ABB1-5357-4F1B-A13A-127A04D54F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DE4CF-9CA2-4BA6-9CA6-8C2D6796CD9C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D256B-68FF-4887-977C-9EAAB0611A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FE970D-47FA-4065-95D6-3949EBC32B51}" type="datetimeFigureOut">
              <a:rPr lang="en-US"/>
              <a:pPr>
                <a:defRPr/>
              </a:pPr>
              <a:t>4/17/2024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21A192-3389-4BD1-BB6D-5C645BA1B88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976C5-9CE6-4F92-ADDD-F3A06CD34A76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3DF6-5D8B-4018-BC78-530936BEF6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EA9025-B4C1-4DE1-AFEF-492822CBF0DA}" type="datetimeFigureOut">
              <a:rPr lang="en-US"/>
              <a:pPr>
                <a:defRPr/>
              </a:pPr>
              <a:t>4/17/2024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94158B-28EB-4CB5-8E9E-25ED66BAF6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82DCA-45E5-40D3-9374-309574DCCB03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E687-5DD1-4D6E-94EF-DAA498091A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740FD-CE1E-4328-A336-E4F267E24FBE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F13E-A354-4BF1-B0BA-09DCE27875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14D19-F93A-4E67-BAFC-C57C4CA1B57A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B377-ACB7-44C5-AA1D-913DA1CB85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0A4-55C8-4CFD-8DF6-8A44ADC3F916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0AB58-4BDE-464F-88C8-6F8685FB58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33E0F5-198F-486E-AE13-9AF8D0429E50}" type="datetimeFigureOut">
              <a:rPr lang="en-US"/>
              <a:pPr>
                <a:defRPr/>
              </a:pPr>
              <a:t>4/17/2024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F14F78-55C6-49E9-A368-C6939CEE0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5B47-7F05-4571-BC28-162F1E78C89C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60332-4CB2-4447-9A86-CF4A2615D6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BF64-A7DF-4FAB-81B0-118F15388E03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D5C18-70DB-49BA-A8B7-0A901B630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E2E91-BB2E-4193-AD3A-0CFF12F04E30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A90A-681D-4B94-88C4-05C7F280FC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8F1FA-07F3-41A4-8689-8AD5D86F2E8C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4D8A-9D3B-415F-A2A0-D6FF55861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FE970D-47FA-4065-95D6-3949EBC32B51}" type="datetimeFigureOut">
              <a:rPr lang="en-US" smtClean="0"/>
              <a:pPr>
                <a:defRPr/>
              </a:pPr>
              <a:t>4/17/2024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2721A192-3389-4BD1-BB6D-5C645BA1B88D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52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C976C5-9CE6-4F92-ADDD-F3A06CD34A76}" type="datetimeFigureOut">
              <a:rPr lang="ru-RU" smtClean="0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93DF6-5D8B-4018-BC78-530936BEF6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285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EA9025-B4C1-4DE1-AFEF-492822CBF0DA}" type="datetimeFigureOut">
              <a:rPr lang="en-US" smtClean="0"/>
              <a:pPr>
                <a:defRPr/>
              </a:pPr>
              <a:t>4/17/2024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B94158B-28EB-4CB5-8E9E-25ED66BAF6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95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882DCA-45E5-40D3-9374-309574DCCB03}" type="datetimeFigureOut">
              <a:rPr lang="ru-RU" smtClean="0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8A4E687-5DD1-4D6E-94EF-DAA498091A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603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740FD-CE1E-4328-A336-E4F267E24FBE}" type="datetimeFigureOut">
              <a:rPr lang="ru-RU" smtClean="0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35BF13E-A354-4BF1-B0BA-09DCE278750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305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55FB-F93B-4F3E-84D5-35A2E2478118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4AE0-D7CB-4F57-9FF8-62340E6D9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14D19-F93A-4E67-BAFC-C57C4CA1B57A}" type="datetimeFigureOut">
              <a:rPr lang="ru-RU" smtClean="0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7B377-ACB7-44C5-AA1D-913DA1CB85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252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3E0F5-198F-486E-AE13-9AF8D0429E50}" type="datetimeFigureOut">
              <a:rPr lang="en-US" smtClean="0"/>
              <a:pPr>
                <a:defRPr/>
              </a:pPr>
              <a:t>4/17/2024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14F78-55C6-49E9-A368-C6939CEE08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4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55B47-7F05-4571-BC28-162F1E78C89C}" type="datetimeFigureOut">
              <a:rPr lang="ru-RU" smtClean="0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60332-4CB2-4447-9A86-CF4A2615D6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007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8BF64-A7DF-4FAB-81B0-118F15388E03}" type="datetimeFigureOut">
              <a:rPr lang="ru-RU" smtClean="0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22D5C18-70DB-49BA-A8B7-0A901B630E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066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9C6343-6676-41EC-AE79-52C087F51403}" type="datetimeFigureOut">
              <a:rPr lang="ru-RU" smtClean="0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9732E31F-8E8A-46B2-AA84-9C19684089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64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9C6343-6676-41EC-AE79-52C087F51403}" type="datetimeFigureOut">
              <a:rPr lang="ru-RU" smtClean="0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9732E31F-8E8A-46B2-AA84-9C19684089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297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9C6343-6676-41EC-AE79-52C087F51403}" type="datetimeFigureOut">
              <a:rPr lang="ru-RU" smtClean="0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732E31F-8E8A-46B2-AA84-9C19684089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06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9C6343-6676-41EC-AE79-52C087F51403}" type="datetimeFigureOut">
              <a:rPr lang="ru-RU" smtClean="0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732E31F-8E8A-46B2-AA84-9C19684089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60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9C6343-6676-41EC-AE79-52C087F51403}" type="datetimeFigureOut">
              <a:rPr lang="ru-RU" smtClean="0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732E31F-8E8A-46B2-AA84-9C19684089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00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BE2E91-BB2E-4193-AD3A-0CFF12F04E30}" type="datetimeFigureOut">
              <a:rPr lang="ru-RU" smtClean="0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7A90A-681D-4B94-88C4-05C7F280FC3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294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018B-E3CC-4DC3-A051-2C34BC8B75B9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B635E-482B-43C1-B159-7CCED92B14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8F1FA-07F3-41A4-8689-8AD5D86F2E8C}" type="datetimeFigureOut">
              <a:rPr lang="ru-RU" smtClean="0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14D8A-9D3B-415F-A2A0-D6FF558612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295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CF8A-D29C-4067-B667-BB7AA3322E69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4F701-AF15-432A-A793-6B2F59657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09D9-D01B-4A6D-AFB5-65DDFD9B8193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606C-BB81-45E3-99BB-895E1EE014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C226-5E63-47E4-A8E9-D3AEE7B67A2B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11C19-71CC-4731-98B9-A9598E3F1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3C5B7B-A2C6-4554-86AC-A8381AF2CD93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989FA4-88C9-4F8F-B801-4158EE7449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036E03-3C10-4464-AED1-BBF2F9074278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992037-2B88-4388-9B86-80D3E37DFF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75" r:id="rId9"/>
    <p:sldLayoutId id="2147484350" r:id="rId10"/>
    <p:sldLayoutId id="214748435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3A7768-83EF-4837-B3F1-F74CE08DC86E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DAB042-E804-499D-881E-4F635B92E9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76" r:id="rId3"/>
    <p:sldLayoutId id="2147484354" r:id="rId4"/>
    <p:sldLayoutId id="2147484355" r:id="rId5"/>
    <p:sldLayoutId id="2147484356" r:id="rId6"/>
    <p:sldLayoutId id="2147484377" r:id="rId7"/>
    <p:sldLayoutId id="2147484357" r:id="rId8"/>
    <p:sldLayoutId id="2147484358" r:id="rId9"/>
    <p:sldLayoutId id="2147484359" r:id="rId10"/>
    <p:sldLayoutId id="214748436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559C6343-6676-41EC-AE79-52C087F51403}" type="datetimeFigureOut">
              <a:rPr lang="ru-RU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32E31F-8E8A-46B2-AA84-9C1968408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61" r:id="rId2"/>
    <p:sldLayoutId id="2147484379" r:id="rId3"/>
    <p:sldLayoutId id="2147484362" r:id="rId4"/>
    <p:sldLayoutId id="2147484363" r:id="rId5"/>
    <p:sldLayoutId id="2147484364" r:id="rId6"/>
    <p:sldLayoutId id="2147484380" r:id="rId7"/>
    <p:sldLayoutId id="2147484365" r:id="rId8"/>
    <p:sldLayoutId id="2147484366" r:id="rId9"/>
    <p:sldLayoutId id="2147484367" r:id="rId10"/>
    <p:sldLayoutId id="214748436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17.04.2024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80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  <p:sldLayoutId id="2147484428" r:id="rId12"/>
    <p:sldLayoutId id="2147484429" r:id="rId13"/>
    <p:sldLayoutId id="2147484430" r:id="rId14"/>
    <p:sldLayoutId id="2147484431" r:id="rId15"/>
    <p:sldLayoutId id="2147484432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12" Type="http://schemas.openxmlformats.org/officeDocument/2006/relationships/chart" Target="../charts/chart15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9.xml"/><Relationship Id="rId11" Type="http://schemas.openxmlformats.org/officeDocument/2006/relationships/chart" Target="../charts/chart14.xml"/><Relationship Id="rId5" Type="http://schemas.openxmlformats.org/officeDocument/2006/relationships/chart" Target="../charts/chart8.xml"/><Relationship Id="rId10" Type="http://schemas.openxmlformats.org/officeDocument/2006/relationships/chart" Target="../charts/chart13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251520" y="2571744"/>
            <a:ext cx="87129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BrowalliaUPC" pitchFamily="34" charset="-34"/>
              </a:rPr>
              <a:t>Отчет 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BrowalliaUPC" pitchFamily="34" charset="-34"/>
            </a:endParaRP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BrowalliaUPC" pitchFamily="34" charset="-34"/>
              </a:rPr>
              <a:t>об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BrowalliaUPC" pitchFamily="34" charset="-34"/>
              </a:rPr>
              <a:t>исполнении бюджета </a:t>
            </a: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BrowalliaUPC" pitchFamily="34" charset="-34"/>
              </a:rPr>
            </a:b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BrowalliaUPC" pitchFamily="34" charset="-34"/>
              </a:rPr>
              <a:t>Лужского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BrowalliaUPC" pitchFamily="34" charset="-34"/>
              </a:rPr>
              <a:t>муниципального района Ленинградской области </a:t>
            </a: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BrowalliaUPC" pitchFamily="34" charset="-34"/>
              </a:rPr>
              <a:t>за 2023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BrowalliaUPC" pitchFamily="34" charset="-34"/>
              </a:rPr>
              <a:t>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664"/>
            <a:ext cx="1079086" cy="15607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97" y="45346"/>
            <a:ext cx="8712968" cy="65000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сполнение расходной части бюджета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757066"/>
              </p:ext>
            </p:extLst>
          </p:nvPr>
        </p:nvGraphicFramePr>
        <p:xfrm>
          <a:off x="-29288" y="982130"/>
          <a:ext cx="3116069" cy="202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203696"/>
              </p:ext>
            </p:extLst>
          </p:nvPr>
        </p:nvGraphicFramePr>
        <p:xfrm>
          <a:off x="2632413" y="1245213"/>
          <a:ext cx="3321639" cy="174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007905"/>
              </p:ext>
            </p:extLst>
          </p:nvPr>
        </p:nvGraphicFramePr>
        <p:xfrm>
          <a:off x="-473636" y="2869914"/>
          <a:ext cx="3115741" cy="177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79266"/>
              </p:ext>
            </p:extLst>
          </p:nvPr>
        </p:nvGraphicFramePr>
        <p:xfrm>
          <a:off x="6392128" y="3024488"/>
          <a:ext cx="2751872" cy="16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34798"/>
              </p:ext>
            </p:extLst>
          </p:nvPr>
        </p:nvGraphicFramePr>
        <p:xfrm>
          <a:off x="2110967" y="2951043"/>
          <a:ext cx="2736360" cy="1568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236054"/>
              </p:ext>
            </p:extLst>
          </p:nvPr>
        </p:nvGraphicFramePr>
        <p:xfrm>
          <a:off x="1706065" y="4781336"/>
          <a:ext cx="2657071" cy="183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716673"/>
              </p:ext>
            </p:extLst>
          </p:nvPr>
        </p:nvGraphicFramePr>
        <p:xfrm>
          <a:off x="-136984" y="4641674"/>
          <a:ext cx="2401366" cy="168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22719"/>
              </p:ext>
            </p:extLst>
          </p:nvPr>
        </p:nvGraphicFramePr>
        <p:xfrm>
          <a:off x="5708812" y="1172637"/>
          <a:ext cx="3024336" cy="195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539552" y="649792"/>
            <a:ext cx="8064896" cy="4604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–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3 119 906,0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    факт –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2 902 069,2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    (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93,0%)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985335"/>
              </p:ext>
            </p:extLst>
          </p:nvPr>
        </p:nvGraphicFramePr>
        <p:xfrm>
          <a:off x="6084168" y="4634349"/>
          <a:ext cx="3059832" cy="191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206583"/>
              </p:ext>
            </p:extLst>
          </p:nvPr>
        </p:nvGraphicFramePr>
        <p:xfrm>
          <a:off x="4359498" y="2885554"/>
          <a:ext cx="2623771" cy="154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106096"/>
              </p:ext>
            </p:extLst>
          </p:nvPr>
        </p:nvGraphicFramePr>
        <p:xfrm>
          <a:off x="3671081" y="5121817"/>
          <a:ext cx="3096344" cy="138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53110"/>
              </p:ext>
            </p:extLst>
          </p:nvPr>
        </p:nvGraphicFramePr>
        <p:xfrm>
          <a:off x="179512" y="1268760"/>
          <a:ext cx="8761812" cy="477174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Современное образование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1 855 240,8</a:t>
                      </a:r>
                      <a:endParaRPr lang="en-US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1 845 458,9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физической культуры и спорта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39 076,9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38 685,9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3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культуры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134 493,4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116 399,5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2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молодежного потенциала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3 244,9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3 242,8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сельского хозяйства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55 550,5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33 777,0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Оказание мер поддержки детям-сиротам, детям оставшимся без попечения родителей, недееспособным гражданам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145 632,9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110 236,4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79521"/>
                  </a:ext>
                </a:extLst>
              </a:tr>
              <a:tr h="313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Стимулирование экономической активности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7 444,2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7 444,2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жилищно-коммунального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дорожного хозяйства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76 777,7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55 162,0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муниципальными финансами и муниципальным долгом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199 633,3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199 624,1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безопасности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2 731,8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2 471,2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4074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Поддержка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социально ориентированных НКО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844977"/>
                  </a:ext>
                </a:extLst>
              </a:tr>
              <a:tr h="4074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по программам: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2 520 664,3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2 413 339,9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61811" cy="45484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Исполнение расходной части бюджета в разрезе муниципальных программ</a:t>
            </a:r>
            <a:r>
              <a:rPr lang="en-US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endParaRPr lang="ru-RU" sz="2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12360" y="908720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Palatino Linotype" pitchFamily="18" charset="0"/>
              </a:rPr>
              <a:t>тыс. </a:t>
            </a:r>
            <a:r>
              <a:rPr lang="ru-RU" b="1" dirty="0" smtClean="0">
                <a:latin typeface="Palatino Linotype" pitchFamily="18" charset="0"/>
              </a:rPr>
              <a:t>руб.</a:t>
            </a: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5090" y="116632"/>
            <a:ext cx="8761811" cy="454848"/>
          </a:xfrm>
        </p:spPr>
        <p:txBody>
          <a:bodyPr rtlCol="0">
            <a:noAutofit/>
          </a:bodyPr>
          <a:lstStyle/>
          <a:p>
            <a:pPr algn="ctr"/>
            <a:r>
              <a:rPr lang="ru-RU" sz="2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Удельный вес программных </a:t>
            </a:r>
            <a: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расходов</a:t>
            </a:r>
            <a:endParaRPr lang="ru-RU" sz="2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25508014"/>
              </p:ext>
            </p:extLst>
          </p:nvPr>
        </p:nvGraphicFramePr>
        <p:xfrm>
          <a:off x="395536" y="764704"/>
          <a:ext cx="842493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961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-400683" y="228499"/>
            <a:ext cx="8784976" cy="86409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Реализация Указа Президента РФ № 204 </a:t>
            </a:r>
            <a:b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Национальный проект «Образование»</a:t>
            </a:r>
            <a:r>
              <a:rPr lang="ru-RU" sz="2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6532" y="1660955"/>
            <a:ext cx="48245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Исполнено за 2023 год </a:t>
            </a:r>
          </a:p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10 279,6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тыс. руб.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313277" cy="1087831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529368699"/>
              </p:ext>
            </p:extLst>
          </p:nvPr>
        </p:nvGraphicFramePr>
        <p:xfrm>
          <a:off x="467544" y="1672462"/>
          <a:ext cx="82809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3924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65058" y="188640"/>
            <a:ext cx="9073008" cy="720080"/>
          </a:xfrm>
        </p:spPr>
        <p:txBody>
          <a:bodyPr rtlCol="0">
            <a:noAutofit/>
          </a:bodyPr>
          <a:lstStyle/>
          <a:p>
            <a:pPr algn="ctr"/>
            <a: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Межбюджетные трансферты поселениям </a:t>
            </a:r>
            <a:b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Лужского муниципального района  </a:t>
            </a:r>
            <a:endParaRPr lang="ru-RU" sz="2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18834984"/>
              </p:ext>
            </p:extLst>
          </p:nvPr>
        </p:nvGraphicFramePr>
        <p:xfrm>
          <a:off x="251520" y="1397000"/>
          <a:ext cx="8496944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396552" y="10276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202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3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год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15567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507 688,5 тыс. руб.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67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Исполнение Указов Президента РФ 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(заработная плата отдельных категорий работников бюджетной сферы), тыс. руб.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13674"/>
              </p:ext>
            </p:extLst>
          </p:nvPr>
        </p:nvGraphicFramePr>
        <p:xfrm>
          <a:off x="179512" y="1484784"/>
          <a:ext cx="8856984" cy="4887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141339"/>
              </p:ext>
            </p:extLst>
          </p:nvPr>
        </p:nvGraphicFramePr>
        <p:xfrm>
          <a:off x="251520" y="976082"/>
          <a:ext cx="8568954" cy="37375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476071289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val="1257587920"/>
                    </a:ext>
                  </a:extLst>
                </a:gridCol>
              </a:tblGrid>
              <a:tr h="71299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бюджет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изменений и дополнений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 b="1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126">
                <a:tc>
                  <a:txBody>
                    <a:bodyPr/>
                    <a:lstStyle/>
                    <a:p>
                      <a:pPr marL="342900" indent="-342900" algn="ctr" font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</a:t>
                      </a:r>
                    </a:p>
                    <a:p>
                      <a:pPr marL="342900" indent="-342900" algn="ctr" font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2 639 047,3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2 781 842,8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3 068 935,2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22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1 016 545,3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1 016 545,3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1 305 501,6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1 622 502,0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1 765 297,5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↑108,8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1 763 433,6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680 166,3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3 119 906,0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↑116,4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2 902 069,2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-41 119,0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-338 063,2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166 866,0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11663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Бюджет Лужского муниципального района 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за 2023 год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941168"/>
            <a:ext cx="85993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>
                <a:latin typeface="Palatino Linotype" panose="02040502050505030304" pitchFamily="18" charset="0"/>
              </a:rPr>
              <a:t>*</a:t>
            </a:r>
            <a:r>
              <a:rPr lang="ru-RU" sz="1200" b="1" dirty="0" smtClean="0">
                <a:latin typeface="Palatino Linotype" panose="02040502050505030304" pitchFamily="18" charset="0"/>
              </a:rPr>
              <a:t>В ходе исполнения бюджета в 2023 году на рассмотрение </a:t>
            </a:r>
            <a:r>
              <a:rPr lang="ru-RU" sz="1200" b="1" dirty="0">
                <a:latin typeface="Palatino Linotype" panose="02040502050505030304" pitchFamily="18" charset="0"/>
              </a:rPr>
              <a:t>Совета депутатов Лужского </a:t>
            </a:r>
            <a:r>
              <a:rPr lang="ru-RU" sz="1200" b="1" dirty="0" smtClean="0">
                <a:latin typeface="Palatino Linotype" panose="02040502050505030304" pitchFamily="18" charset="0"/>
              </a:rPr>
              <a:t>муниципального района было представлено 4 проекта решений о внесении изменений в решение о бюджете.</a:t>
            </a:r>
            <a:endParaRPr lang="ru-RU" sz="12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810" y="2857496"/>
            <a:ext cx="3930853" cy="260980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оугольник 7"/>
          <p:cNvSpPr/>
          <p:nvPr/>
        </p:nvSpPr>
        <p:spPr>
          <a:xfrm>
            <a:off x="323528" y="2276872"/>
            <a:ext cx="8676456" cy="8817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078" tIns="0" rIns="0" bIns="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СПАСИБО</a:t>
            </a:r>
            <a:r>
              <a:rPr lang="ru-RU" sz="28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ЗА ВНИМАНИЕ!</a:t>
            </a:r>
            <a:endParaRPr lang="ru-RU" sz="2800" b="1" i="1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664"/>
            <a:ext cx="1079086" cy="15607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46127"/>
            <a:ext cx="8352928" cy="706154"/>
          </a:xfrm>
        </p:spPr>
        <p:txBody>
          <a:bodyPr>
            <a:normAutofit/>
          </a:bodyPr>
          <a:lstStyle/>
          <a:p>
            <a:pPr algn="ctr"/>
            <a: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Лужский муниципальный район</a:t>
            </a:r>
            <a:endParaRPr lang="ru-RU" sz="2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5805264"/>
            <a:ext cx="3024336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– 75 307 чел.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территории – 6 006,4 кв. км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8748972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84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0"/>
            <a:ext cx="4176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620688"/>
            <a:ext cx="1368152" cy="1384995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над 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80312" y="2564904"/>
            <a:ext cx="1512168" cy="1600438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два финансовых года, следующие за очередным финансовым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4437112"/>
            <a:ext cx="3240360" cy="1815882"/>
          </a:xfrm>
          <a:prstGeom prst="rect">
            <a:avLst/>
          </a:prstGeom>
          <a:ln w="31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временный кассовый разрыв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прогнозируемая в определенный период текущего финансового года недостаточность на едином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денежных средств, необходимых для осуществления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кассовых выплат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51920" y="4437112"/>
            <a:ext cx="2376264" cy="2031325"/>
          </a:xfrm>
          <a:prstGeom prst="rect">
            <a:avLst/>
          </a:prstGeom>
          <a:ln w="31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предельные объемы денежных средств, предусмотренных в соответствующем финансовом году для исполнения бюджетных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16216" y="4437112"/>
            <a:ext cx="2376264" cy="2031325"/>
          </a:xfrm>
          <a:prstGeom prst="rect">
            <a:avLst/>
          </a:prstGeom>
          <a:ln w="31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95736" y="2564904"/>
            <a:ext cx="2952328" cy="1600438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2564904"/>
            <a:ext cx="1584176" cy="1384995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год, предшествующий текущему финансовому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8104" y="2564904"/>
            <a:ext cx="1440160" cy="1600438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год, следующий за текущим финансовым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440377"/>
            <a:ext cx="2232248" cy="1815882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71800" y="620688"/>
            <a:ext cx="1296144" cy="1384995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83968" y="620688"/>
            <a:ext cx="1440160" cy="1384995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40152" y="620688"/>
            <a:ext cx="1368152" cy="1384995"/>
          </a:xfrm>
          <a:prstGeom prst="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над 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42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225249"/>
              </p:ext>
            </p:extLst>
          </p:nvPr>
        </p:nvGraphicFramePr>
        <p:xfrm>
          <a:off x="107503" y="1024671"/>
          <a:ext cx="8936539" cy="483755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2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0113">
                <a:tc>
                  <a:txBody>
                    <a:bodyPr/>
                    <a:lstStyle/>
                    <a:p>
                      <a:endParaRPr lang="ru-RU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2022 г., тыс. руб.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г.*, тыс. руб.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г., тыс. руб.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исполнения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к 2022 г.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Доходы: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2 783 745,9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2 781 842,8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3 068 935,2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↑110,2%</a:t>
                      </a:r>
                      <a:endParaRPr lang="ru-RU" sz="1400" b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1 060 632,5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1 016 545,3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1 305 501,6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128,4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↑123,1%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т.ч.: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1 723 113,4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1 765 297,5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1 763 433,6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↑102,3%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других бюджетов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1 720 164,3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1 765 297,5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1 764 239,5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↑102,3%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Безвозмездные поступления от государственных (муниципальных) организаций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07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2 039,1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903009"/>
                  </a:ext>
                </a:extLst>
              </a:tr>
              <a:tr h="6313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5 947,0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3 543,2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-5 437,0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-4 349,1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256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Расходы:</a:t>
                      </a:r>
                      <a:endParaRPr lang="ru-RU" sz="15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2 799 114,8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3 119 906,0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2 902 069,2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↑103,7%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9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 (+):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-15  368,9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-338 063,2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166 866,0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444" name="TextBox 46"/>
          <p:cNvSpPr txBox="1">
            <a:spLocks noChangeArrowheads="1"/>
          </p:cNvSpPr>
          <p:nvPr/>
        </p:nvSpPr>
        <p:spPr bwMode="auto">
          <a:xfrm>
            <a:off x="561818" y="8313"/>
            <a:ext cx="80279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Основные параметры </a:t>
            </a:r>
            <a:r>
              <a:rPr lang="ru-RU" alt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исполнения бюджета</a:t>
            </a:r>
            <a:endParaRPr lang="ru-RU" altLang="ru-RU" sz="2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ru-RU" alt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Лужского </a:t>
            </a:r>
            <a:r>
              <a:rPr lang="ru-RU" alt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муниципального района</a:t>
            </a:r>
            <a:endParaRPr lang="ru-RU" altLang="ru-RU" sz="2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07503" y="6021288"/>
            <a:ext cx="8936539" cy="5760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*Решение Совета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депутатов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ЛМР от 13.12.2022 г. № 171 (в редакции решения от 14.12.2023 г. № 227)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4182" cy="582594"/>
          </a:xfrm>
        </p:spPr>
        <p:txBody>
          <a:bodyPr>
            <a:normAutofit/>
          </a:bodyPr>
          <a:lstStyle/>
          <a:p>
            <a:pPr algn="ctr"/>
            <a: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Исполнение доходной части бюджета</a:t>
            </a:r>
            <a:endParaRPr lang="ru-RU" sz="27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Диаграмма 4" descr="Водяные капли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426387"/>
              </p:ext>
            </p:extLst>
          </p:nvPr>
        </p:nvGraphicFramePr>
        <p:xfrm>
          <a:off x="357158" y="857232"/>
          <a:ext cx="857256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280669"/>
              </p:ext>
            </p:extLst>
          </p:nvPr>
        </p:nvGraphicFramePr>
        <p:xfrm>
          <a:off x="573288" y="4077072"/>
          <a:ext cx="8247183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27180" y="620688"/>
            <a:ext cx="1200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Palatino Linotype" pitchFamily="18" charset="0"/>
              </a:rPr>
              <a:t>тыс. руб.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5723"/>
              </p:ext>
            </p:extLst>
          </p:nvPr>
        </p:nvGraphicFramePr>
        <p:xfrm>
          <a:off x="323528" y="1484784"/>
          <a:ext cx="8463314" cy="377058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13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5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707 620,1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978 557,1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138,3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3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 за счет доп. норматива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482 844,6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668 187,2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138,4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5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15 475,5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17 785,1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связи с применением упрощенной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214 950,4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201 604,2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3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0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11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связи с применением патентной системы налогообложения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15 749,1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6 358,4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0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10 270,0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12 773,4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124,4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45152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Исполнение налоговых доходов</a:t>
            </a:r>
            <a:endParaRPr lang="ru-RU" sz="2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692696"/>
            <a:ext cx="8463314" cy="650840"/>
          </a:xfrm>
          <a:prstGeom prst="round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964 211,1 тыс. руб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факт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1 217 102,1 тыс.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(126,2%)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45224"/>
            <a:ext cx="8463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dirty="0" smtClean="0">
                <a:latin typeface="Palatino Linotype" panose="02040502050505030304" pitchFamily="18" charset="0"/>
                <a:cs typeface="Times New Roman" pitchFamily="18" charset="0"/>
              </a:rPr>
              <a:t>Налоговые доходы </a:t>
            </a:r>
          </a:p>
          <a:p>
            <a:pPr algn="ctr"/>
            <a:r>
              <a:rPr lang="ru-RU" sz="1500" i="1" dirty="0" smtClean="0">
                <a:latin typeface="Palatino Linotype" panose="02040502050505030304" pitchFamily="18" charset="0"/>
                <a:cs typeface="Times New Roman" pitchFamily="18" charset="0"/>
              </a:rPr>
              <a:t>доходы от предусмотренных законодательством Российской Федерации о налогах и сборах федеральных налогов и сборов, в т.ч. от налогов,  предусмотренных специальными налоговыми режимами, региональных и местных налогов, а также пеней и штрафов по ним.</a:t>
            </a:r>
            <a:endParaRPr lang="ru-RU" sz="1500" i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0047" y="-72008"/>
            <a:ext cx="8640959" cy="37214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Исполнение неналоговых доходов</a:t>
            </a:r>
            <a:endParaRPr lang="ru-RU" sz="2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3" y="372143"/>
            <a:ext cx="8928993" cy="320553"/>
          </a:xfrm>
          <a:prstGeom prst="round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52 334,2 тыс. руб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факт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88 399,5 тыс. руб. (168,9%)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812427"/>
              </p:ext>
            </p:extLst>
          </p:nvPr>
        </p:nvGraphicFramePr>
        <p:xfrm>
          <a:off x="107504" y="764704"/>
          <a:ext cx="8928992" cy="42688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049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 виде прибыли, приходящейся на доли в уставных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(складочных) капиталах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287,6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614511"/>
                  </a:ext>
                </a:extLst>
              </a:tr>
              <a:tr h="2657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Доходы, получаемые в виде арендной платы за земельные участки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22 507,9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сдачи в аренду имущества, составляющего муниципальную казну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4 647,4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3 860,9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8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перечисления части прибыли государственных и муниципальных унитарных предприятий, остающейся после уплаты налогов и обязательных платежей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поступления от использования имущества, находящегося в собственности муниципальных районов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4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2 401,9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1 541,6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199959"/>
                  </a:ext>
                </a:extLst>
              </a:tr>
              <a:tr h="2076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11 501,8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146,5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4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доходы от компенсации затрат бюджетов муниципальных районов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7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реализации иного имущества, находящегося в собственности муниципальных районов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3 698,3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184,9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12 892,8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40 474,0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4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433,4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3 356,6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774,5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604" y="4869160"/>
            <a:ext cx="901679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100" b="1" i="1" dirty="0">
              <a:latin typeface="Palatino Linotype" panose="0204050205050503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i="1" dirty="0" smtClean="0">
                <a:latin typeface="Palatino Linotype" panose="02040502050505030304" pitchFamily="18" charset="0"/>
                <a:cs typeface="Times New Roman" pitchFamily="18" charset="0"/>
              </a:rPr>
              <a:t>Неналоговые доходы</a:t>
            </a:r>
          </a:p>
          <a:p>
            <a:pPr>
              <a:defRPr/>
            </a:pPr>
            <a:r>
              <a:rPr lang="ru-RU" sz="1100" b="1" i="1" dirty="0" smtClean="0">
                <a:latin typeface="Palatino Linotype" panose="02040502050505030304" pitchFamily="18" charset="0"/>
                <a:cs typeface="Times New Roman" pitchFamily="18" charset="0"/>
              </a:rPr>
              <a:t> </a:t>
            </a:r>
            <a:r>
              <a:rPr lang="ru-RU" sz="1100" i="1" dirty="0" smtClean="0">
                <a:latin typeface="Palatino Linotype" panose="02040502050505030304" pitchFamily="18" charset="0"/>
                <a:cs typeface="Times New Roman" pitchFamily="18" charset="0"/>
              </a:rPr>
              <a:t> - доходы от использования имущества, находящегося в государственной или муниципальной собственности, за исключением имущества бюджетных и автономных учреждений, а также имущества государственных и муниципальных унитарных предприятий, в т.ч. казенных; </a:t>
            </a:r>
            <a:endParaRPr lang="ru-RU" sz="1100" i="1" dirty="0">
              <a:latin typeface="Palatino Linotype" panose="02040502050505030304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100" i="1" dirty="0" smtClean="0">
                <a:latin typeface="Palatino Linotype" panose="02040502050505030304" pitchFamily="18" charset="0"/>
                <a:cs typeface="Times New Roman" pitchFamily="18" charset="0"/>
              </a:rPr>
              <a:t> </a:t>
            </a:r>
            <a:r>
              <a:rPr lang="ru-RU" sz="1100" i="1" dirty="0" smtClean="0">
                <a:latin typeface="Palatino Linotype" panose="02040502050505030304" pitchFamily="18" charset="0"/>
                <a:cs typeface="Times New Roman" pitchFamily="18" charset="0"/>
              </a:rPr>
              <a:t>-доходы от продажи имущества, находящегося в государственной или муниципальной собственности, за исключением движимого имущества; бюджетных и автономных учреждений, а также имущества государственных и муниципальных унитарных предприятий, в т.ч. казенных; </a:t>
            </a:r>
          </a:p>
          <a:p>
            <a:pPr>
              <a:defRPr/>
            </a:pPr>
            <a:r>
              <a:rPr lang="ru-RU" sz="1100" i="1" dirty="0" smtClean="0">
                <a:latin typeface="Palatino Linotype" panose="02040502050505030304" pitchFamily="18" charset="0"/>
                <a:cs typeface="Times New Roman" pitchFamily="18" charset="0"/>
              </a:rPr>
              <a:t>-доходы от платных услуг, оказываемых казенными учреждениями;</a:t>
            </a:r>
          </a:p>
          <a:p>
            <a:pPr>
              <a:defRPr/>
            </a:pPr>
            <a:r>
              <a:rPr lang="ru-RU" sz="1100" i="1" dirty="0" smtClean="0">
                <a:latin typeface="Palatino Linotype" panose="02040502050505030304" pitchFamily="18" charset="0"/>
                <a:cs typeface="Times New Roman" pitchFamily="18" charset="0"/>
              </a:rPr>
              <a:t>-средства, полученные в результате применения мер гражданско-правовой, административной и уголовной ответственности, в </a:t>
            </a:r>
            <a:r>
              <a:rPr lang="ru-RU" sz="1100" i="1" dirty="0" err="1" smtClean="0">
                <a:latin typeface="Palatino Linotype" panose="02040502050505030304" pitchFamily="18" charset="0"/>
                <a:cs typeface="Times New Roman" pitchFamily="18" charset="0"/>
              </a:rPr>
              <a:t>т.ч</a:t>
            </a:r>
            <a:r>
              <a:rPr lang="ru-RU" sz="1100" i="1" dirty="0" smtClean="0">
                <a:latin typeface="Palatino Linotype" panose="02040502050505030304" pitchFamily="18" charset="0"/>
                <a:cs typeface="Times New Roman" pitchFamily="18" charset="0"/>
              </a:rPr>
              <a:t>. штрафы, конфискации, компенсации, а также средства, полученные в возмещение вреда, причиненного РФ, субъектам РФ, муниципальным образованиям, и иные суммы принудительного изъятия;</a:t>
            </a:r>
          </a:p>
          <a:p>
            <a:pPr>
              <a:defRPr/>
            </a:pPr>
            <a:r>
              <a:rPr lang="ru-RU" sz="1100" i="1" dirty="0" smtClean="0">
                <a:latin typeface="Palatino Linotype" panose="02040502050505030304" pitchFamily="18" charset="0"/>
                <a:cs typeface="Times New Roman" pitchFamily="18" charset="0"/>
              </a:rPr>
              <a:t>-средства самообложения граждан; -иные неналоговые доходы.</a:t>
            </a:r>
            <a:endParaRPr lang="ru-RU" sz="11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92867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Межбюджетные трансферты от других бюджетов бюджетной системы РФ 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05408867"/>
              </p:ext>
            </p:extLst>
          </p:nvPr>
        </p:nvGraphicFramePr>
        <p:xfrm>
          <a:off x="179512" y="836712"/>
          <a:ext cx="7632849" cy="486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 flipH="1">
            <a:off x="6110150" y="4920225"/>
            <a:ext cx="2710322" cy="16541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kern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sz="1100" kern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32240" y="536532"/>
            <a:ext cx="2304256" cy="327398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i="1" kern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Субсидии</a:t>
            </a:r>
            <a:r>
              <a:rPr lang="ru-RU" sz="1100" i="1" kern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100" kern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 средства, передаваемые бюджету другого уровня бюджетной системы на условиях софинансирования расходных обязательств муниципальных образований. </a:t>
            </a:r>
            <a:endParaRPr lang="ru-RU" sz="1100" i="1" kern="0" dirty="0" smtClean="0">
              <a:solidFill>
                <a:schemeClr val="tx1"/>
              </a:solidFill>
              <a:latin typeface="Palatino Linotype" panose="0204050205050503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i="1" kern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Аналогия в семейном бюджете: Вы «добавляете» деньги для того, чтобы ваш ребенок купил себе книгу.</a:t>
            </a:r>
            <a:endParaRPr lang="ru-RU" sz="1100" b="1" i="1" kern="0" dirty="0">
              <a:solidFill>
                <a:schemeClr val="tx1"/>
              </a:solidFill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908720"/>
            <a:ext cx="2591046" cy="246503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i="1" kern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Дотации</a:t>
            </a:r>
            <a:r>
              <a:rPr lang="ru-RU" sz="1100" i="1" kern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100" kern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 средства, предоставляемые бюджету другого уровня бюджетной системы на безвозмездной  и безвозвратной основе без установления направлений и (или) условий их использования.</a:t>
            </a:r>
            <a:endParaRPr lang="ru-RU" sz="1100" i="1" kern="0" dirty="0" smtClean="0">
              <a:solidFill>
                <a:schemeClr val="tx1"/>
              </a:solidFill>
              <a:latin typeface="Palatino Linotype" panose="0204050205050503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i="1" kern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Аналогия в семейном бюджете: Вы даете своему ребенку карманные деньги.</a:t>
            </a:r>
            <a:endParaRPr lang="ru-RU" sz="1100" b="1" i="1" kern="0" dirty="0">
              <a:solidFill>
                <a:schemeClr val="tx1"/>
              </a:solidFill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5157192"/>
            <a:ext cx="3995937" cy="129614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kern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sz="1100" kern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средства, предоставляемые бюджету другого уровня бюджетной системы для исполнения переданных государственных полномочий.</a:t>
            </a:r>
          </a:p>
          <a:p>
            <a:pPr algn="ctr"/>
            <a:r>
              <a:rPr lang="ru-RU" sz="1100" b="1" i="1" kern="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itchFamily="18" charset="0"/>
              </a:rPr>
              <a:t>Аналогия в семейном бюджете: Вы даете своему ребенку деньги и отправляете его в магазин купить продукты по списку, который Вы ему дали.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79238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Структура исполнения расходной части бюджета по разделам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980728"/>
            <a:ext cx="8713046" cy="4320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–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3 119 906,0 тыс.руб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факт –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2 902 069,2 тыс.руб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(93,0%)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65001765"/>
              </p:ext>
            </p:extLst>
          </p:nvPr>
        </p:nvGraphicFramePr>
        <p:xfrm>
          <a:off x="16625" y="1412776"/>
          <a:ext cx="9133763" cy="537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WritingDesignTemplate">
  <a:themeElements>
    <a:clrScheme name="Другая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WritingDesignTemplate">
  <a:themeElements>
    <a:clrScheme name="WritingDesig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18246</TotalTime>
  <Words>1586</Words>
  <Application>Microsoft Office PowerPoint</Application>
  <PresentationFormat>Экран (4:3)</PresentationFormat>
  <Paragraphs>359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BrowalliaUPC</vt:lpstr>
      <vt:lpstr>Calibri</vt:lpstr>
      <vt:lpstr>Century Gothic</vt:lpstr>
      <vt:lpstr>Palatino Linotype</vt:lpstr>
      <vt:lpstr>Times New Roman</vt:lpstr>
      <vt:lpstr>Wingdings 3</vt:lpstr>
      <vt:lpstr>WritingDesignTemplate</vt:lpstr>
      <vt:lpstr>1_WritingDesignTemplate</vt:lpstr>
      <vt:lpstr>2_WritingDesignTemplate</vt:lpstr>
      <vt:lpstr>3_WritingDesignTemplate</vt:lpstr>
      <vt:lpstr>Легкий дым</vt:lpstr>
      <vt:lpstr>Презентация PowerPoint</vt:lpstr>
      <vt:lpstr>Лужский муниципальный район</vt:lpstr>
      <vt:lpstr>Презентация PowerPoint</vt:lpstr>
      <vt:lpstr>Презентация PowerPoint</vt:lpstr>
      <vt:lpstr>Исполнение доходной части бюджета</vt:lpstr>
      <vt:lpstr>Исполнение налоговых доходов</vt:lpstr>
      <vt:lpstr>Исполнение неналоговых доходов</vt:lpstr>
      <vt:lpstr>Межбюджетные трансферты от других бюджетов бюджетной системы РФ </vt:lpstr>
      <vt:lpstr>Структура исполнения расходной части бюджета по разделам</vt:lpstr>
      <vt:lpstr>Исполнение расходной части бюджета</vt:lpstr>
      <vt:lpstr>Исполнение расходной части бюджета в разрезе муниципальных программ </vt:lpstr>
      <vt:lpstr>Удельный вес программных расходов</vt:lpstr>
      <vt:lpstr>Реализация Указа Президента РФ № 204  Национальный проект «Образование» </vt:lpstr>
      <vt:lpstr>Межбюджетные трансферты поселениям  Лужского муниципального района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Masic</dc:creator>
  <cp:lastModifiedBy>Guseva</cp:lastModifiedBy>
  <cp:revision>1807</cp:revision>
  <cp:lastPrinted>2023-05-03T12:44:57Z</cp:lastPrinted>
  <dcterms:created xsi:type="dcterms:W3CDTF">2016-02-25T17:24:11Z</dcterms:created>
  <dcterms:modified xsi:type="dcterms:W3CDTF">2024-04-17T13:14:54Z</dcterms:modified>
</cp:coreProperties>
</file>