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3" r:id="rId2"/>
    <p:sldId id="264" r:id="rId3"/>
    <p:sldId id="275" r:id="rId4"/>
    <p:sldId id="265" r:id="rId5"/>
    <p:sldId id="262" r:id="rId6"/>
    <p:sldId id="270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EE7"/>
    <a:srgbClr val="09971A"/>
    <a:srgbClr val="D60C76"/>
    <a:srgbClr val="FF0000"/>
    <a:srgbClr val="D2360C"/>
    <a:srgbClr val="002060"/>
    <a:srgbClr val="FF0066"/>
    <a:srgbClr val="293F11"/>
    <a:srgbClr val="0AC4D8"/>
    <a:srgbClr val="D9D9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8498052037168624E-2"/>
          <c:y val="9.2813472114209705E-2"/>
          <c:w val="0.59962361791733698"/>
          <c:h val="0.8750000000000011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2060"/>
              </a:solidFill>
            </c:spPr>
          </c:dPt>
          <c:dPt>
            <c:idx val="2"/>
            <c:explosion val="5"/>
            <c:spPr>
              <a:solidFill>
                <a:srgbClr val="D60C76"/>
              </a:solidFill>
            </c:spPr>
          </c:dPt>
          <c:dLbls>
            <c:spPr>
              <a:noFill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 </c:v>
                </c:pt>
                <c:pt idx="2">
                  <c:v>Безвозмездные поступления от других бюджетов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0.45300000000000001</c:v>
                </c:pt>
                <c:pt idx="1">
                  <c:v>0.1</c:v>
                </c:pt>
                <c:pt idx="2">
                  <c:v>0.44700000000000006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5580165767367502"/>
          <c:y val="9.7241472259002246E-2"/>
          <c:w val="0.23442041577526554"/>
          <c:h val="0.83781970491439062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70"/>
    </c:view3D>
    <c:plotArea>
      <c:layout>
        <c:manualLayout>
          <c:layoutTarget val="inner"/>
          <c:xMode val="edge"/>
          <c:yMode val="edge"/>
          <c:x val="4.6527846128608885E-2"/>
          <c:y val="3.3533883151436856E-6"/>
          <c:w val="0.83046688656769441"/>
          <c:h val="0.99972626785605267"/>
        </c:manualLayout>
      </c:layout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C8EE7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Налог на доходы физических лиц; </a:t>
                    </a:r>
                    <a:r>
                      <a:rPr lang="ru-RU" sz="1600" dirty="0" smtClean="0"/>
                      <a:t>68,9 млн.руб.; </a:t>
                    </a:r>
                    <a:r>
                      <a:rPr lang="ru-RU" sz="1600" dirty="0"/>
                      <a:t>45%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Акцизы на нефтепродукты; </a:t>
                    </a:r>
                    <a:r>
                      <a:rPr lang="ru-RU" sz="1600" dirty="0" smtClean="0"/>
                      <a:t>11,4 млн.руб.; </a:t>
                    </a:r>
                    <a:r>
                      <a:rPr lang="ru-RU" sz="1600" dirty="0"/>
                      <a:t>7%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Налог на имущество физических лиц; </a:t>
                    </a:r>
                    <a:r>
                      <a:rPr lang="ru-RU" sz="1600" dirty="0" smtClean="0"/>
                      <a:t>3,9 млн.руб.; </a:t>
                    </a:r>
                    <a:r>
                      <a:rPr lang="ru-RU" sz="1600" dirty="0"/>
                      <a:t>3%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600" dirty="0"/>
                      <a:t>Транспортный налог; </a:t>
                    </a:r>
                    <a:r>
                      <a:rPr lang="ru-RU" sz="1600" dirty="0" smtClean="0"/>
                      <a:t>23,7 млн.руб.; </a:t>
                    </a:r>
                    <a:r>
                      <a:rPr lang="ru-RU" sz="1600" dirty="0"/>
                      <a:t>15%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600" dirty="0"/>
                      <a:t>Земельный налог; </a:t>
                    </a:r>
                    <a:r>
                      <a:rPr lang="ru-RU" sz="1600" dirty="0" smtClean="0"/>
                      <a:t>46,2 млн.руб.; </a:t>
                    </a:r>
                    <a:r>
                      <a:rPr lang="ru-RU" sz="1600" dirty="0"/>
                      <a:t>30%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город!$A$108:$A$112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</c:strCache>
            </c:strRef>
          </c:cat>
          <c:val>
            <c:numRef>
              <c:f>город!$B$108:$B$112</c:f>
              <c:numCache>
                <c:formatCode>#,##0.0</c:formatCode>
                <c:ptCount val="5"/>
                <c:pt idx="0">
                  <c:v>68.900000000000006</c:v>
                </c:pt>
                <c:pt idx="1">
                  <c:v>11.4</c:v>
                </c:pt>
                <c:pt idx="2">
                  <c:v>3.9</c:v>
                </c:pt>
                <c:pt idx="3">
                  <c:v>23.7</c:v>
                </c:pt>
                <c:pt idx="4">
                  <c:v>46.2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город!$A$108:$A$112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Транспортный налог</c:v>
                </c:pt>
                <c:pt idx="4">
                  <c:v>Земельный налог</c:v>
                </c:pt>
              </c:strCache>
            </c:strRef>
          </c:cat>
          <c:val>
            <c:numRef>
              <c:f>город!$C$108:$C$112</c:f>
              <c:numCache>
                <c:formatCode>0%</c:formatCode>
                <c:ptCount val="5"/>
                <c:pt idx="0">
                  <c:v>0.44718572996151978</c:v>
                </c:pt>
                <c:pt idx="1">
                  <c:v>0.16597893467488178</c:v>
                </c:pt>
                <c:pt idx="2">
                  <c:v>2.5490822616826232E-2</c:v>
                </c:pt>
                <c:pt idx="3">
                  <c:v>0.15346474652092995</c:v>
                </c:pt>
                <c:pt idx="4">
                  <c:v>0.29971954845161825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C8EE7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D60C76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chemeClr val="tx1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Арендная плата за землю; </a:t>
                    </a:r>
                    <a:r>
                      <a:rPr lang="ru-RU" smtClean="0"/>
                      <a:t>10,0 млн.руб.; </a:t>
                    </a:r>
                    <a:r>
                      <a:rPr lang="ru-RU"/>
                      <a:t>29%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Арендная плата за имущество; </a:t>
                    </a:r>
                    <a:r>
                      <a:rPr lang="ru-RU" smtClean="0"/>
                      <a:t>6,0 млн.руб.; </a:t>
                    </a:r>
                    <a:r>
                      <a:rPr lang="ru-RU"/>
                      <a:t>18%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2"/>
              <c:layout>
                <c:manualLayout>
                  <c:x val="4.5546054036569673E-2"/>
                  <c:y val="-3.20985407703960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Доходы </a:t>
                    </a:r>
                    <a:r>
                      <a:rPr lang="ru-RU" dirty="0"/>
                      <a:t>от муниципальных унитарных предприятий; </a:t>
                    </a:r>
                    <a:r>
                      <a:rPr lang="ru-RU" dirty="0" smtClean="0"/>
                      <a:t>0,2 млн.руб.; </a:t>
                    </a:r>
                    <a:r>
                      <a:rPr lang="ru-RU" dirty="0"/>
                      <a:t>1%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12047665906447456"/>
                  <c:y val="-4.938237041599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Прочие </a:t>
                    </a:r>
                    <a:r>
                      <a:rPr lang="ru-RU" dirty="0"/>
                      <a:t>поступления от использования имущества; </a:t>
                    </a:r>
                    <a:r>
                      <a:rPr lang="ru-RU" dirty="0" smtClean="0"/>
                      <a:t>0,2 млн.руб.; </a:t>
                    </a:r>
                    <a:r>
                      <a:rPr lang="ru-RU" dirty="0"/>
                      <a:t>1%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Доходы от продажи земли; </a:t>
                    </a:r>
                    <a:r>
                      <a:rPr lang="ru-RU" smtClean="0"/>
                      <a:t>3,7 млн.руб.; </a:t>
                    </a:r>
                    <a:r>
                      <a:rPr lang="ru-RU"/>
                      <a:t>11%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Доходы от реализации имущества; </a:t>
                    </a:r>
                    <a:r>
                      <a:rPr lang="ru-RU" smtClean="0"/>
                      <a:t>1,9 млн.руб.; </a:t>
                    </a:r>
                    <a:r>
                      <a:rPr lang="ru-RU"/>
                      <a:t>5%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Доходы от оказания платных услуг; </a:t>
                    </a:r>
                    <a:r>
                      <a:rPr lang="ru-RU" smtClean="0"/>
                      <a:t>11,7 млн.руб.; </a:t>
                    </a:r>
                    <a:r>
                      <a:rPr lang="ru-RU"/>
                      <a:t>34%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7"/>
              <c:layout>
                <c:manualLayout>
                  <c:x val="-0.13810738965927571"/>
                  <c:y val="2.47462215824984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Штрафы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0,3 млн.руб.; </a:t>
                    </a:r>
                    <a:r>
                      <a:rPr lang="ru-RU" dirty="0"/>
                      <a:t>1%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0.17924576104714532"/>
                  <c:y val="2.74626011270478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Прочие </a:t>
                    </a:r>
                    <a:r>
                      <a:rPr lang="ru-RU" dirty="0"/>
                      <a:t>неналоговые доходы; </a:t>
                    </a:r>
                    <a:r>
                      <a:rPr lang="ru-RU" dirty="0" smtClean="0"/>
                      <a:t>0,04 млн.руб.; </a:t>
                    </a:r>
                    <a:r>
                      <a:rPr lang="ru-RU" dirty="0"/>
                      <a:t>0%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город!$A$141:$A$149</c:f>
              <c:strCache>
                <c:ptCount val="9"/>
                <c:pt idx="0">
                  <c:v>Арендная плата за землю</c:v>
                </c:pt>
                <c:pt idx="1">
                  <c:v>Арендная плата за имущество</c:v>
                </c:pt>
                <c:pt idx="2">
                  <c:v>Доходы от муниципальных унитарных предприятий</c:v>
                </c:pt>
                <c:pt idx="3">
                  <c:v>Прочие поступления от использования имущества</c:v>
                </c:pt>
                <c:pt idx="4">
                  <c:v>Доходы от продажи земли</c:v>
                </c:pt>
                <c:pt idx="5">
                  <c:v>Доходы от реализации имущества</c:v>
                </c:pt>
                <c:pt idx="6">
                  <c:v>Доходы от оказания платных услуг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город!$B$141:$B$149</c:f>
              <c:numCache>
                <c:formatCode>#,##0.0</c:formatCode>
                <c:ptCount val="9"/>
                <c:pt idx="0">
                  <c:v>10</c:v>
                </c:pt>
                <c:pt idx="1">
                  <c:v>6</c:v>
                </c:pt>
                <c:pt idx="2">
                  <c:v>0.2</c:v>
                </c:pt>
                <c:pt idx="3">
                  <c:v>0.2</c:v>
                </c:pt>
                <c:pt idx="4">
                  <c:v>3.7</c:v>
                </c:pt>
                <c:pt idx="5">
                  <c:v>1.9000000000000001</c:v>
                </c:pt>
                <c:pt idx="6">
                  <c:v>11.7</c:v>
                </c:pt>
                <c:pt idx="7">
                  <c:v>0.30000000000000032</c:v>
                </c:pt>
                <c:pt idx="8" formatCode="#,##0.00">
                  <c:v>4.0000000000000022E-2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город!$A$141:$A$149</c:f>
              <c:strCache>
                <c:ptCount val="9"/>
                <c:pt idx="0">
                  <c:v>Арендная плата за землю</c:v>
                </c:pt>
                <c:pt idx="1">
                  <c:v>Арендная плата за имущество</c:v>
                </c:pt>
                <c:pt idx="2">
                  <c:v>Доходы от муниципальных унитарных предприятий</c:v>
                </c:pt>
                <c:pt idx="3">
                  <c:v>Прочие поступления от использования имущества</c:v>
                </c:pt>
                <c:pt idx="4">
                  <c:v>Доходы от продажи земли</c:v>
                </c:pt>
                <c:pt idx="5">
                  <c:v>Доходы от реализации имущества</c:v>
                </c:pt>
                <c:pt idx="6">
                  <c:v>Доходы от оказания платных услуг</c:v>
                </c:pt>
                <c:pt idx="7">
                  <c:v>Штрафы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город!$C$141:$C$149</c:f>
              <c:numCache>
                <c:formatCode>0%</c:formatCode>
                <c:ptCount val="9"/>
                <c:pt idx="0">
                  <c:v>0.29474670022535082</c:v>
                </c:pt>
                <c:pt idx="1">
                  <c:v>0.17665720389827044</c:v>
                </c:pt>
                <c:pt idx="2" formatCode="0.0%">
                  <c:v>2.2008253094910621E-3</c:v>
                </c:pt>
                <c:pt idx="3">
                  <c:v>6.4502911996254042E-3</c:v>
                </c:pt>
                <c:pt idx="4">
                  <c:v>0.10761801633059205</c:v>
                </c:pt>
                <c:pt idx="5">
                  <c:v>5.8196025637273573E-2</c:v>
                </c:pt>
                <c:pt idx="6">
                  <c:v>0.34262343059498385</c:v>
                </c:pt>
                <c:pt idx="7">
                  <c:v>1.1405074775381201E-2</c:v>
                </c:pt>
                <c:pt idx="8" formatCode="0.00%">
                  <c:v>1.0243202903216366E-4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80"/>
      <c:perspective val="30"/>
    </c:view3D>
    <c:plotArea>
      <c:layout>
        <c:manualLayout>
          <c:layoutTarget val="inner"/>
          <c:xMode val="edge"/>
          <c:yMode val="edge"/>
          <c:x val="5.7667792090897532E-4"/>
          <c:y val="0"/>
          <c:w val="0.79876682722635339"/>
          <c:h val="1"/>
        </c:manualLayout>
      </c:layout>
      <c:pie3DChart>
        <c:varyColors val="1"/>
        <c:ser>
          <c:idx val="0"/>
          <c:order val="0"/>
          <c:explosion val="21"/>
          <c:dPt>
            <c:idx val="1"/>
            <c:spPr>
              <a:solidFill>
                <a:srgbClr val="D60C76"/>
              </a:solidFill>
            </c:spPr>
          </c:dPt>
          <c:dPt>
            <c:idx val="2"/>
            <c:explosion val="25"/>
          </c:dPt>
          <c:dPt>
            <c:idx val="3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9453544513572596"/>
                  <c:y val="-2.71339509285294E-2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1.9395208441999674E-4"/>
                  <c:y val="2.4077452932580141E-2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-0.19131584249584321"/>
                  <c:y val="0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2.5409135331479229E-2"/>
                  <c:y val="0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0.21672497782732286"/>
                  <c:y val="8.5339980145575214E-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3.4818635970767842E-2"/>
                  <c:y val="0.18724398005956369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7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Лист1!$A$18:$A$23</c:f>
              <c:strCache>
                <c:ptCount val="6"/>
                <c:pt idx="0">
                  <c:v>Жилищно-коммунальное хозяйство- 166 млн.руб.</c:v>
                </c:pt>
                <c:pt idx="1">
                  <c:v>Культура-95 млн.руб.</c:v>
                </c:pt>
                <c:pt idx="2">
                  <c:v>Национальная экономика-45 млн.руб.</c:v>
                </c:pt>
                <c:pt idx="3">
                  <c:v>Общегосударственные вопросы-18 млн.руб.</c:v>
                </c:pt>
                <c:pt idx="4">
                  <c:v>Молодежная политика-10 млн.руб.</c:v>
                </c:pt>
                <c:pt idx="5">
                  <c:v>Прочие расходы-6 млн.руб.</c:v>
                </c:pt>
              </c:strCache>
            </c:strRef>
          </c:cat>
          <c:val>
            <c:numRef>
              <c:f>Лист1!$B$18:$B$23</c:f>
              <c:numCache>
                <c:formatCode>0%</c:formatCode>
                <c:ptCount val="6"/>
                <c:pt idx="0">
                  <c:v>0.49000000000000032</c:v>
                </c:pt>
                <c:pt idx="1">
                  <c:v>0.28000000000000008</c:v>
                </c:pt>
                <c:pt idx="2">
                  <c:v>0.13</c:v>
                </c:pt>
                <c:pt idx="3">
                  <c:v>6.0000000000000032E-2</c:v>
                </c:pt>
                <c:pt idx="4">
                  <c:v>3.0000000000000002E-2</c:v>
                </c:pt>
                <c:pt idx="5">
                  <c:v>1.0000000000000005E-2</c:v>
                </c:pt>
              </c:numCache>
            </c:numRef>
          </c:val>
        </c:ser>
        <c:ser>
          <c:idx val="1"/>
          <c:order val="1"/>
          <c:explosion val="25"/>
          <c:dLbls>
            <c:dLblPos val="outEnd"/>
            <c:showVal val="1"/>
            <c:showLeaderLines val="1"/>
          </c:dLbls>
          <c:cat>
            <c:strRef>
              <c:f>Лист1!$A$18:$A$23</c:f>
              <c:strCache>
                <c:ptCount val="6"/>
                <c:pt idx="0">
                  <c:v>Жилищно-коммунальное хозяйство- 166 млн.руб.</c:v>
                </c:pt>
                <c:pt idx="1">
                  <c:v>Культура-95 млн.руб.</c:v>
                </c:pt>
                <c:pt idx="2">
                  <c:v>Национальная экономика-45 млн.руб.</c:v>
                </c:pt>
                <c:pt idx="3">
                  <c:v>Общегосударственные вопросы-18 млн.руб.</c:v>
                </c:pt>
                <c:pt idx="4">
                  <c:v>Молодежная политика-10 млн.руб.</c:v>
                </c:pt>
                <c:pt idx="5">
                  <c:v>Прочие расходы-6 млн.руб.</c:v>
                </c:pt>
              </c:strCache>
            </c:strRef>
          </c:cat>
          <c:val>
            <c:numRef>
              <c:f>Лист1!$C$18:$C$23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1847889261156466E-2"/>
          <c:y val="3.1558584993824197E-2"/>
          <c:w val="0.8845214397665635"/>
          <c:h val="0.91144517478285259"/>
        </c:manualLayout>
      </c:layout>
      <c:barChart>
        <c:barDir val="col"/>
        <c:grouping val="clustered"/>
        <c:ser>
          <c:idx val="1"/>
          <c:order val="0"/>
          <c:tx>
            <c:strRef>
              <c:f>Лист1!$C$61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2013 год; </a:t>
                    </a:r>
                    <a:endParaRPr lang="ru-RU" smtClean="0"/>
                  </a:p>
                  <a:p>
                    <a:r>
                      <a:rPr lang="ru-RU" smtClean="0"/>
                      <a:t>42,8</a:t>
                    </a:r>
                    <a:endParaRPr lang="ru-RU"/>
                  </a:p>
                </c:rich>
              </c:tx>
              <c:dLblPos val="ctr"/>
              <c:showVal val="1"/>
              <c:showSerNam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ctr"/>
            <c:showVal val="1"/>
            <c:showSerName val="1"/>
          </c:dLbls>
          <c:val>
            <c:numRef>
              <c:f>Лист1!$B$61</c:f>
              <c:numCache>
                <c:formatCode>General</c:formatCode>
                <c:ptCount val="1"/>
                <c:pt idx="0">
                  <c:v>42.8</c:v>
                </c:pt>
              </c:numCache>
            </c:numRef>
          </c:val>
        </c:ser>
        <c:ser>
          <c:idx val="2"/>
          <c:order val="1"/>
          <c:tx>
            <c:strRef>
              <c:f>Лист1!$C$62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2014 год</a:t>
                    </a:r>
                    <a:r>
                      <a:rPr lang="ru-RU" smtClean="0"/>
                      <a:t>;</a:t>
                    </a:r>
                  </a:p>
                  <a:p>
                    <a:r>
                      <a:rPr lang="ru-RU" smtClean="0"/>
                      <a:t> </a:t>
                    </a:r>
                    <a:r>
                      <a:rPr lang="ru-RU"/>
                      <a:t>52,5</a:t>
                    </a:r>
                  </a:p>
                </c:rich>
              </c:tx>
              <c:dLblPos val="ctr"/>
              <c:showVal val="1"/>
              <c:showSerNam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ctr"/>
            <c:showVal val="1"/>
            <c:showSerName val="1"/>
          </c:dLbls>
          <c:val>
            <c:numRef>
              <c:f>Лист1!$B$62</c:f>
              <c:numCache>
                <c:formatCode>General</c:formatCode>
                <c:ptCount val="1"/>
                <c:pt idx="0">
                  <c:v>52.5</c:v>
                </c:pt>
              </c:numCache>
            </c:numRef>
          </c:val>
        </c:ser>
        <c:ser>
          <c:idx val="3"/>
          <c:order val="2"/>
          <c:tx>
            <c:strRef>
              <c:f>Лист1!$C$63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D60C76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2015 год</a:t>
                    </a:r>
                    <a:r>
                      <a:rPr lang="ru-RU" smtClean="0"/>
                      <a:t>;</a:t>
                    </a:r>
                  </a:p>
                  <a:p>
                    <a:r>
                      <a:rPr lang="ru-RU" smtClean="0"/>
                      <a:t> </a:t>
                    </a:r>
                    <a:r>
                      <a:rPr lang="ru-RU"/>
                      <a:t>57,1</a:t>
                    </a:r>
                  </a:p>
                </c:rich>
              </c:tx>
              <c:dLblPos val="ctr"/>
              <c:showVal val="1"/>
              <c:showSerName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ctr"/>
            <c:showVal val="1"/>
            <c:showSerName val="1"/>
          </c:dLbls>
          <c:val>
            <c:numRef>
              <c:f>Лист1!$B$63</c:f>
              <c:numCache>
                <c:formatCode>General</c:formatCode>
                <c:ptCount val="1"/>
                <c:pt idx="0">
                  <c:v>57.1</c:v>
                </c:pt>
              </c:numCache>
            </c:numRef>
          </c:val>
        </c:ser>
        <c:axId val="79778560"/>
        <c:axId val="79780096"/>
      </c:barChart>
      <c:catAx>
        <c:axId val="79778560"/>
        <c:scaling>
          <c:orientation val="minMax"/>
        </c:scaling>
        <c:delete val="1"/>
        <c:axPos val="b"/>
        <c:majorTickMark val="none"/>
        <c:tickLblPos val="none"/>
        <c:crossAx val="79780096"/>
        <c:crosses val="autoZero"/>
        <c:auto val="1"/>
        <c:lblAlgn val="ctr"/>
        <c:lblOffset val="100"/>
      </c:catAx>
      <c:valAx>
        <c:axId val="79780096"/>
        <c:scaling>
          <c:orientation val="minMax"/>
        </c:scaling>
        <c:axPos val="l"/>
        <c:majorGridlines>
          <c:spPr>
            <a:ln w="0"/>
          </c:spPr>
        </c:majorGridlines>
        <c:numFmt formatCode="General" sourceLinked="1"/>
        <c:majorTickMark val="none"/>
        <c:tickLblPos val="nextTo"/>
        <c:crossAx val="79778560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14A94-E6F2-43D7-A81B-C4C372C1E674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FF91F-A5D4-4BBB-A0D2-F54E8833DE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FF91F-A5D4-4BBB-A0D2-F54E8833DE5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908720"/>
            <a:ext cx="8362128" cy="2952328"/>
          </a:xfrm>
        </p:spPr>
        <p:txBody>
          <a:bodyPr/>
          <a:lstStyle/>
          <a:p>
            <a:r>
              <a:rPr lang="ru-RU" dirty="0" smtClean="0">
                <a:solidFill>
                  <a:srgbClr val="0C067C"/>
                </a:solidFill>
              </a:rPr>
              <a:t>Бюджет Лужского городского поселения</a:t>
            </a:r>
            <a:endParaRPr lang="ru-RU" dirty="0">
              <a:solidFill>
                <a:srgbClr val="0C067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648072"/>
          </a:xfrm>
        </p:spPr>
        <p:txBody>
          <a:bodyPr/>
          <a:lstStyle/>
          <a:p>
            <a:pPr algn="ctr"/>
            <a:r>
              <a:rPr lang="ru-RU" dirty="0" smtClean="0"/>
              <a:t>Исполнение бюджета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8640960" cy="489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Лужского городского поселения на 2015 год утвержден по доходам в сумме 371 миллион рублей, по расходам -  447 миллионов рублей, дефицит бюджета составил 76 миллионов рублей.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 городского поселения по доходам за 2015 год исполнен в сумме 340 миллионов рублей, что составляет 91 % от утвержденного плана. 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Лужского городского поселения за 2015 год исполнена в сумме 342 миллионов рублей, что составляет 76,7% от утвержденного плана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204864"/>
            <a:ext cx="3643338" cy="1296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Доходная часть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2857496"/>
            <a:ext cx="3378676" cy="643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371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857620" y="2204864"/>
            <a:ext cx="2946628" cy="6526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340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05064"/>
            <a:ext cx="3643338" cy="1296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Расходная часть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851920" y="4005064"/>
            <a:ext cx="3096344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342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581128"/>
            <a:ext cx="403244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447 млн.руб.</a:t>
            </a:r>
          </a:p>
        </p:txBody>
      </p:sp>
      <p:sp>
        <p:nvSpPr>
          <p:cNvPr id="29" name="Прямоугольник 28"/>
          <p:cNvSpPr/>
          <p:nvPr/>
        </p:nvSpPr>
        <p:spPr>
          <a:xfrm flipV="1">
            <a:off x="571472" y="6357958"/>
            <a:ext cx="714380" cy="2857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6357958"/>
            <a:ext cx="714380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00166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62865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357686" y="52863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472" y="214290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latin typeface="+mj-lt"/>
              </a:rPr>
              <a:t>Исполнение бюджета, млн.руб.</a:t>
            </a:r>
            <a:endParaRPr lang="ru-RU" sz="56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72400" y="2348880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91 %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72400" y="4149080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76,7</a:t>
            </a:r>
            <a:r>
              <a:rPr lang="ru-RU" sz="2000" b="1" dirty="0" smtClean="0"/>
              <a:t> %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Структура исполнения доходной части бюджета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План- 371 млн.руб. Факт- 340 млн.руб. (91%)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204864"/>
          <a:ext cx="87849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3419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Структура исполнения налоговых доходов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План- 150 млн.руб. Факт- 154 млн.руб. (102,7%)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628800"/>
          <a:ext cx="8715436" cy="494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Структура исполнения </a:t>
            </a:r>
            <a:r>
              <a:rPr lang="ru-RU" sz="3400" dirty="0" smtClean="0">
                <a:solidFill>
                  <a:schemeClr val="tx1"/>
                </a:solidFill>
              </a:rPr>
              <a:t>неналоговых доходов 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План- 51 млн.руб.Факт- 34 млн.руб. (66%)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628800"/>
          <a:ext cx="8643998" cy="501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23528" y="1988840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Структура исполнения расходной части бюджета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План- 447 млн.руб. Факт- 342 млн.руб. (76,7%)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оплату труда работников муниципальных учреждений, млн.руб.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700808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</TotalTime>
  <Words>342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Бюджет Лужского городского поселения</vt:lpstr>
      <vt:lpstr>Исполнение бюджета</vt:lpstr>
      <vt:lpstr>Слайд 3</vt:lpstr>
      <vt:lpstr>Структура исполнения доходной части бюджета План- 371 млн.руб. Факт- 340 млн.руб. (91%)</vt:lpstr>
      <vt:lpstr>Структура исполнения налоговых доходов План- 150 млн.руб. Факт- 154 млн.руб. (102,7%)</vt:lpstr>
      <vt:lpstr>Структура исполнения неналоговых доходов  План- 51 млн.руб.Факт- 34 млн.руб. (66%)</vt:lpstr>
      <vt:lpstr>Структура исполнения расходной части бюджета План- 447 млн.руб. Факт- 342 млн.руб. (76,7%)</vt:lpstr>
      <vt:lpstr>Расходы на оплату труда работников муниципальных учреждений, млн.руб.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Masic</dc:creator>
  <cp:lastModifiedBy>Гусева</cp:lastModifiedBy>
  <cp:revision>53</cp:revision>
  <dcterms:created xsi:type="dcterms:W3CDTF">2016-02-25T17:24:11Z</dcterms:created>
  <dcterms:modified xsi:type="dcterms:W3CDTF">2017-06-13T12:56:16Z</dcterms:modified>
</cp:coreProperties>
</file>