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62" r:id="rId1"/>
  </p:sldMasterIdLst>
  <p:notesMasterIdLst>
    <p:notesMasterId r:id="rId30"/>
  </p:notesMasterIdLst>
  <p:handoutMasterIdLst>
    <p:handoutMasterId r:id="rId31"/>
  </p:handoutMasterIdLst>
  <p:sldIdLst>
    <p:sldId id="440" r:id="rId2"/>
    <p:sldId id="441" r:id="rId3"/>
    <p:sldId id="429" r:id="rId4"/>
    <p:sldId id="445" r:id="rId5"/>
    <p:sldId id="444" r:id="rId6"/>
    <p:sldId id="447" r:id="rId7"/>
    <p:sldId id="449" r:id="rId8"/>
    <p:sldId id="459" r:id="rId9"/>
    <p:sldId id="453" r:id="rId10"/>
    <p:sldId id="404" r:id="rId11"/>
    <p:sldId id="454" r:id="rId12"/>
    <p:sldId id="455" r:id="rId13"/>
    <p:sldId id="457" r:id="rId14"/>
    <p:sldId id="456" r:id="rId15"/>
    <p:sldId id="460" r:id="rId16"/>
    <p:sldId id="461" r:id="rId17"/>
    <p:sldId id="462" r:id="rId18"/>
    <p:sldId id="463" r:id="rId19"/>
    <p:sldId id="433" r:id="rId20"/>
    <p:sldId id="464" r:id="rId21"/>
    <p:sldId id="465" r:id="rId22"/>
    <p:sldId id="467" r:id="rId23"/>
    <p:sldId id="415" r:id="rId24"/>
    <p:sldId id="469" r:id="rId25"/>
    <p:sldId id="471" r:id="rId26"/>
    <p:sldId id="468" r:id="rId27"/>
    <p:sldId id="410" r:id="rId28"/>
    <p:sldId id="396" r:id="rId29"/>
  </p:sldIdLst>
  <p:sldSz cx="9144000" cy="6858000" type="letter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99FF"/>
    <a:srgbClr val="FF9999"/>
    <a:srgbClr val="FFCCCC"/>
    <a:srgbClr val="CCCCFF"/>
    <a:srgbClr val="006699"/>
    <a:srgbClr val="33CCCC"/>
    <a:srgbClr val="FF7C80"/>
    <a:srgbClr val="8FAAD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36.png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49999999999999E-2"/>
          <c:y val="6.2500000000000003E-3"/>
          <c:w val="0.95416666666666672"/>
          <c:h val="0.793216781496063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9999">
                <a:alpha val="9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761E-3"/>
                  <c:y val="6.027870353415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09-4A68-9A26-38DA88C09922}"/>
                </c:ext>
              </c:extLst>
            </c:dLbl>
            <c:dLbl>
              <c:idx val="1"/>
              <c:layout>
                <c:manualLayout>
                  <c:x val="2.7777777777777267E-3"/>
                  <c:y val="6.622852957333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9-4A68-9A26-38DA88C09922}"/>
                </c:ext>
              </c:extLst>
            </c:dLbl>
            <c:dLbl>
              <c:idx val="2"/>
              <c:layout>
                <c:manualLayout>
                  <c:x val="-5.0925337632079971E-17"/>
                  <c:y val="7.450412012451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09-4A68-9A26-38DA88C09922}"/>
                </c:ext>
              </c:extLst>
            </c:dLbl>
            <c:dLbl>
              <c:idx val="3"/>
              <c:layout>
                <c:manualLayout>
                  <c:x val="1.3888888888888889E-3"/>
                  <c:y val="8.01942867606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09-4A68-9A26-38DA88C09922}"/>
                </c:ext>
              </c:extLst>
            </c:dLbl>
            <c:dLbl>
              <c:idx val="4"/>
              <c:layout>
                <c:manualLayout>
                  <c:x val="0"/>
                  <c:y val="8.372093023255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09-4A68-9A26-38DA88C09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 по
первоначальному решению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275639.7</c:v>
                </c:pt>
                <c:pt idx="1">
                  <c:v>300631.90000000002</c:v>
                </c:pt>
                <c:pt idx="2">
                  <c:v>325084.90000000002</c:v>
                </c:pt>
                <c:pt idx="3">
                  <c:v>345729.3</c:v>
                </c:pt>
                <c:pt idx="4">
                  <c:v>367513.59999999998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09-4A68-9A26-38DA88C099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29E-2"/>
                  <c:y val="-7.7560886284563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9-4A68-9A26-38DA88C09922}"/>
                </c:ext>
              </c:extLst>
            </c:dLbl>
            <c:dLbl>
              <c:idx val="1"/>
              <c:layout>
                <c:manualLayout>
                  <c:x val="7.4999999999999997E-2"/>
                  <c:y val="-7.7560093804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9-4A68-9A26-38DA88C09922}"/>
                </c:ext>
              </c:extLst>
            </c:dLbl>
            <c:dLbl>
              <c:idx val="2"/>
              <c:layout>
                <c:manualLayout>
                  <c:x val="6.805555555555555E-2"/>
                  <c:y val="-1.551201876099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9-4A68-9A26-38DA88C09922}"/>
                </c:ext>
              </c:extLst>
            </c:dLbl>
            <c:dLbl>
              <c:idx val="3"/>
              <c:layout>
                <c:manualLayout>
                  <c:x val="6.9444444444444448E-2"/>
                  <c:y val="-5.1706729203309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9-4A68-9A26-38DA88C09922}"/>
                </c:ext>
              </c:extLst>
            </c:dLbl>
            <c:dLbl>
              <c:idx val="4"/>
              <c:layout>
                <c:manualLayout>
                  <c:x val="6.3888888888888787E-2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9-4A68-9A26-38DA88C09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 по
первоначальному решению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40939.4</c:v>
                </c:pt>
                <c:pt idx="1">
                  <c:v>36718</c:v>
                </c:pt>
                <c:pt idx="2">
                  <c:v>35924.1</c:v>
                </c:pt>
                <c:pt idx="3">
                  <c:v>35607.1</c:v>
                </c:pt>
                <c:pt idx="4">
                  <c:v>35707.1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09-4A68-9A26-38DA88C099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6111111111111122E-2"/>
                  <c:y val="-2.58533646016546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819 297,0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9-4A68-9A26-38DA88C09922}"/>
                </c:ext>
              </c:extLst>
            </c:dLbl>
            <c:dLbl>
              <c:idx val="1"/>
              <c:layout>
                <c:manualLayout>
                  <c:x val="-3.7499999999999999E-2"/>
                  <c:y val="-2.5853364601655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9-4A68-9A26-38DA88C09922}"/>
                </c:ext>
              </c:extLst>
            </c:dLbl>
            <c:dLbl>
              <c:idx val="2"/>
              <c:layout>
                <c:manualLayout>
                  <c:x val="-2.6388888888888889E-2"/>
                  <c:y val="-5.1706729203309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9-4A68-9A26-38DA88C09922}"/>
                </c:ext>
              </c:extLst>
            </c:dLbl>
            <c:dLbl>
              <c:idx val="3"/>
              <c:layout>
                <c:manualLayout>
                  <c:x val="-2.6388888888888889E-2"/>
                  <c:y val="-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9-4A68-9A26-38DA88C09922}"/>
                </c:ext>
              </c:extLst>
            </c:dLbl>
            <c:dLbl>
              <c:idx val="4"/>
              <c:layout>
                <c:manualLayout>
                  <c:x val="-2.9166666666666667E-2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9-4A68-9A26-38DA88C09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 по
первоначальному решению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400000</c:v>
                </c:pt>
                <c:pt idx="1">
                  <c:v>123938</c:v>
                </c:pt>
                <c:pt idx="2">
                  <c:v>157275.1</c:v>
                </c:pt>
                <c:pt idx="3">
                  <c:v>86567.9</c:v>
                </c:pt>
                <c:pt idx="4">
                  <c:v>96100.7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409-4A68-9A26-38DA88C09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91103824"/>
        <c:axId val="1"/>
        <c:axId val="0"/>
      </c:bar3DChart>
      <c:catAx>
        <c:axId val="5911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591103824"/>
        <c:crosses val="autoZero"/>
        <c:crossBetween val="between"/>
      </c:valAx>
      <c:spPr>
        <a:noFill/>
        <a:ln w="25356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64997240151848"/>
          <c:y val="2.371647331065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4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34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8677337156677142E-3"/>
                  <c:y val="-5.138153185397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12-4177-8C0B-5A0F1C2720B4}"/>
                </c:ext>
              </c:extLst>
            </c:dLbl>
            <c:dLbl>
              <c:idx val="2"/>
              <c:layout>
                <c:manualLayout>
                  <c:x val="-2.8681854339816996E-3"/>
                  <c:y val="-4.7429585135850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12-4177-8C0B-5A0F1C2720B4}"/>
                </c:ext>
              </c:extLst>
            </c:dLbl>
            <c:dLbl>
              <c:idx val="3"/>
              <c:layout>
                <c:manualLayout>
                  <c:x val="-8.6043304427879472E-3"/>
                  <c:y val="-4.347670473997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12-4177-8C0B-5A0F1C2720B4}"/>
                </c:ext>
              </c:extLst>
            </c:dLbl>
            <c:dLbl>
              <c:idx val="4"/>
              <c:layout>
                <c:manualLayout>
                  <c:x val="0"/>
                  <c:y val="-4.7428962684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12-4177-8C0B-5A0F1C272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19027</c:v>
                </c:pt>
                <c:pt idx="1">
                  <c:v>19852</c:v>
                </c:pt>
                <c:pt idx="2">
                  <c:v>19852</c:v>
                </c:pt>
                <c:pt idx="3">
                  <c:v>19852</c:v>
                </c:pt>
                <c:pt idx="4">
                  <c:v>19852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4-A912-4177-8C0B-5A0F1C272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591106736"/>
        <c:axId val="1"/>
        <c:axId val="0"/>
      </c:bar3DChart>
      <c:catAx>
        <c:axId val="591106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67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Доходы от оказания платных услуг в 2025 году в разрезе учреждений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4.1047717547602116E-4"/>
          <c:y val="1.50659133709981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161230600394958E-2"/>
          <c:y val="5.6497175141242938E-2"/>
          <c:w val="0.94076068035743743"/>
          <c:h val="0.74084730934056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08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 w="19008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10D-4E46-B61F-AB28FD19BA89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 w="19008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D-4E46-B61F-AB28FD19BA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08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10D-4E46-B61F-AB28FD19BA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9008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D-4E46-B61F-AB28FD19BA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МКУ "Лужская ЦБС"</c:v>
                </c:pt>
                <c:pt idx="1">
                  <c:v>МКУ "СМЦ"</c:v>
                </c:pt>
                <c:pt idx="2">
                  <c:v>МКУ "Лужский городской Дом культуры"</c:v>
                </c:pt>
                <c:pt idx="3">
                  <c:v>МКУ "Лужский киноцентр "Смена"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20</c:v>
                </c:pt>
                <c:pt idx="1">
                  <c:v>272</c:v>
                </c:pt>
                <c:pt idx="2">
                  <c:v>1700</c:v>
                </c:pt>
                <c:pt idx="3">
                  <c:v>17850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D-4E46-B61F-AB28FD19B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101328"/>
        <c:axId val="1"/>
      </c:barChart>
      <c:catAx>
        <c:axId val="59110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4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591101328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46615942670088E-2"/>
          <c:y val="0.38553765015722058"/>
          <c:w val="0.98118186789151352"/>
          <c:h val="0.503028783667023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251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535 492,8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4C-4F54-9BA7-3BEDC41526AC}"/>
                </c:ext>
              </c:extLst>
            </c:dLbl>
            <c:dLbl>
              <c:idx val="1"/>
              <c:layout>
                <c:manualLayout>
                  <c:x val="-5.5555555555555558E-3"/>
                  <c:y val="-2.1581157983762474E-2"/>
                </c:manualLayout>
              </c:layout>
              <c:spPr>
                <a:solidFill>
                  <a:srgbClr val="33CCCC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81" b="1" i="0" u="none" strike="noStrike" baseline="0">
                      <a:solidFill>
                        <a:srgbClr val="333333"/>
                      </a:solidFill>
                      <a:latin typeface="Palatino Linotype"/>
                      <a:ea typeface="Palatino Linotype"/>
                      <a:cs typeface="Palatino Linotype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CB-458A-B9E4-2C508211AFA1}"/>
                </c:ext>
              </c:extLst>
            </c:dLbl>
            <c:dLbl>
              <c:idx val="2"/>
              <c:layout>
                <c:manualLayout>
                  <c:x val="-1.2500000000000101E-2"/>
                  <c:y val="-1.7264926387010056E-2"/>
                </c:manualLayout>
              </c:layout>
              <c:spPr>
                <a:solidFill>
                  <a:srgbClr val="33CCCC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81" b="1" i="0" u="none" strike="noStrike" baseline="0">
                      <a:solidFill>
                        <a:srgbClr val="333333"/>
                      </a:solidFill>
                      <a:latin typeface="Palatino Linotype"/>
                      <a:ea typeface="Palatino Linotype"/>
                      <a:cs typeface="Palatino Linotype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B-458A-B9E4-2C508211AFA1}"/>
                </c:ext>
              </c:extLst>
            </c:dLbl>
            <c:dLbl>
              <c:idx val="4"/>
              <c:layout>
                <c:manualLayout>
                  <c:x val="-6.9444444444444441E-3"/>
                  <c:y val="-2.1581157983762474E-3"/>
                </c:manualLayout>
              </c:layout>
              <c:spPr>
                <a:solidFill>
                  <a:srgbClr val="33CCCC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81" b="1" i="0" u="none" strike="noStrike" baseline="0">
                      <a:solidFill>
                        <a:srgbClr val="333333"/>
                      </a:solidFill>
                      <a:latin typeface="Palatino Linotype"/>
                      <a:ea typeface="Palatino Linotype"/>
                      <a:cs typeface="Palatino Linotype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CB-458A-B9E4-2C508211AFA1}"/>
                </c:ext>
              </c:extLst>
            </c:dLbl>
            <c:spPr>
              <a:solidFill>
                <a:srgbClr val="33CCCC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81" b="1" i="0" u="none" strike="noStrike" baseline="0">
                    <a:solidFill>
                      <a:srgbClr val="333333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
план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100000</c:v>
                </c:pt>
                <c:pt idx="1">
                  <c:v>74733.5</c:v>
                </c:pt>
                <c:pt idx="2">
                  <c:v>91672.2</c:v>
                </c:pt>
                <c:pt idx="3">
                  <c:v>30307.200000000001</c:v>
                </c:pt>
                <c:pt idx="4">
                  <c:v>41442.300000000003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CB-458A-B9E4-2C508211A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ln w="28251" cap="rnd">
              <a:solidFill>
                <a:srgbClr val="8FAADC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7777777777777779E-3"/>
                  <c:y val="-1.9423042185386225E-2"/>
                </c:manualLayout>
              </c:layout>
              <c:spPr>
                <a:solidFill>
                  <a:srgbClr val="8FAADC"/>
                </a:solidFill>
                <a:ln w="25112">
                  <a:noFill/>
                </a:ln>
              </c:spPr>
              <c:txPr>
                <a:bodyPr/>
                <a:lstStyle/>
                <a:p>
                  <a:pPr>
                    <a:defRPr sz="1181" b="1" i="0" u="none" strike="noStrike" baseline="0">
                      <a:solidFill>
                        <a:srgbClr val="333333"/>
                      </a:solidFill>
                      <a:latin typeface="Palatino Linotype"/>
                      <a:ea typeface="Palatino Linotype"/>
                      <a:cs typeface="Palatino Linotype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CB-458A-B9E4-2C508211AFA1}"/>
                </c:ext>
              </c:extLst>
            </c:dLbl>
            <c:dLbl>
              <c:idx val="4"/>
              <c:layout>
                <c:manualLayout>
                  <c:x val="-6.9444444444444441E-3"/>
                  <c:y val="-3.4529852774020035E-2"/>
                </c:manualLayout>
              </c:layout>
              <c:spPr>
                <a:solidFill>
                  <a:srgbClr val="8FAADC"/>
                </a:solidFill>
                <a:ln w="25112">
                  <a:noFill/>
                </a:ln>
              </c:spPr>
              <c:txPr>
                <a:bodyPr/>
                <a:lstStyle/>
                <a:p>
                  <a:pPr>
                    <a:defRPr sz="1181" b="1" i="0" u="none" strike="noStrike" baseline="0">
                      <a:solidFill>
                        <a:srgbClr val="333333"/>
                      </a:solidFill>
                      <a:latin typeface="Palatino Linotype"/>
                      <a:ea typeface="Palatino Linotype"/>
                      <a:cs typeface="Palatino Linotype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CB-458A-B9E4-2C508211AFA1}"/>
                </c:ext>
              </c:extLst>
            </c:dLbl>
            <c:spPr>
              <a:solidFill>
                <a:srgbClr val="8FAADC"/>
              </a:solidFill>
              <a:ln w="2511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81" b="1" i="0" u="none" strike="noStrike" baseline="0">
                    <a:solidFill>
                      <a:srgbClr val="333333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
план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42960.4</c:v>
                </c:pt>
                <c:pt idx="1">
                  <c:v>49204.5</c:v>
                </c:pt>
                <c:pt idx="2">
                  <c:v>65602.899999999994</c:v>
                </c:pt>
                <c:pt idx="3">
                  <c:v>56260.7</c:v>
                </c:pt>
                <c:pt idx="4">
                  <c:v>54658.400000000001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CB-458A-B9E4-2C508211A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100080"/>
        <c:axId val="1"/>
      </c:lineChart>
      <c:catAx>
        <c:axId val="59110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17" cap="flat" cmpd="sng" algn="ctr">
            <a:noFill/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591100080"/>
        <c:crosses val="autoZero"/>
        <c:crossBetween val="between"/>
      </c:valAx>
      <c:spPr>
        <a:noFill/>
        <a:ln w="25112">
          <a:noFill/>
        </a:ln>
      </c:spPr>
    </c:plotArea>
    <c:legend>
      <c:legendPos val="r"/>
      <c:layout>
        <c:manualLayout>
          <c:xMode val="edge"/>
          <c:yMode val="edge"/>
          <c:x val="0.80757074460385481"/>
          <c:y val="0.24549788072607429"/>
          <c:w val="0.18409596303063569"/>
          <c:h val="0.32988048823994087"/>
        </c:manualLayout>
      </c:layout>
      <c:overlay val="0"/>
      <c:spPr>
        <a:noFill/>
        <a:ln w="25112">
          <a:noFill/>
        </a:ln>
      </c:spPr>
      <c:txPr>
        <a:bodyPr/>
        <a:lstStyle/>
        <a:p>
          <a:pPr>
            <a:defRPr sz="1083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explosion val="6"/>
            <c:spPr>
              <a:solidFill>
                <a:srgbClr val="33CCCC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7-4949-8C58-95BB629DA182}"/>
              </c:ext>
            </c:extLst>
          </c:dPt>
          <c:dPt>
            <c:idx val="1"/>
            <c:bubble3D val="0"/>
            <c:spPr>
              <a:solidFill>
                <a:srgbClr val="8FAADC">
                  <a:alpha val="90000"/>
                </a:srgb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4-4836-B542-FE1DDA6BFE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Дотации на выравнивание бюджетной обеспеченности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91672.2</c:v>
                </c:pt>
                <c:pt idx="1">
                  <c:v>65602.899999999994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7-4949-8C58-95BB629DA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(в т.ч. дотация на выравнивание бюджетной обеспеченности)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9722222222222225E-2"/>
                  <c:y val="0.1089630492806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51-4A43-92DC-11FD4EA35B24}"/>
                </c:ext>
              </c:extLst>
            </c:dLbl>
            <c:dLbl>
              <c:idx val="1"/>
              <c:layout>
                <c:manualLayout>
                  <c:x val="-5.2777777777777826E-2"/>
                  <c:y val="-9.08014921206025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1-4A43-92DC-11FD4EA35B24}"/>
                </c:ext>
              </c:extLst>
            </c:dLbl>
            <c:dLbl>
              <c:idx val="2"/>
              <c:layout>
                <c:manualLayout>
                  <c:x val="-5.1388888888888942E-2"/>
                  <c:y val="-7.4292988145881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1-4A43-92DC-11FD4EA35B24}"/>
                </c:ext>
              </c:extLst>
            </c:dLbl>
            <c:dLbl>
              <c:idx val="3"/>
              <c:layout>
                <c:manualLayout>
                  <c:x val="-5.4166666666666766E-2"/>
                  <c:y val="-9.9057317527841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51-4A43-92DC-11FD4EA35B24}"/>
                </c:ext>
              </c:extLst>
            </c:dLbl>
            <c:dLbl>
              <c:idx val="4"/>
              <c:layout>
                <c:manualLayout>
                  <c:x val="-5.1388888888888887E-2"/>
                  <c:y val="-7.429298814588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51-4A43-92DC-11FD4EA3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
план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574054.30000000005</c:v>
                </c:pt>
                <c:pt idx="1">
                  <c:v>388395.6</c:v>
                </c:pt>
                <c:pt idx="2">
                  <c:v>428523.8</c:v>
                </c:pt>
                <c:pt idx="3">
                  <c:v>424081</c:v>
                </c:pt>
                <c:pt idx="4">
                  <c:v>434352.8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1-4A43-92DC-11FD4EA35B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 трансферты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5E-2"/>
                  <c:y val="3.2558139534883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534 338,5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51-4A43-92DC-11FD4EA35B24}"/>
                </c:ext>
              </c:extLst>
            </c:dLbl>
            <c:dLbl>
              <c:idx val="1"/>
              <c:layout>
                <c:manualLayout>
                  <c:x val="5.9722222222222225E-2"/>
                  <c:y val="-4.209935994933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51-4A43-92DC-11FD4EA35B24}"/>
                </c:ext>
              </c:extLst>
            </c:dLbl>
            <c:dLbl>
              <c:idx val="2"/>
              <c:layout>
                <c:manualLayout>
                  <c:x val="6.2499999999999896E-2"/>
                  <c:y val="-2.228789644376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51-4A43-92DC-11FD4EA35B24}"/>
                </c:ext>
              </c:extLst>
            </c:dLbl>
            <c:dLbl>
              <c:idx val="3"/>
              <c:layout>
                <c:manualLayout>
                  <c:x val="5.2777777777777674E-2"/>
                  <c:y val="-5.695795757850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51-4A43-92DC-11FD4EA35B24}"/>
                </c:ext>
              </c:extLst>
            </c:dLbl>
            <c:dLbl>
              <c:idx val="4"/>
              <c:layout>
                <c:manualLayout>
                  <c:x val="6.1111111111111109E-2"/>
                  <c:y val="-4.952865876392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51-4A43-92DC-11FD4EA35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
факт</c:v>
                </c:pt>
                <c:pt idx="1">
                  <c:v>2024 год
план</c:v>
                </c:pt>
                <c:pt idx="2">
                  <c:v>2025 год
проект</c:v>
                </c:pt>
                <c:pt idx="3">
                  <c:v>2026 год
проект</c:v>
                </c:pt>
                <c:pt idx="4">
                  <c:v>2027 год
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200000</c:v>
                </c:pt>
                <c:pt idx="1">
                  <c:v>74733.5</c:v>
                </c:pt>
                <c:pt idx="2">
                  <c:v>91672.2</c:v>
                </c:pt>
                <c:pt idx="3">
                  <c:v>30307.200000000001</c:v>
                </c:pt>
                <c:pt idx="4">
                  <c:v>41442.300000000003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1-4A43-92DC-11FD4EA3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792174783"/>
        <c:axId val="1792192255"/>
        <c:axId val="0"/>
      </c:bar3DChart>
      <c:catAx>
        <c:axId val="179217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792192255"/>
        <c:crosses val="autoZero"/>
        <c:auto val="1"/>
        <c:lblAlgn val="ctr"/>
        <c:lblOffset val="100"/>
        <c:noMultiLvlLbl val="0"/>
      </c:catAx>
      <c:valAx>
        <c:axId val="1792192255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9217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54155730533683"/>
          <c:y val="3.5418421534518002E-3"/>
          <c:w val="0.56445844269466317"/>
          <c:h val="0.17087676249771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444444444444446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4E-4835-BEEB-941B775D8E17}"/>
                </c:ext>
              </c:extLst>
            </c:dLbl>
            <c:dLbl>
              <c:idx val="1"/>
              <c:layout>
                <c:manualLayout>
                  <c:x val="4.7222222222222172E-2"/>
                  <c:y val="-8.8184646150428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4E-4835-BEEB-941B775D8E17}"/>
                </c:ext>
              </c:extLst>
            </c:dLbl>
            <c:dLbl>
              <c:idx val="2"/>
              <c:layout>
                <c:manualLayout>
                  <c:x val="5.2777777777777826E-2"/>
                  <c:y val="-2.204616153760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4E-4835-BEEB-941B775D8E17}"/>
                </c:ext>
              </c:extLst>
            </c:dLbl>
            <c:dLbl>
              <c:idx val="3"/>
              <c:layout>
                <c:manualLayout>
                  <c:x val="6.5277777777777782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4E-4835-BEEB-941B775D8E17}"/>
                </c:ext>
              </c:extLst>
            </c:dLbl>
            <c:dLbl>
              <c:idx val="4"/>
              <c:layout>
                <c:manualLayout>
                  <c:x val="6.8055555555555605E-2"/>
                  <c:y val="-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4E-4835-BEEB-941B775D8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 0,7%</c:v>
                </c:pt>
                <c:pt idx="1">
                  <c:v>Физическая культура
и спорт 1,2%</c:v>
                </c:pt>
                <c:pt idx="2">
                  <c:v>Национальная безопасность и
правоохранительная деятельность 1,7%</c:v>
                </c:pt>
                <c:pt idx="3">
                  <c:v>Образование
(молодежная политика) 2,8%</c:v>
                </c:pt>
                <c:pt idx="4">
                  <c:v>Общегосударственные
вопросы 3,5%</c:v>
                </c:pt>
                <c:pt idx="5">
                  <c:v>Национальная
экономика 16,2%</c:v>
                </c:pt>
                <c:pt idx="6">
                  <c:v>Жилищно-коммунальное
хозяйство 34,2%</c:v>
                </c:pt>
                <c:pt idx="7">
                  <c:v>Культура,
кинематография 39,7%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3478.5</c:v>
                </c:pt>
                <c:pt idx="1">
                  <c:v>6313.2</c:v>
                </c:pt>
                <c:pt idx="2">
                  <c:v>8649.2000000000007</c:v>
                </c:pt>
                <c:pt idx="3">
                  <c:v>14633.8</c:v>
                </c:pt>
                <c:pt idx="4">
                  <c:v>18481.3</c:v>
                </c:pt>
                <c:pt idx="5">
                  <c:v>81220</c:v>
                </c:pt>
                <c:pt idx="6">
                  <c:v>164920.79999999999</c:v>
                </c:pt>
                <c:pt idx="7">
                  <c:v>130827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E-4835-BEEB-941B775D8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4.3055555555555555E-2"/>
                  <c:y val="-8.818464615042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4E-4835-BEEB-941B775D8E17}"/>
                </c:ext>
              </c:extLst>
            </c:dLbl>
            <c:dLbl>
              <c:idx val="6"/>
              <c:layout>
                <c:manualLayout>
                  <c:x val="5.9722222222222225E-2"/>
                  <c:y val="-1.32276969225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4E-4835-BEEB-941B775D8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 0,7%</c:v>
                </c:pt>
                <c:pt idx="1">
                  <c:v>Физическая культура
и спорт 1,2%</c:v>
                </c:pt>
                <c:pt idx="2">
                  <c:v>Национальная безопасность и
правоохранительная деятельность 1,7%</c:v>
                </c:pt>
                <c:pt idx="3">
                  <c:v>Образование
(молодежная политика) 2,8%</c:v>
                </c:pt>
                <c:pt idx="4">
                  <c:v>Общегосударственные
вопросы 3,5%</c:v>
                </c:pt>
                <c:pt idx="5">
                  <c:v>Национальная
экономика 16,2%</c:v>
                </c:pt>
                <c:pt idx="6">
                  <c:v>Жилищно-коммунальное
хозяйство 34,2%</c:v>
                </c:pt>
                <c:pt idx="7">
                  <c:v>Культура,
кинематография 39,7%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5" formatCode="#\ ##0.0">
                  <c:v>3024.2</c:v>
                </c:pt>
                <c:pt idx="6" formatCode="#\ ##0.0">
                  <c:v>12958.3</c:v>
                </c:pt>
                <c:pt idx="7" formatCode="#\ ##0.0">
                  <c:v>75689.7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E-4835-BEEB-941B775D8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191327"/>
        <c:axId val="1326208799"/>
        <c:axId val="0"/>
      </c:bar3DChart>
      <c:catAx>
        <c:axId val="132619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326208799"/>
        <c:crosses val="autoZero"/>
        <c:auto val="1"/>
        <c:lblAlgn val="ctr"/>
        <c:lblOffset val="100"/>
        <c:noMultiLvlLbl val="0"/>
      </c:catAx>
      <c:valAx>
        <c:axId val="1326208799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32619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9999"/>
            </a:solidFill>
          </c:spPr>
          <c:dPt>
            <c:idx val="0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41A-4148-B443-F0EC8F6A0D10}"/>
              </c:ext>
            </c:extLst>
          </c:dPt>
          <c:dPt>
            <c:idx val="1"/>
            <c:bubble3D val="0"/>
            <c:explosion val="20"/>
            <c:spPr>
              <a:solidFill>
                <a:srgbClr val="009999">
                  <a:alpha val="7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1A-4148-B443-F0EC8F6A0D10}"/>
              </c:ext>
            </c:extLst>
          </c:dPt>
          <c:dLbls>
            <c:dLbl>
              <c:idx val="0"/>
              <c:layout>
                <c:manualLayout>
                  <c:x val="4.6239061205468106E-2"/>
                  <c:y val="-7.39423281660526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ru-RU" sz="1100" dirty="0" smtClean="0"/>
                      <a:t>непрограммные расходы</a:t>
                    </a:r>
                  </a:p>
                  <a:p>
                    <a:pPr>
                      <a:defRPr b="1">
                        <a:latin typeface="Palatino Linotype" panose="02040502050505030304" pitchFamily="18" charset="0"/>
                      </a:defRPr>
                    </a:pPr>
                    <a:fld id="{8843C729-87EC-4812-856C-8293B284E99D}" type="VALUE">
                      <a:rPr lang="ru-RU" sz="1100" smtClean="0"/>
                      <a:pPr>
                        <a:defRPr b="1">
                          <a:latin typeface="Palatino Linotype" panose="02040502050505030304" pitchFamily="18" charset="0"/>
                        </a:defRPr>
                      </a:pPr>
                      <a:t>[ЗНАЧЕНИЕ]</a:t>
                    </a:fld>
                    <a:r>
                      <a:rPr lang="ru-RU" sz="1100" baseline="0" dirty="0"/>
                      <a:t>; </a:t>
                    </a:r>
                    <a:r>
                      <a:rPr lang="ru-RU" sz="1100" baseline="0" dirty="0" smtClean="0"/>
                      <a:t>4,3%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51354296119857"/>
                      <c:h val="0.187722670256006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41A-4148-B443-F0EC8F6A0D10}"/>
                </c:ext>
              </c:extLst>
            </c:dLbl>
            <c:dLbl>
              <c:idx val="1"/>
              <c:layout>
                <c:manualLayout>
                  <c:x val="-0.11069191651132278"/>
                  <c:y val="-0.13279405306443701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программные расходы</a:t>
                    </a:r>
                  </a:p>
                  <a:p>
                    <a:r>
                      <a:rPr lang="ru-RU" sz="1100" dirty="0" smtClean="0"/>
                      <a:t> </a:t>
                    </a:r>
                    <a:fld id="{0B5EC3D6-9EB0-4C89-A874-995666E41763}" type="VALUE">
                      <a:rPr lang="ru-RU" sz="1100" smtClean="0"/>
                      <a:pPr/>
                      <a:t>[ЗНАЧЕНИЕ]</a:t>
                    </a:fld>
                    <a:r>
                      <a:rPr lang="ru-RU" sz="1100" baseline="0" dirty="0"/>
                      <a:t>; </a:t>
                    </a:r>
                    <a:r>
                      <a:rPr lang="ru-RU" sz="1100" baseline="0" dirty="0" smtClean="0"/>
                      <a:t>95,7%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98322718171778"/>
                      <c:h val="0.155278639624944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1A-4148-B443-F0EC8F6A0D1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непрограммную деятельность</c:v>
                </c:pt>
                <c:pt idx="1">
                  <c:v>расходы на реализацию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22638.400000000001</c:v>
                </c:pt>
                <c:pt idx="1">
                  <c:v>497557.6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A-4148-B443-F0EC8F6A0D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explosion val="10"/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F-4743-BB72-54477D313870}"/>
              </c:ext>
            </c:extLst>
          </c:dPt>
          <c:dPt>
            <c:idx val="1"/>
            <c:bubble3D val="0"/>
            <c:spPr>
              <a:solidFill>
                <a:srgbClr val="99FFCC">
                  <a:alpha val="50000"/>
                </a:srgb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DF-4743-BB72-54477D313870}"/>
              </c:ext>
            </c:extLst>
          </c:dPt>
          <c:dLbls>
            <c:dLbl>
              <c:idx val="0"/>
              <c:layout>
                <c:manualLayout>
                  <c:x val="0.12897339020859935"/>
                  <c:y val="-5.2783084859598949E-2"/>
                </c:manualLayout>
              </c:layout>
              <c:tx>
                <c:rich>
                  <a:bodyPr/>
                  <a:lstStyle/>
                  <a:p>
                    <a:fld id="{DB185C6F-87FE-4FA6-8692-2001E73AC2A8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22,5%</a:t>
                    </a:r>
                  </a:p>
                  <a:p>
                    <a:r>
                      <a:rPr lang="ru-RU" dirty="0" smtClean="0"/>
                      <a:t>проектная</a:t>
                    </a:r>
                    <a:r>
                      <a:rPr lang="ru-RU" baseline="0" dirty="0" smtClean="0"/>
                      <a:t> часть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DF-4743-BB72-54477D313870}"/>
                </c:ext>
              </c:extLst>
            </c:dLbl>
            <c:dLbl>
              <c:idx val="1"/>
              <c:layout>
                <c:manualLayout>
                  <c:x val="-0.10950570866767863"/>
                  <c:y val="0.23143352592285676"/>
                </c:manualLayout>
              </c:layout>
              <c:tx>
                <c:rich>
                  <a:bodyPr/>
                  <a:lstStyle/>
                  <a:p>
                    <a:fld id="{8755C018-23D6-4E23-85DB-9464B285036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77,5%</a:t>
                    </a:r>
                  </a:p>
                  <a:p>
                    <a:r>
                      <a:rPr lang="ru-RU" dirty="0" smtClean="0"/>
                      <a:t>    процессная часть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DF-4743-BB72-54477D313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проектная часть</c:v>
                </c:pt>
                <c:pt idx="1">
                  <c:v>процессная часть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111963.3</c:v>
                </c:pt>
                <c:pt idx="1">
                  <c:v>385594.3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743-BB72-54477D313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explosion val="10"/>
          <c:dPt>
            <c:idx val="0"/>
            <c:bubble3D val="0"/>
            <c:spPr>
              <a:solidFill>
                <a:srgbClr val="00B0F0">
                  <a:alpha val="70000"/>
                </a:srgb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E9-4151-BCDD-256598D822A9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  <a:alpha val="7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3E9-4151-BCDD-256598D822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отраслевые проекты</c:v>
                </c:pt>
                <c:pt idx="1">
                  <c:v>региональные проекты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92250.1</c:v>
                </c:pt>
                <c:pt idx="1">
                  <c:v>19713.2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9-4151-BCDD-256598D82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555555555555561E-2"/>
          <c:y val="8.6564366409520727E-2"/>
          <c:w val="0.84444444444444444"/>
          <c:h val="0.82687126718095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66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CA58-4B4F-A22C-CF36D81BD72B}"/>
              </c:ext>
            </c:extLst>
          </c:dPt>
          <c:dPt>
            <c:idx val="1"/>
            <c:bubble3D val="0"/>
            <c:spPr>
              <a:solidFill>
                <a:srgbClr val="FFC000">
                  <a:alpha val="7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58-4B4F-A22C-CF36D81BD72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A58-4B4F-A22C-CF36D81BD72B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A58-4B4F-A22C-CF36D81BD72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58-4B4F-A22C-CF36D81BD72B}"/>
              </c:ext>
            </c:extLst>
          </c:dPt>
          <c:dPt>
            <c:idx val="5"/>
            <c:bubble3D val="0"/>
            <c:spPr>
              <a:solidFill>
                <a:srgbClr val="33CCCC">
                  <a:alpha val="7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A58-4B4F-A22C-CF36D81BD72B}"/>
              </c:ext>
            </c:extLst>
          </c:dPt>
          <c:dPt>
            <c:idx val="6"/>
            <c:bubble3D val="0"/>
            <c:spPr>
              <a:solidFill>
                <a:srgbClr val="CC99FF">
                  <a:alpha val="9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58-4B4F-A22C-CF36D81BD72B}"/>
              </c:ext>
            </c:extLst>
          </c:dPt>
          <c:dPt>
            <c:idx val="7"/>
            <c:bubble3D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CA58-4B4F-A22C-CF36D81BD72B}"/>
              </c:ext>
            </c:extLst>
          </c:dPt>
          <c:dPt>
            <c:idx val="8"/>
            <c:bubble3D val="0"/>
            <c:spPr>
              <a:solidFill>
                <a:srgbClr val="8FAAD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58-4B4F-A22C-CF36D81BD72B}"/>
              </c:ext>
            </c:extLst>
          </c:dPt>
          <c:dLbls>
            <c:dLbl>
              <c:idx val="0"/>
              <c:layout>
                <c:manualLayout>
                  <c:x val="-0.13740715223097114"/>
                  <c:y val="-0.135829514101099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B7DB416F-595E-4135-AF67-F9F4F036EE44}" type="CATEGORYNAME">
                      <a:rPr lang="ru-RU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200" baseline="0" dirty="0" smtClean="0"/>
                      <a:t>553,3;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0,1%</a:t>
                    </a:r>
                  </a:p>
                </c:rich>
              </c:tx>
              <c:spPr>
                <a:solidFill>
                  <a:srgbClr val="006666">
                    <a:alpha val="4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0804"/>
                        <a:gd name="adj2" fmla="val -2217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58-4B4F-A22C-CF36D81BD72B}"/>
                </c:ext>
              </c:extLst>
            </c:dLbl>
            <c:dLbl>
              <c:idx val="1"/>
              <c:layout>
                <c:manualLayout>
                  <c:x val="0"/>
                  <c:y val="-8.094377792293339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537AB90F-4E82-47FA-80C4-2FB205DF5172}" type="CATEGORYNAME">
                      <a:rPr lang="ru-RU" sz="900" b="1" dirty="0">
                        <a:latin typeface="Palatino Linotype" panose="02040502050505030304" pitchFamily="18" charset="0"/>
                      </a:rPr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="1" baseline="0" dirty="0">
                        <a:latin typeface="Palatino Linotype" panose="02040502050505030304" pitchFamily="18" charset="0"/>
                      </a:rPr>
                      <a:t>
</a:t>
                    </a: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222 127,2;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44,6%</a:t>
                    </a:r>
                  </a:p>
                </c:rich>
              </c:tx>
              <c:spPr>
                <a:solidFill>
                  <a:srgbClr val="FFC000">
                    <a:alpha val="7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738"/>
                        <a:gd name="adj2" fmla="val 10227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58-4B4F-A22C-CF36D81BD72B}"/>
                </c:ext>
              </c:extLst>
            </c:dLbl>
            <c:dLbl>
              <c:idx val="2"/>
              <c:layout>
                <c:manualLayout>
                  <c:x val="-0.22916661198600174"/>
                  <c:y val="-1.832597127262063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EE63C9DF-B8C5-4B56-9E19-1B2F8662B4A7}" type="CATEGORYNAME">
                      <a:rPr lang="ru-RU" sz="900" b="1">
                        <a:latin typeface="Palatino Linotype" panose="02040502050505030304" pitchFamily="18" charset="0"/>
                      </a:rPr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="1" baseline="0" dirty="0">
                        <a:latin typeface="Palatino Linotype" panose="02040502050505030304" pitchFamily="18" charset="0"/>
                      </a:rPr>
                      <a:t>
</a:t>
                    </a: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14 633,8;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3,0%</a:t>
                    </a:r>
                  </a:p>
                </c:rich>
              </c:tx>
              <c:spPr>
                <a:xfrm>
                  <a:off x="2763724" y="0"/>
                  <a:ext cx="1538497" cy="689387"/>
                </a:xfrm>
                <a:solidFill>
                  <a:srgbClr val="92D050">
                    <a:alpha val="7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9296"/>
                        <a:gd name="adj2" fmla="val 8371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25218722659666"/>
                      <c:h val="0.13545314901199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58-4B4F-A22C-CF36D81BD72B}"/>
                </c:ext>
              </c:extLst>
            </c:dLbl>
            <c:dLbl>
              <c:idx val="3"/>
              <c:layout>
                <c:manualLayout>
                  <c:x val="-0.05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6F761332-60C3-4E20-B611-74B4A156A0B1}" type="CATEGORYNAME">
                      <a:rPr lang="ru-RU" dirty="0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200" baseline="0" dirty="0" smtClean="0"/>
                      <a:t>6 313,2;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1,3%</a:t>
                    </a:r>
                  </a:p>
                </c:rich>
              </c:tx>
              <c:spPr>
                <a:solidFill>
                  <a:srgbClr val="E7E6E6">
                    <a:lumMod val="90000"/>
                    <a:alpha val="5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58-4B4F-A22C-CF36D81BD72B}"/>
                </c:ext>
              </c:extLst>
            </c:dLbl>
            <c:dLbl>
              <c:idx val="4"/>
              <c:layout>
                <c:manualLayout>
                  <c:x val="0.13680555555555557"/>
                  <c:y val="2.60142508126466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D56D93D6-26BA-41A4-84F6-11629994B42D}" type="CATEGORYNAME">
                      <a:rPr lang="ru-RU" sz="900" b="1" dirty="0">
                        <a:latin typeface="Palatino Linotype" panose="02040502050505030304" pitchFamily="18" charset="0"/>
                      </a:rPr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="1" baseline="0" dirty="0">
                        <a:latin typeface="Palatino Linotype" panose="02040502050505030304" pitchFamily="18" charset="0"/>
                      </a:rPr>
                      <a:t>
</a:t>
                    </a: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551,0;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="1" baseline="0" dirty="0" smtClean="0">
                        <a:latin typeface="Palatino Linotype" panose="02040502050505030304" pitchFamily="18" charset="0"/>
                      </a:rPr>
                      <a:t>0,1%</a:t>
                    </a:r>
                  </a:p>
                </c:rich>
              </c:tx>
              <c:spPr>
                <a:xfrm>
                  <a:off x="6774412" y="152893"/>
                  <a:ext cx="1933781" cy="1187320"/>
                </a:xfrm>
                <a:solidFill>
                  <a:srgbClr val="0070C0">
                    <a:alpha val="8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886"/>
                        <a:gd name="adj2" fmla="val 503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48086176727912"/>
                      <c:h val="0.20201889584147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58-4B4F-A22C-CF36D81BD72B}"/>
                </c:ext>
              </c:extLst>
            </c:dLbl>
            <c:dLbl>
              <c:idx val="5"/>
              <c:layout>
                <c:manualLayout>
                  <c:x val="-1.9444444444444445E-2"/>
                  <c:y val="0.25036361418096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DA065DA0-6ECB-4B6C-9CA6-DB93264395C6}" type="CATEGORYNAME">
                      <a:rPr lang="ru-RU" sz="900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r>
                      <a:rPr lang="ru-RU" sz="1200" baseline="0" dirty="0" smtClean="0"/>
                      <a:t>206 516,7;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41,5%</a:t>
                    </a:r>
                  </a:p>
                </c:rich>
              </c:tx>
              <c:spPr>
                <a:solidFill>
                  <a:srgbClr val="33CCCC">
                    <a:alpha val="5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1503"/>
                        <a:gd name="adj2" fmla="val -15549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58-4B4F-A22C-CF36D81BD72B}"/>
                </c:ext>
              </c:extLst>
            </c:dLbl>
            <c:dLbl>
              <c:idx val="6"/>
              <c:layout>
                <c:manualLayout>
                  <c:x val="8.3333333333333232E-2"/>
                  <c:y val="-5.083861220427619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6061135F-F487-407E-91AA-A34414A55D75}" type="CATEGORYNAME">
                      <a:rPr lang="ru-RU" sz="900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r>
                      <a:rPr lang="ru-RU" sz="1200" baseline="0" dirty="0" smtClean="0"/>
                      <a:t>16 990,6;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3,4%</a:t>
                    </a:r>
                  </a:p>
                </c:rich>
              </c:tx>
              <c:spPr>
                <a:solidFill>
                  <a:srgbClr val="CC99FF">
                    <a:alpha val="7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080"/>
                        <a:gd name="adj2" fmla="val -5601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58-4B4F-A22C-CF36D81BD72B}"/>
                </c:ext>
              </c:extLst>
            </c:dLbl>
            <c:dLbl>
              <c:idx val="7"/>
              <c:layout>
                <c:manualLayout>
                  <c:x val="7.3611111111111058E-2"/>
                  <c:y val="-4.4438339360552195E-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82A58A45-8E76-43C9-A198-50E0D2E409A5}" type="CATEGORYNAME">
                      <a:rPr lang="ru-RU" sz="900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r>
                      <a:rPr lang="ru-RU" sz="1200" baseline="0" dirty="0" smtClean="0"/>
                      <a:t>21 222,6;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4,3%</a:t>
                    </a:r>
                  </a:p>
                </c:rich>
              </c:tx>
              <c:spPr>
                <a:solidFill>
                  <a:srgbClr val="FFCCFF">
                    <a:alpha val="70000"/>
                  </a:srgbClr>
                </a:solidFill>
                <a:ln w="9525" cap="flat" cmpd="sng" algn="ctr">
                  <a:solidFill>
                    <a:srgbClr val="4472C4">
                      <a:lumMod val="20000"/>
                      <a:lumOff val="8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0638"/>
                        <a:gd name="adj2" fmla="val -8619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A58-4B4F-A22C-CF36D81BD72B}"/>
                </c:ext>
              </c:extLst>
            </c:dLbl>
            <c:dLbl>
              <c:idx val="8"/>
              <c:layout>
                <c:manualLayout>
                  <c:x val="-9.7222222222222484E-3"/>
                  <c:y val="3.16510588490328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fld id="{1BD69BEA-4F2E-4992-8549-138BF7767367}" type="CATEGORYNAME">
                      <a:rPr lang="ru-RU" sz="900"/>
                      <a:pPr>
                        <a:defRPr sz="900" b="1">
                          <a:latin typeface="Palatino Linotype" panose="02040502050505030304" pitchFamily="18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r>
                      <a:rPr lang="ru-RU" sz="1200" baseline="0" dirty="0" smtClean="0"/>
                      <a:t>8 649,2;</a:t>
                    </a:r>
                  </a:p>
                  <a:p>
                    <a:pPr>
                      <a:defRPr sz="900" b="1">
                        <a:latin typeface="Palatino Linotype" panose="02040502050505030304" pitchFamily="18" charset="0"/>
                      </a:defRPr>
                    </a:pPr>
                    <a:r>
                      <a:rPr lang="ru-RU" sz="1200" baseline="0" dirty="0" smtClean="0"/>
                      <a:t>1,7%</a:t>
                    </a:r>
                  </a:p>
                </c:rich>
              </c:tx>
              <c:spPr>
                <a:solidFill>
                  <a:srgbClr val="8FAADC">
                    <a:alpha val="70000"/>
                  </a:srgb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4058"/>
                        <a:gd name="adj2" fmla="val -10829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58-4B4F-A22C-CF36D81BD72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Развитие и поддержка малого и среднего предпринимательства</c:v>
                </c:pt>
                <c:pt idx="1">
                  <c:v>Развитие жилищно-коммунального и дорожного хозяйства</c:v>
                </c:pt>
                <c:pt idx="2">
                  <c:v>Молодежь Лужского городского поселения</c:v>
                </c:pt>
                <c:pt idx="3">
                  <c:v>Физическая культура в Лужском городском поселении</c:v>
                </c:pt>
                <c:pt idx="4">
                  <c:v>Муниципальная поддержка граждан, нуждающихся в улучшении жилищных условий, на приобретение (строительство) жилья</c:v>
                </c:pt>
                <c:pt idx="5">
                  <c:v>Развитие культуры</c:v>
                </c:pt>
                <c:pt idx="6">
                  <c:v>Обеспечение качественным жильем граждан на территории Лужского городского поселения</c:v>
                </c:pt>
                <c:pt idx="7">
                  <c:v>Формирование комфортной городской среды на территории Лужского городского поселения</c:v>
                </c:pt>
                <c:pt idx="8">
                  <c:v>Обеспечение безопасности на территории Лужского городского поселения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553.29999999999995</c:v>
                </c:pt>
                <c:pt idx="1">
                  <c:v>222127.2</c:v>
                </c:pt>
                <c:pt idx="2">
                  <c:v>14633.8</c:v>
                </c:pt>
                <c:pt idx="3">
                  <c:v>6313.2</c:v>
                </c:pt>
                <c:pt idx="4">
                  <c:v>551</c:v>
                </c:pt>
                <c:pt idx="5">
                  <c:v>206516.7</c:v>
                </c:pt>
                <c:pt idx="6">
                  <c:v>16990.599999999999</c:v>
                </c:pt>
                <c:pt idx="7">
                  <c:v>21222.6</c:v>
                </c:pt>
                <c:pt idx="8">
                  <c:v>8649.2000000000007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8-4B4F-A22C-CF36D81BD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1695100612426"/>
          <c:y val="7.8908559521372795E-2"/>
          <c:w val="0.42607720909886265"/>
          <c:h val="0.81755113226898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009999">
                  <a:alpha val="70000"/>
                </a:srgbClr>
              </a:solidFill>
              <a:ln w="18822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037-4E09-B041-DD924C7796EE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8822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37-4E09-B041-DD924C7796EE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18822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037-4E09-B041-DD924C7796EE}"/>
              </c:ext>
            </c:extLst>
          </c:dPt>
          <c:dPt>
            <c:idx val="3"/>
            <c:bubble3D val="0"/>
            <c:spPr>
              <a:solidFill>
                <a:srgbClr val="8FAADC">
                  <a:alpha val="90000"/>
                </a:srgbClr>
              </a:solidFill>
              <a:ln w="18822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37-4E09-B041-DD924C7796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Акцизы по подакцизным товарам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262998.3</c:v>
                </c:pt>
                <c:pt idx="1">
                  <c:v>14632.8</c:v>
                </c:pt>
                <c:pt idx="2">
                  <c:v>38611</c:v>
                </c:pt>
                <c:pt idx="3">
                  <c:v>8842.7999999999993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37-4E09-B041-DD924C77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  <a:effectLst/>
  </c:spPr>
  <c:txPr>
    <a:bodyPr rot="660000"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25400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254000"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хозяйство(дорожные фонды)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54411306181514E-2"/>
                  <c:y val="-4.7704233750746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72-490E-8AB6-62D68B4669E1}"/>
                </c:ext>
              </c:extLst>
            </c:dLbl>
            <c:dLbl>
              <c:idx val="1"/>
              <c:layout>
                <c:manualLayout>
                  <c:x val="1.39430141327269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72-490E-8AB6-62D68B4669E1}"/>
                </c:ext>
              </c:extLst>
            </c:dLbl>
            <c:dLbl>
              <c:idx val="2"/>
              <c:layout>
                <c:manualLayout>
                  <c:x val="8.3658084796360711E-3"/>
                  <c:y val="-2.3852116875372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72-490E-8AB6-62D68B4669E1}"/>
                </c:ext>
              </c:extLst>
            </c:dLbl>
            <c:dLbl>
              <c:idx val="3"/>
              <c:layout>
                <c:manualLayout>
                  <c:x val="1.1154411306181666E-2"/>
                  <c:y val="-8.74567515685094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72-490E-8AB6-62D68B466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план</c:v>
                </c:pt>
                <c:pt idx="1">
                  <c:v>2025 год проект</c:v>
                </c:pt>
                <c:pt idx="2">
                  <c:v>2026 год проект</c:v>
                </c:pt>
                <c:pt idx="3">
                  <c:v>2027 год проект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78909.399999999994</c:v>
                </c:pt>
                <c:pt idx="1">
                  <c:v>82461.3</c:v>
                </c:pt>
                <c:pt idx="2">
                  <c:v>71801</c:v>
                </c:pt>
                <c:pt idx="3">
                  <c:v>81283.100000000006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2-490E-8AB6-62D68B4669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54411306181514E-2"/>
                  <c:y val="1.43112701252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72-490E-8AB6-62D68B4669E1}"/>
                </c:ext>
              </c:extLst>
            </c:dLbl>
            <c:dLbl>
              <c:idx val="1"/>
              <c:layout>
                <c:manualLayout>
                  <c:x val="1.3943014132726955E-2"/>
                  <c:y val="-8.74567515685094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72-490E-8AB6-62D68B4669E1}"/>
                </c:ext>
              </c:extLst>
            </c:dLbl>
            <c:dLbl>
              <c:idx val="2"/>
              <c:layout>
                <c:manualLayout>
                  <c:x val="4.1829042398179844E-3"/>
                  <c:y val="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72-490E-8AB6-62D68B4669E1}"/>
                </c:ext>
              </c:extLst>
            </c:dLbl>
            <c:dLbl>
              <c:idx val="3"/>
              <c:layout>
                <c:manualLayout>
                  <c:x val="6.9715070663634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72-490E-8AB6-62D68B466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план</c:v>
                </c:pt>
                <c:pt idx="1">
                  <c:v>2025 год проект</c:v>
                </c:pt>
                <c:pt idx="2">
                  <c:v>2026 год проект</c:v>
                </c:pt>
                <c:pt idx="3">
                  <c:v>2027 год проект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14469</c:v>
                </c:pt>
                <c:pt idx="1">
                  <c:v>15157.8</c:v>
                </c:pt>
                <c:pt idx="2">
                  <c:v>9867.1</c:v>
                </c:pt>
                <c:pt idx="3">
                  <c:v>9867.1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2-490E-8AB6-62D68B4669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548712719454208E-2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72-490E-8AB6-62D68B4669E1}"/>
                </c:ext>
              </c:extLst>
            </c:dLbl>
            <c:dLbl>
              <c:idx val="1"/>
              <c:layout>
                <c:manualLayout>
                  <c:x val="8.36580847963607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72-490E-8AB6-62D68B4669E1}"/>
                </c:ext>
              </c:extLst>
            </c:dLbl>
            <c:dLbl>
              <c:idx val="2"/>
              <c:layout>
                <c:manualLayout>
                  <c:x val="1.1154411306181564E-2"/>
                  <c:y val="-7.1556350626118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72-490E-8AB6-62D68B4669E1}"/>
                </c:ext>
              </c:extLst>
            </c:dLbl>
            <c:dLbl>
              <c:idx val="3"/>
              <c:layout>
                <c:manualLayout>
                  <c:x val="1.3943014132726955E-2"/>
                  <c:y val="-1.431127012522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72-490E-8AB6-62D68B466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план</c:v>
                </c:pt>
                <c:pt idx="1">
                  <c:v>2025 год проект</c:v>
                </c:pt>
                <c:pt idx="2">
                  <c:v>2026 год проект</c:v>
                </c:pt>
                <c:pt idx="3">
                  <c:v>2027 год проект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4500</c:v>
                </c:pt>
                <c:pt idx="1">
                  <c:v>7482.4</c:v>
                </c:pt>
                <c:pt idx="2">
                  <c:v>4482.3999999999996</c:v>
                </c:pt>
                <c:pt idx="3">
                  <c:v>4982.3999999999996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2-490E-8AB6-62D68B4669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54411306181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72-490E-8AB6-62D68B4669E1}"/>
                </c:ext>
              </c:extLst>
            </c:dLbl>
            <c:dLbl>
              <c:idx val="1"/>
              <c:layout>
                <c:manualLayout>
                  <c:x val="9.7601098929087655E-3"/>
                  <c:y val="9.540846750149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72-490E-8AB6-62D68B4669E1}"/>
                </c:ext>
              </c:extLst>
            </c:dLbl>
            <c:dLbl>
              <c:idx val="2"/>
              <c:layout>
                <c:manualLayout>
                  <c:x val="8.3658084796360711E-3"/>
                  <c:y val="-2.623732856290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72-490E-8AB6-62D68B4669E1}"/>
                </c:ext>
              </c:extLst>
            </c:dLbl>
            <c:dLbl>
              <c:idx val="3"/>
              <c:layout>
                <c:manualLayout>
                  <c:x val="1.1154411306181666E-2"/>
                  <c:y val="-1.192605843768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72-490E-8AB6-62D68B466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план</c:v>
                </c:pt>
                <c:pt idx="1">
                  <c:v>2025 год проект</c:v>
                </c:pt>
                <c:pt idx="2">
                  <c:v>2026 год проект</c:v>
                </c:pt>
                <c:pt idx="3">
                  <c:v>2027 год проект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76321.8</c:v>
                </c:pt>
                <c:pt idx="1">
                  <c:v>117025.7</c:v>
                </c:pt>
                <c:pt idx="2">
                  <c:v>77747</c:v>
                </c:pt>
                <c:pt idx="3">
                  <c:v>79771.8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2-490E-8AB6-62D68B466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2395695"/>
        <c:axId val="882413167"/>
        <c:axId val="0"/>
      </c:bar3DChart>
      <c:catAx>
        <c:axId val="88239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882413167"/>
        <c:crosses val="autoZero"/>
        <c:auto val="1"/>
        <c:lblAlgn val="ctr"/>
        <c:lblOffset val="100"/>
        <c:noMultiLvlLbl val="0"/>
      </c:catAx>
      <c:valAx>
        <c:axId val="88241316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88239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225496017683858E-3"/>
          <c:y val="7.1005873818545451E-2"/>
          <c:w val="0.27917144742538186"/>
          <c:h val="0.86037327623850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09512273528275E-2"/>
          <c:y val="8.6159295308651337E-2"/>
          <c:w val="0.92182892091480462"/>
          <c:h val="0.9051118303928289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12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7CC-4E84-B349-30C4B1DE314B}"/>
              </c:ext>
            </c:extLst>
          </c:dPt>
          <c:dPt>
            <c:idx val="1"/>
            <c:bubble3D val="0"/>
            <c:spPr>
              <a:solidFill>
                <a:srgbClr val="009999">
                  <a:alpha val="70000"/>
                </a:srgbClr>
              </a:solidFill>
              <a:ln w="19050">
                <a:solidFill>
                  <a:srgbClr val="0099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C-4E84-B349-30C4B1DE314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7CC-4E84-B349-30C4B1DE314B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C-4E84-B349-30C4B1DE314B}"/>
              </c:ext>
            </c:extLst>
          </c:dPt>
          <c:dPt>
            <c:idx val="4"/>
            <c:bubble3D val="0"/>
            <c:explosion val="12"/>
            <c:spPr>
              <a:solidFill>
                <a:srgbClr val="8FAADC"/>
              </a:solidFill>
              <a:ln w="19050">
                <a:solidFill>
                  <a:srgbClr val="7030A0">
                    <a:alpha val="7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C-4E84-B349-30C4B1DE314B}"/>
              </c:ext>
            </c:extLst>
          </c:dPt>
          <c:dLbls>
            <c:dLbl>
              <c:idx val="0"/>
              <c:layout>
                <c:manualLayout>
                  <c:x val="-1.5227841339085975E-2"/>
                  <c:y val="-1.24092749857061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380801-A035-4B6E-996F-8CB133166E36}" type="CATEGORYNAME">
                      <a:rPr lang="ru-RU"/>
                      <a:pPr>
                        <a:defRPr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/>
                      <a:t>; </a:t>
                    </a:r>
                    <a:endParaRPr lang="ru-RU" baseline="0" smtClean="0"/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85D9E58-9150-41C5-9F6D-25A36D160D97}" type="VALUE">
                      <a:rPr lang="ru-RU" baseline="0" smtClean="0"/>
                      <a:pPr>
                        <a:defRPr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3897952395113"/>
                      <c:h val="0.19782975274157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CC-4E84-B349-30C4B1DE314B}"/>
                </c:ext>
              </c:extLst>
            </c:dLbl>
            <c:dLbl>
              <c:idx val="1"/>
              <c:layout>
                <c:manualLayout>
                  <c:x val="-9.2007745127255028E-3"/>
                  <c:y val="-0.23750562359185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0B66BA7-0967-42DF-8668-223D319240AA}" type="CATEGORYNAME">
                      <a:rPr lang="ru-RU" sz="100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000" baseline="0" dirty="0" smtClean="0"/>
                      <a:t>;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baseline="0" dirty="0" smtClean="0"/>
                      <a:t> </a:t>
                    </a:r>
                    <a:fld id="{F2AB09D8-956A-4567-A2C9-4897E69E6EFD}" type="VALUE">
                      <a:rPr lang="ru-RU" sz="1000" baseline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0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42434662360788"/>
                      <c:h val="0.18055802065353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CC-4E84-B349-30C4B1DE314B}"/>
                </c:ext>
              </c:extLst>
            </c:dLbl>
            <c:dLbl>
              <c:idx val="2"/>
              <c:layout>
                <c:manualLayout>
                  <c:x val="0.23175513348209931"/>
                  <c:y val="-2.56460325546484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CC-4E84-B349-30C4B1DE314B}"/>
                </c:ext>
              </c:extLst>
            </c:dLbl>
            <c:dLbl>
              <c:idx val="3"/>
              <c:layout>
                <c:manualLayout>
                  <c:x val="-1.635487154939634E-3"/>
                  <c:y val="3.0669525879238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AB87528-8FDA-4B99-9784-CE362ABBB407}" type="CATEGORYNAME">
                      <a:rPr lang="ru-RU" sz="100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000" baseline="0" dirty="0" smtClean="0"/>
                      <a:t>;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C62D77FC-6DFC-4568-8BF1-2D4C05F80CCF}" type="VALUE">
                      <a:rPr lang="ru-RU" sz="1000" baseline="0" smtClean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CC-4E84-B349-30C4B1DE31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EC6C0B2-01C1-4636-8AC4-6CAB44DDE7B5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CC-4E84-B349-30C4B1DE3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Расходы на комплектование библиотечных фондов</c:v>
                </c:pt>
                <c:pt idx="1">
                  <c:v>Расходы на капитальный ремонт МКУ "Лужский городской Дом культуры"</c:v>
                </c:pt>
                <c:pt idx="2">
                  <c:v>Расходы на выплату заработной платы работникам в учреждениях культуры</c:v>
                </c:pt>
                <c:pt idx="3">
                  <c:v>Расходы на обеспечение деятельности учреждений, проведение мероприятий в сфере культуры, поддержку развития общественной инфраструктуры муниципального значения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350</c:v>
                </c:pt>
                <c:pt idx="1">
                  <c:v>50000</c:v>
                </c:pt>
                <c:pt idx="2">
                  <c:v>121269.9</c:v>
                </c:pt>
                <c:pt idx="3">
                  <c:v>34896.800000000003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C-4E84-B349-30C4B1DE3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25"/>
        <c:splitType val="pos"/>
        <c:splitPos val="2"/>
        <c:secondPieSize val="77"/>
        <c:serLines>
          <c:spPr>
            <a:ln w="222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>
          <a:outerShdw blurRad="50800" dist="508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44208796526851"/>
          <c:y val="2.3255813953488372E-3"/>
          <c:w val="0.799220596488732"/>
          <c:h val="0.573026735030214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 на обеспечение деятельности учреждений культуры</c:v>
                </c:pt>
              </c:strCache>
            </c:strRef>
          </c:tx>
          <c:spPr>
            <a:solidFill>
              <a:srgbClr val="FFCCCC"/>
            </a:solidFill>
            <a:ln w="15875">
              <a:solidFill>
                <a:srgbClr val="7030A0"/>
              </a:solidFill>
            </a:ln>
            <a:effectLst/>
            <a:sp3d contourW="15875">
              <a:contourClr>
                <a:srgbClr val="7030A0"/>
              </a:contourClr>
            </a:sp3d>
          </c:spPr>
          <c:invertIfNegative val="0"/>
          <c:dLbls>
            <c:dLbl>
              <c:idx val="0"/>
              <c:layout>
                <c:manualLayout>
                  <c:x val="-4.4617645224726256E-2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B2-4A0C-819F-3FAFFEE5956B}"/>
                </c:ext>
              </c:extLst>
            </c:dLbl>
            <c:dLbl>
              <c:idx val="1"/>
              <c:layout>
                <c:manualLayout>
                  <c:x val="-4.1829042398180867E-2"/>
                  <c:y val="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2-4A0C-819F-3FAFFEE5956B}"/>
                </c:ext>
              </c:extLst>
            </c:dLbl>
            <c:dLbl>
              <c:idx val="2"/>
              <c:layout>
                <c:manualLayout>
                  <c:x val="-4.1829042398180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2-4A0C-819F-3FAFFEE5956B}"/>
                </c:ext>
              </c:extLst>
            </c:dLbl>
            <c:dLbl>
              <c:idx val="3"/>
              <c:layout>
                <c:manualLayout>
                  <c:x val="-4.461764522472636E-2"/>
                  <c:y val="-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B2-4A0C-819F-3FAFFEE5956B}"/>
                </c:ext>
              </c:extLst>
            </c:dLbl>
            <c:dLbl>
              <c:idx val="4"/>
              <c:layout>
                <c:manualLayout>
                  <c:x val="-5.1589152291089735E-2"/>
                  <c:y val="-2.325581395348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B2-4A0C-819F-3FAFFEE59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23475.5</c:v>
                </c:pt>
                <c:pt idx="1">
                  <c:v>25398.9</c:v>
                </c:pt>
                <c:pt idx="2">
                  <c:v>31585</c:v>
                </c:pt>
                <c:pt idx="3">
                  <c:v>31342.2</c:v>
                </c:pt>
                <c:pt idx="4">
                  <c:v>31342.2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F-4149-9644-54D5325185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оплату труда работников учреждений культуры</c:v>
                </c:pt>
              </c:strCache>
            </c:strRef>
          </c:tx>
          <c:spPr>
            <a:solidFill>
              <a:srgbClr val="CCCCFF"/>
            </a:solidFill>
            <a:ln w="15875">
              <a:solidFill>
                <a:srgbClr val="7030A0"/>
              </a:solidFill>
            </a:ln>
            <a:effectLst/>
            <a:sp3d contourW="15875">
              <a:contourClr>
                <a:srgbClr val="7030A0"/>
              </a:contourClr>
            </a:sp3d>
          </c:spPr>
          <c:invertIfNegative val="0"/>
          <c:dLbls>
            <c:dLbl>
              <c:idx val="0"/>
              <c:layout>
                <c:manualLayout>
                  <c:x val="-4.7406248051271645E-2"/>
                  <c:y val="-9.302325581395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F-4149-9644-54D532518562}"/>
                </c:ext>
              </c:extLst>
            </c:dLbl>
            <c:dLbl>
              <c:idx val="1"/>
              <c:layout>
                <c:manualLayout>
                  <c:x val="-3.7646138158362777E-2"/>
                  <c:y val="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FF-4149-9644-54D532518562}"/>
                </c:ext>
              </c:extLst>
            </c:dLbl>
            <c:dLbl>
              <c:idx val="2"/>
              <c:layout>
                <c:manualLayout>
                  <c:x val="-4.8800549464544339E-2"/>
                  <c:y val="2.558139534883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FF-4149-9644-54D532518562}"/>
                </c:ext>
              </c:extLst>
            </c:dLbl>
            <c:dLbl>
              <c:idx val="3"/>
              <c:layout>
                <c:manualLayout>
                  <c:x val="-5.1589152291089735E-2"/>
                  <c:y val="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FF-4149-9644-54D532518562}"/>
                </c:ext>
              </c:extLst>
            </c:dLbl>
            <c:dLbl>
              <c:idx val="4"/>
              <c:layout>
                <c:manualLayout>
                  <c:x val="-5.4377755117635124E-2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FF-4149-9644-54D532518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85326.3</c:v>
                </c:pt>
                <c:pt idx="1">
                  <c:v>106574.2</c:v>
                </c:pt>
                <c:pt idx="2">
                  <c:v>121269.9</c:v>
                </c:pt>
                <c:pt idx="3">
                  <c:v>121269.9</c:v>
                </c:pt>
                <c:pt idx="4">
                  <c:v>121269.9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FF-4149-9644-54D532518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18032160"/>
        <c:axId val="218024672"/>
        <c:axId val="0"/>
      </c:bar3DChart>
      <c:catAx>
        <c:axId val="2180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18024672"/>
        <c:crosses val="autoZero"/>
        <c:auto val="1"/>
        <c:lblAlgn val="ctr"/>
        <c:lblOffset val="100"/>
        <c:noMultiLvlLbl val="0"/>
      </c:catAx>
      <c:valAx>
        <c:axId val="2180246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803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3658084796361734E-3"/>
          <c:y val="1.6332539827870338E-2"/>
          <c:w val="0.17579363197293429"/>
          <c:h val="0.47431166453030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31616959272347E-2"/>
          <c:y val="0.11184732810196354"/>
          <c:w val="0.85638695443291246"/>
          <c:h val="0.555738789866409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sq">
              <a:solidFill>
                <a:srgbClr val="009999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4617645224726256E-2"/>
                  <c:y val="0.14033875553896072"/>
                </c:manualLayout>
              </c:layout>
              <c:tx>
                <c:rich>
                  <a:bodyPr/>
                  <a:lstStyle/>
                  <a:p>
                    <a:fld id="{778C7E71-00AC-4DA0-85A3-440E5DB070E9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7CD-4D3B-BBC0-02BC7B554FAC}"/>
                </c:ext>
              </c:extLst>
            </c:dLbl>
            <c:dLbl>
              <c:idx val="1"/>
              <c:layout>
                <c:manualLayout>
                  <c:x val="-2.509742543890852E-2"/>
                  <c:y val="-0.11818000466438801"/>
                </c:manualLayout>
              </c:layout>
              <c:tx>
                <c:rich>
                  <a:bodyPr/>
                  <a:lstStyle/>
                  <a:p>
                    <a:fld id="{57FC2CA4-941D-4F33-AEAF-504F3F89E25D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7CD-4D3B-BBC0-02BC7B554FAC}"/>
                </c:ext>
              </c:extLst>
            </c:dLbl>
            <c:dLbl>
              <c:idx val="2"/>
              <c:layout>
                <c:manualLayout>
                  <c:x val="-1.5337315545999701E-2"/>
                  <c:y val="9.6021253789815228E-2"/>
                </c:manualLayout>
              </c:layout>
              <c:tx>
                <c:rich>
                  <a:bodyPr/>
                  <a:lstStyle/>
                  <a:p>
                    <a:fld id="{15AB5ABC-28F3-491F-BF9F-E5CDC2526F33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7CD-4D3B-BBC0-02BC7B554FAC}"/>
                </c:ext>
              </c:extLst>
            </c:dLbl>
            <c:dLbl>
              <c:idx val="3"/>
              <c:layout>
                <c:manualLayout>
                  <c:x val="-4.0434740984908173E-2"/>
                  <c:y val="-0.14772500583048498"/>
                </c:manualLayout>
              </c:layout>
              <c:tx>
                <c:rich>
                  <a:bodyPr/>
                  <a:lstStyle/>
                  <a:p>
                    <a:fld id="{BABDDB1B-4254-4878-9914-6E65B3A9496F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7CD-4D3B-BBC0-02BC7B554FAC}"/>
                </c:ext>
              </c:extLst>
            </c:dLbl>
            <c:dLbl>
              <c:idx val="4"/>
              <c:layout>
                <c:manualLayout>
                  <c:x val="-1.5337315545999753E-2"/>
                  <c:y val="0.11818000466438798"/>
                </c:manualLayout>
              </c:layout>
              <c:tx>
                <c:rich>
                  <a:bodyPr/>
                  <a:lstStyle/>
                  <a:p>
                    <a:fld id="{3FF4684E-9FDD-4492-904C-FBE677EFE3AC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7CD-4D3B-BBC0-02BC7B554FAC}"/>
                </c:ext>
              </c:extLst>
            </c:dLbl>
            <c:dLbl>
              <c:idx val="5"/>
              <c:layout>
                <c:manualLayout>
                  <c:x val="-6.971507066363682E-3"/>
                  <c:y val="-5.1703752040669751E-2"/>
                </c:manualLayout>
              </c:layout>
              <c:tx>
                <c:rich>
                  <a:bodyPr/>
                  <a:lstStyle/>
                  <a:p>
                    <a:fld id="{B6F12E2D-1CD3-42FE-BD46-5A2BB1DCAEE6}" type="CELLRANGE">
                      <a:rPr lang="en-US" smtClean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7CD-4D3B-BBC0-02BC7B554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237815.4</c:v>
                </c:pt>
                <c:pt idx="1">
                  <c:v>234003.6</c:v>
                </c:pt>
                <c:pt idx="2">
                  <c:v>269652.40000000002</c:v>
                </c:pt>
                <c:pt idx="3">
                  <c:v>275976.7</c:v>
                </c:pt>
                <c:pt idx="4">
                  <c:v>337349.9</c:v>
                </c:pt>
                <c:pt idx="5">
                  <c:v>361009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6"/>
                  <c:pt idx="0">
                    <c:v>237 815,4</c:v>
                  </c:pt>
                  <c:pt idx="1">
                    <c:v>234 003,6</c:v>
                  </c:pt>
                  <c:pt idx="2">
                    <c:v>269 652,4</c:v>
                  </c:pt>
                  <c:pt idx="3">
                    <c:v>275 976,7</c:v>
                  </c:pt>
                  <c:pt idx="4">
                    <c:v>337 349,9</c:v>
                  </c:pt>
                  <c:pt idx="5">
                    <c:v>361 009,0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7CD-4D3B-BBC0-02BC7B554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024415"/>
        <c:axId val="759015679"/>
      </c:lineChart>
      <c:catAx>
        <c:axId val="75902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759015679"/>
        <c:crosses val="autoZero"/>
        <c:auto val="1"/>
        <c:lblAlgn val="ctr"/>
        <c:lblOffset val="100"/>
        <c:noMultiLvlLbl val="0"/>
      </c:catAx>
      <c:valAx>
        <c:axId val="759015679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75902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9964309705398765E-3"/>
                  <c:y val="-8.020372407513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A8-4278-B12A-7DEE523C93BB}"/>
                </c:ext>
              </c:extLst>
            </c:dLbl>
            <c:dLbl>
              <c:idx val="1"/>
              <c:layout>
                <c:manualLayout>
                  <c:x val="-3.4273477613279604E-2"/>
                  <c:y val="-6.4926824251296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A8-4278-B12A-7DEE523C93BB}"/>
                </c:ext>
              </c:extLst>
            </c:dLbl>
            <c:dLbl>
              <c:idx val="2"/>
              <c:layout>
                <c:manualLayout>
                  <c:x val="-1.713673880663984E-2"/>
                  <c:y val="-4.583069947150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A8-4278-B12A-7DEE523C93BB}"/>
                </c:ext>
              </c:extLst>
            </c:dLbl>
            <c:dLbl>
              <c:idx val="3"/>
              <c:layout>
                <c:manualLayout>
                  <c:x val="-4.1413785449379598E-2"/>
                  <c:y val="-7.25652741632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A8-4278-B12A-7DEE523C93BB}"/>
                </c:ext>
              </c:extLst>
            </c:dLbl>
            <c:dLbl>
              <c:idx val="4"/>
              <c:layout>
                <c:manualLayout>
                  <c:x val="-8.56836940332E-3"/>
                  <c:y val="5.346914938342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A8-4278-B12A-7DEE523C93BB}"/>
                </c:ext>
              </c:extLst>
            </c:dLbl>
            <c:dLbl>
              <c:idx val="5"/>
              <c:layout>
                <c:manualLayout>
                  <c:x val="-1.4280615672200871E-3"/>
                  <c:y val="3.05537996476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A8-4278-B12A-7DEE523C9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30A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92211.9</c:v>
                </c:pt>
                <c:pt idx="1">
                  <c:v>101301.4</c:v>
                </c:pt>
                <c:pt idx="2">
                  <c:v>116339</c:v>
                </c:pt>
                <c:pt idx="3">
                  <c:v>115246.2</c:v>
                </c:pt>
                <c:pt idx="4">
                  <c:v>115369.4</c:v>
                </c:pt>
                <c:pt idx="5">
                  <c:v>130827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8-4278-B12A-7DEE523C93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8561231344399647E-3"/>
                  <c:y val="4.964992442746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A8-4278-B12A-7DEE523C93BB}"/>
                </c:ext>
              </c:extLst>
            </c:dLbl>
            <c:dLbl>
              <c:idx val="1"/>
              <c:layout>
                <c:manualLayout>
                  <c:x val="-9.9964309705399285E-3"/>
                  <c:y val="3.05537996476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A8-4278-B12A-7DEE523C93BB}"/>
                </c:ext>
              </c:extLst>
            </c:dLbl>
            <c:dLbl>
              <c:idx val="2"/>
              <c:layout>
                <c:manualLayout>
                  <c:x val="-1.4280615672200348E-3"/>
                  <c:y val="3.437302460362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A8-4278-B12A-7DEE523C93BB}"/>
                </c:ext>
              </c:extLst>
            </c:dLbl>
            <c:dLbl>
              <c:idx val="3"/>
              <c:layout>
                <c:manualLayout>
                  <c:x val="-1.4280615672199824E-3"/>
                  <c:y val="5.346914938342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A8-4278-B12A-7DEE523C93BB}"/>
                </c:ext>
              </c:extLst>
            </c:dLbl>
            <c:dLbl>
              <c:idx val="4"/>
              <c:layout>
                <c:manualLayout>
                  <c:x val="-8.56836940332E-3"/>
                  <c:y val="-5.728837433937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A8-4278-B12A-7DEE523C93BB}"/>
                </c:ext>
              </c:extLst>
            </c:dLbl>
            <c:dLbl>
              <c:idx val="5"/>
              <c:layout>
                <c:manualLayout>
                  <c:x val="-1.42806156722008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A8-4278-B12A-7DEE523C9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92848.3</c:v>
                </c:pt>
                <c:pt idx="1">
                  <c:v>82787.8</c:v>
                </c:pt>
                <c:pt idx="2">
                  <c:v>99860</c:v>
                </c:pt>
                <c:pt idx="3">
                  <c:v>114849</c:v>
                </c:pt>
                <c:pt idx="4">
                  <c:v>149854.70000000001</c:v>
                </c:pt>
                <c:pt idx="5">
                  <c:v>164920.79999999999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8-4278-B12A-7DEE523C93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Дорожный фонд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4A8-4278-B12A-7DEE523C93BB}"/>
              </c:ext>
            </c:extLst>
          </c:dPt>
          <c:dPt>
            <c:idx val="1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4A8-4278-B12A-7DEE523C93BB}"/>
              </c:ext>
            </c:extLst>
          </c:dPt>
          <c:dPt>
            <c:idx val="2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4A8-4278-B12A-7DEE523C93BB}"/>
              </c:ext>
            </c:extLst>
          </c:dPt>
          <c:dPt>
            <c:idx val="3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4A8-4278-B12A-7DEE523C93BB}"/>
              </c:ext>
            </c:extLst>
          </c:dPt>
          <c:dPt>
            <c:idx val="4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4A8-4278-B12A-7DEE523C93BB}"/>
              </c:ext>
            </c:extLst>
          </c:dPt>
          <c:dPt>
            <c:idx val="5"/>
            <c:marker>
              <c:symbol val="picture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4A8-4278-B12A-7DEE523C93BB}"/>
              </c:ext>
            </c:extLst>
          </c:dPt>
          <c:dLbls>
            <c:dLbl>
              <c:idx val="0"/>
              <c:layout>
                <c:manualLayout>
                  <c:x val="-3.2845416046059596E-2"/>
                  <c:y val="7.25652741632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8-4278-B12A-7DEE523C93BB}"/>
                </c:ext>
              </c:extLst>
            </c:dLbl>
            <c:dLbl>
              <c:idx val="1"/>
              <c:layout>
                <c:manualLayout>
                  <c:x val="-8.5683694033198941E-3"/>
                  <c:y val="3.437302460362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A8-4278-B12A-7DEE523C93BB}"/>
                </c:ext>
              </c:extLst>
            </c:dLbl>
            <c:dLbl>
              <c:idx val="2"/>
              <c:layout>
                <c:manualLayout>
                  <c:x val="-7.1403078360999118E-3"/>
                  <c:y val="4.964992442746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A8-4278-B12A-7DEE523C93BB}"/>
                </c:ext>
              </c:extLst>
            </c:dLbl>
            <c:dLbl>
              <c:idx val="3"/>
              <c:layout>
                <c:manualLayout>
                  <c:x val="-5.7122462688799294E-3"/>
                  <c:y val="3.819224955958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A8-4278-B12A-7DEE523C93BB}"/>
                </c:ext>
              </c:extLst>
            </c:dLbl>
            <c:dLbl>
              <c:idx val="4"/>
              <c:layout>
                <c:manualLayout>
                  <c:x val="-5.7122462688800344E-3"/>
                  <c:y val="4.583069947150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A8-4278-B12A-7DEE523C93BB}"/>
                </c:ext>
              </c:extLst>
            </c:dLbl>
            <c:dLbl>
              <c:idx val="5"/>
              <c:layout>
                <c:manualLayout>
                  <c:x val="-5.7122462688799294E-3"/>
                  <c:y val="6.110759929533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A8-4278-B12A-7DEE523C9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45600</c:v>
                </c:pt>
                <c:pt idx="1">
                  <c:v>51821.9</c:v>
                </c:pt>
                <c:pt idx="2">
                  <c:v>56069.7</c:v>
                </c:pt>
                <c:pt idx="3">
                  <c:v>53406.8</c:v>
                </c:pt>
                <c:pt idx="4">
                  <c:v>75848.2</c:v>
                </c:pt>
                <c:pt idx="5">
                  <c:v>79437.100000000006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8-4278-B12A-7DEE523C9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132591"/>
        <c:axId val="533133839"/>
      </c:lineChart>
      <c:catAx>
        <c:axId val="53313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533133839"/>
        <c:crosses val="autoZero"/>
        <c:auto val="1"/>
        <c:lblAlgn val="ctr"/>
        <c:lblOffset val="100"/>
        <c:noMultiLvlLbl val="0"/>
      </c:catAx>
      <c:valAx>
        <c:axId val="533133839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3313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ru-RU" sz="1400" b="1" dirty="0" smtClean="0">
                <a:latin typeface="Palatino Linotype" panose="02040502050505030304" pitchFamily="18" charset="0"/>
              </a:rPr>
              <a:t>Муниципальный долг</a:t>
            </a:r>
            <a:endParaRPr lang="ru-RU" sz="1400" b="1" dirty="0">
              <a:latin typeface="Palatino Linotype" panose="020405020505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112278121891088"/>
                  <c:y val="-8.70287229048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9-4698-B0B0-11F572F09D59}"/>
                </c:ext>
              </c:extLst>
            </c:dLbl>
            <c:dLbl>
              <c:idx val="1"/>
              <c:layout>
                <c:manualLayout>
                  <c:x val="-0.11551292631189775"/>
                  <c:y val="0.10153351005570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79-4698-B0B0-11F572F09D59}"/>
                </c:ext>
              </c:extLst>
            </c:dLbl>
            <c:dLbl>
              <c:idx val="2"/>
              <c:layout>
                <c:manualLayout>
                  <c:x val="-4.6829564721039718E-2"/>
                  <c:y val="-9.428111648029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9-4698-B0B0-11F572F09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01.01.2022 год</c:v>
                </c:pt>
                <c:pt idx="1">
                  <c:v>01.01.2023 год</c:v>
                </c:pt>
                <c:pt idx="2">
                  <c:v>01.01.2024 год </c:v>
                </c:pt>
                <c:pt idx="3">
                  <c:v>01.01.2025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10876192</c:v>
                </c:pt>
                <c:pt idx="1">
                  <c:v>8157144</c:v>
                </c:pt>
                <c:pt idx="2">
                  <c:v>5438096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9-4698-B0B0-11F572F09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124832"/>
        <c:axId val="470133568"/>
      </c:lineChart>
      <c:catAx>
        <c:axId val="4701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470133568"/>
        <c:crosses val="autoZero"/>
        <c:auto val="1"/>
        <c:lblAlgn val="ctr"/>
        <c:lblOffset val="100"/>
        <c:noMultiLvlLbl val="0"/>
      </c:catAx>
      <c:valAx>
        <c:axId val="47013356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701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7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45-4628-9D84-B8460790C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216764.6</c:v>
                </c:pt>
                <c:pt idx="1">
                  <c:v>227741.4</c:v>
                </c:pt>
                <c:pt idx="2">
                  <c:v>262998.3</c:v>
                </c:pt>
                <c:pt idx="3">
                  <c:v>282988.2</c:v>
                </c:pt>
                <c:pt idx="4">
                  <c:v>304212.3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F-4C72-9380-791471541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1100080"/>
        <c:axId val="1"/>
      </c:barChart>
      <c:catAx>
        <c:axId val="59110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9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0080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6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8FAADC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54 922,4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8D-47C7-A785-836EA236E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36666.400000000001</c:v>
                </c:pt>
                <c:pt idx="1">
                  <c:v>39000</c:v>
                </c:pt>
                <c:pt idx="2">
                  <c:v>38611</c:v>
                </c:pt>
                <c:pt idx="3">
                  <c:v>38765.4</c:v>
                </c:pt>
                <c:pt idx="4">
                  <c:v>38920.5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2-46DB-BE71-B53D6E919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1099248"/>
        <c:axId val="1"/>
      </c:barChart>
      <c:catAx>
        <c:axId val="59109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9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099248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Акцизы на  нефтепродукты
</a:t>
            </a:r>
            <a:r>
              <a:rPr lang="ru-RU" sz="13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Норматив отчислений - 0,09424
(в 2024 году - 0,0956)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 нефтепродукты
Норматив отчислений - 0,09424
(в 2024 году - 0,0956)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8492</c:v>
                </c:pt>
                <c:pt idx="1">
                  <c:v>7993.6</c:v>
                </c:pt>
                <c:pt idx="2">
                  <c:v>8842.7999999999993</c:v>
                </c:pt>
                <c:pt idx="3">
                  <c:v>9316.7000000000007</c:v>
                </c:pt>
                <c:pt idx="4">
                  <c:v>9689.4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3-4287-8AC9-5915B3944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1102160"/>
        <c:axId val="1"/>
      </c:barChart>
      <c:catAx>
        <c:axId val="591102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2160"/>
        <c:crosses val="autoZero"/>
        <c:crossBetween val="between"/>
      </c:valAx>
      <c:spPr>
        <a:noFill/>
        <a:ln w="2535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966374321889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67-489B-89D4-CFD5D97DCC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9 974,5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2-4A2A-8B49-832A5788946B}"/>
                </c:ext>
              </c:extLst>
            </c:dLbl>
            <c:dLbl>
              <c:idx val="2"/>
              <c:layout>
                <c:manualLayout>
                  <c:x val="-2.9640611091378811E-3"/>
                  <c:y val="-6.621832429185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7-489B-89D4-CFD5D97DCCE1}"/>
                </c:ext>
              </c:extLst>
            </c:dLbl>
            <c:dLbl>
              <c:idx val="3"/>
              <c:layout>
                <c:manualLayout>
                  <c:x val="0"/>
                  <c:y val="-4.966374321889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67-489B-89D4-CFD5D97DCCE1}"/>
                </c:ext>
              </c:extLst>
            </c:dLbl>
            <c:dLbl>
              <c:idx val="4"/>
              <c:layout>
                <c:manualLayout>
                  <c:x val="-2.9640611091378811E-3"/>
                  <c:y val="-5.794103375537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7-489B-89D4-CFD5D97DC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13705.9</c:v>
                </c:pt>
                <c:pt idx="1">
                  <c:v>12000</c:v>
                </c:pt>
                <c:pt idx="2">
                  <c:v>14632.8</c:v>
                </c:pt>
                <c:pt idx="3">
                  <c:v>14659</c:v>
                </c:pt>
                <c:pt idx="4">
                  <c:v>14691.4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8-4D57-8C70-D87DBBF52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1105072"/>
        <c:axId val="1"/>
      </c:barChart>
      <c:catAx>
        <c:axId val="59110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5072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36940698345345"/>
          <c:y val="0.17791517665705125"/>
          <c:w val="0.41905478633990978"/>
          <c:h val="0.80251295531199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8FAADC"/>
              </a:solidFill>
              <a:ln w="18822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480-4E29-9839-279E46899B97}"/>
              </c:ext>
            </c:extLst>
          </c:dPt>
          <c:dPt>
            <c:idx val="1"/>
            <c:bubble3D val="0"/>
            <c:explosion val="9"/>
            <c:spPr>
              <a:solidFill>
                <a:srgbClr val="33CCCC"/>
              </a:solidFill>
              <a:ln w="18822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80-4E29-9839-279E46899B97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18822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480-4E29-9839-279E46899B97}"/>
              </c:ext>
            </c:extLst>
          </c:dPt>
          <c:dLbls>
            <c:dLbl>
              <c:idx val="1"/>
              <c:layout>
                <c:manualLayout>
                  <c:x val="0.19202710675516341"/>
                  <c:y val="-9.667232187676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80-4E29-9839-279E46899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имущества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11723.1</c:v>
                </c:pt>
                <c:pt idx="1">
                  <c:v>19852</c:v>
                </c:pt>
                <c:pt idx="2">
                  <c:v>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80-4E29-9839-279E46899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09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 rot="660000"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5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351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351">
          <a:noFill/>
        </a:ln>
      </c:spPr>
    </c:backWall>
    <c:plotArea>
      <c:layout>
        <c:manualLayout>
          <c:layoutTarget val="inner"/>
          <c:xMode val="edge"/>
          <c:yMode val="edge"/>
          <c:x val="0.38446987919697134"/>
          <c:y val="0.33413969157906764"/>
          <c:w val="0.59831965304419743"/>
          <c:h val="0.618884392270353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9999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254143182596328E-2"/>
                  <c:y val="-5.166796545458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66-4049-BD7B-D2A9FCA1E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12028.8</c:v>
                </c:pt>
                <c:pt idx="1">
                  <c:v>11723</c:v>
                </c:pt>
                <c:pt idx="2">
                  <c:v>11723.1</c:v>
                </c:pt>
                <c:pt idx="3">
                  <c:v>11745.1</c:v>
                </c:pt>
                <c:pt idx="4">
                  <c:v>11845.1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6D66-4049-BD7B-D2A9FCA1E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591105488"/>
        <c:axId val="1"/>
        <c:axId val="0"/>
      </c:bar3DChart>
      <c:catAx>
        <c:axId val="591105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54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4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351">
          <a:noFill/>
        </a:ln>
      </c:spPr>
    </c:sideWall>
    <c:backWall>
      <c:thickness val="0"/>
      <c:spPr>
        <a:noFill/>
        <a:ln w="25351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CC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план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2027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8316.7999999999993</c:v>
                </c:pt>
                <c:pt idx="1">
                  <c:v>5143</c:v>
                </c:pt>
                <c:pt idx="2">
                  <c:v>4349</c:v>
                </c:pt>
                <c:pt idx="3">
                  <c:v>4010</c:v>
                </c:pt>
                <c:pt idx="4">
                  <c:v>4010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F662-4CF9-A828-BC281EB05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591105072"/>
        <c:axId val="1"/>
        <c:axId val="0"/>
      </c:bar3DChart>
      <c:catAx>
        <c:axId val="59110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#\ ##0.0" sourceLinked="1"/>
        <c:majorTickMark val="out"/>
        <c:minorTickMark val="none"/>
        <c:tickLblPos val="nextTo"/>
        <c:crossAx val="5911050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9E147-F6F1-4B15-AC23-BCE4B899F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D6D2A-E4BF-45BF-9DE0-156A9C647244}" type="pres">
      <dgm:prSet presAssocID="{B849E147-F6F1-4B15-AC23-BCE4B899F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96886-24E1-440C-A80C-AF55B5D9E2EF}" type="presOf" srcId="{B849E147-F6F1-4B15-AC23-BCE4B899FC23}" destId="{DA9D6D2A-E4BF-45BF-9DE0-156A9C647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743EB-BA38-487B-8E87-33D9299395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D60C8B-0DF5-4A9A-B649-55CB4100E5AC}">
      <dgm:prSet phldrT="[Текст]" custT="1"/>
      <dgm:spPr>
        <a:solidFill>
          <a:srgbClr val="33CCCC">
            <a:alpha val="50196"/>
          </a:srgb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Доходы,    461 287,9       518 284,1        467 904,3       499 321,4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                                                           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▲12,4%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2024 г.            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▼9,7%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2025 г.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▲6,7%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2026 г.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в том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числе                                                                            </a:t>
          </a:r>
        </a:p>
        <a:p>
          <a:pPr>
            <a:lnSpc>
              <a:spcPct val="100000"/>
            </a:lnSpc>
          </a:pPr>
          <a:r>
            <a:rPr lang="ru-RU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собственные</a:t>
          </a:r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337 349,9         361 009,0          381 336,4         403 220,7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2EB3F239-F3DC-4F58-86CA-D615988F82D3}" type="parTrans" cxnId="{B885E65D-923A-4179-B250-10ADD7461336}">
      <dgm:prSet/>
      <dgm:spPr/>
      <dgm:t>
        <a:bodyPr/>
        <a:lstStyle/>
        <a:p>
          <a:endParaRPr lang="ru-RU"/>
        </a:p>
      </dgm:t>
    </dgm:pt>
    <dgm:pt modelId="{09F785E6-A41F-4B5B-9F02-D5DDCA84F06D}" type="sibTrans" cxnId="{B885E65D-923A-4179-B250-10ADD7461336}">
      <dgm:prSet/>
      <dgm:spPr/>
      <dgm:t>
        <a:bodyPr/>
        <a:lstStyle/>
        <a:p>
          <a:endParaRPr lang="ru-RU"/>
        </a:p>
      </dgm:t>
    </dgm:pt>
    <dgm:pt modelId="{85BEE5FD-68D4-44FC-AAE0-E3C4172ED789}">
      <dgm:prSet phldrT="[Текст]" custT="1"/>
      <dgm:spPr>
        <a:solidFill>
          <a:srgbClr val="33CCCC">
            <a:alpha val="50196"/>
          </a:srgb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безвозмездные</a:t>
          </a:r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123 938,0         157 275,1           86 567,9           96 100,7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FE439AC3-5027-4EF3-B5AA-7BA78C177D68}" type="parTrans" cxnId="{8059FC52-0A89-43F7-A888-CDA6CC77B5EE}">
      <dgm:prSet/>
      <dgm:spPr/>
      <dgm:t>
        <a:bodyPr/>
        <a:lstStyle/>
        <a:p>
          <a:endParaRPr lang="ru-RU"/>
        </a:p>
      </dgm:t>
    </dgm:pt>
    <dgm:pt modelId="{6367883C-84FF-4CE1-AFD1-DFA66796FC80}" type="sibTrans" cxnId="{8059FC52-0A89-43F7-A888-CDA6CC77B5EE}">
      <dgm:prSet/>
      <dgm:spPr/>
      <dgm:t>
        <a:bodyPr/>
        <a:lstStyle/>
        <a:p>
          <a:endParaRPr lang="ru-RU"/>
        </a:p>
      </dgm:t>
    </dgm:pt>
    <dgm:pt modelId="{AC5E8A73-8EAB-46E9-B389-95F8040C8D98}">
      <dgm:prSet phldrT="[Текст]" custT="1"/>
      <dgm:spPr>
        <a:solidFill>
          <a:schemeClr val="bg2">
            <a:lumMod val="9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Расходы     463 129,1      520 196,0        469 411,6       500 823,3</a:t>
          </a:r>
        </a:p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                                                     ▲12,3%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2024 г.         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▼9,8%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2025 г.        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▲6,7% </a:t>
          </a:r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2026 г.</a:t>
          </a:r>
        </a:p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в том числе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BD137E97-058A-4675-9914-9F39EF10AD38}" type="parTrans" cxnId="{76D0E27D-5497-4A2F-8293-5024E58DA78E}">
      <dgm:prSet/>
      <dgm:spPr/>
      <dgm:t>
        <a:bodyPr/>
        <a:lstStyle/>
        <a:p>
          <a:endParaRPr lang="ru-RU"/>
        </a:p>
      </dgm:t>
    </dgm:pt>
    <dgm:pt modelId="{81A1BD83-5A04-4793-9646-9854665A3A21}" type="sibTrans" cxnId="{76D0E27D-5497-4A2F-8293-5024E58DA78E}">
      <dgm:prSet/>
      <dgm:spPr/>
      <dgm:t>
        <a:bodyPr/>
        <a:lstStyle/>
        <a:p>
          <a:endParaRPr lang="ru-RU"/>
        </a:p>
      </dgm:t>
    </dgm:pt>
    <dgm:pt modelId="{CA3F2985-1301-4BB2-8B21-5614F42857D8}">
      <dgm:prSet phldrT="[Текст]" custT="1"/>
      <dgm:spPr>
        <a:solidFill>
          <a:schemeClr val="bg2">
            <a:lumMod val="90000"/>
            <a:alpha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условно утвержденные                                                         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15 023,4           25 028,2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6ABB0DA6-109A-4C00-990A-D1EA15938FDB}" type="parTrans" cxnId="{0A1AC6C6-4562-4972-BA98-7A9A45472DDD}">
      <dgm:prSet/>
      <dgm:spPr/>
      <dgm:t>
        <a:bodyPr/>
        <a:lstStyle/>
        <a:p>
          <a:endParaRPr lang="ru-RU"/>
        </a:p>
      </dgm:t>
    </dgm:pt>
    <dgm:pt modelId="{B199F5A4-7F8F-4B3F-BE6B-A63749A11F46}" type="sibTrans" cxnId="{0A1AC6C6-4562-4972-BA98-7A9A45472DDD}">
      <dgm:prSet/>
      <dgm:spPr/>
      <dgm:t>
        <a:bodyPr/>
        <a:lstStyle/>
        <a:p>
          <a:endParaRPr lang="ru-RU"/>
        </a:p>
      </dgm:t>
    </dgm:pt>
    <dgm:pt modelId="{34B5C6F8-1A67-49FF-9D64-B189D775E675}">
      <dgm:prSet phldrT="[Текст]" custT="1"/>
      <dgm:spPr>
        <a:solidFill>
          <a:srgbClr val="CCFFFF">
            <a:alpha val="50000"/>
          </a:srgb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Дефицит    -1 841,2         -1 911,9           -1 507,3          -1 501,9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FE46CD80-5C41-44D9-BCF3-F89DED1E58DA}" type="parTrans" cxnId="{51B64A2F-44A6-4706-B990-9EBDE4BB19C6}">
      <dgm:prSet/>
      <dgm:spPr/>
      <dgm:t>
        <a:bodyPr/>
        <a:lstStyle/>
        <a:p>
          <a:endParaRPr lang="ru-RU"/>
        </a:p>
      </dgm:t>
    </dgm:pt>
    <dgm:pt modelId="{69DCF238-18F0-4E9D-86E6-589BFB5A8F29}" type="sibTrans" cxnId="{51B64A2F-44A6-4706-B990-9EBDE4BB19C6}">
      <dgm:prSet/>
      <dgm:spPr/>
      <dgm:t>
        <a:bodyPr/>
        <a:lstStyle/>
        <a:p>
          <a:endParaRPr lang="ru-RU"/>
        </a:p>
      </dgm:t>
    </dgm:pt>
    <dgm:pt modelId="{4722572B-542E-4117-8081-FCE98541AC05}">
      <dgm:prSet phldrT="[Текст]" custT="1"/>
      <dgm:spPr>
        <a:solidFill>
          <a:srgbClr val="CCFFFF">
            <a:alpha val="50000"/>
          </a:srgb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% к собственным</a:t>
          </a:r>
          <a:endParaRPr lang="ru-RU" sz="1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7E9749C4-9D4F-4179-A8CF-7B0DBD740484}" type="parTrans" cxnId="{4FAB47AA-E94B-44CE-ACCC-C016ABBF33AF}">
      <dgm:prSet/>
      <dgm:spPr/>
      <dgm:t>
        <a:bodyPr/>
        <a:lstStyle/>
        <a:p>
          <a:endParaRPr lang="ru-RU"/>
        </a:p>
      </dgm:t>
    </dgm:pt>
    <dgm:pt modelId="{822F064C-7EB4-4AFC-B509-C0AAA51882B6}" type="sibTrans" cxnId="{4FAB47AA-E94B-44CE-ACCC-C016ABBF33AF}">
      <dgm:prSet/>
      <dgm:spPr/>
      <dgm:t>
        <a:bodyPr/>
        <a:lstStyle/>
        <a:p>
          <a:endParaRPr lang="ru-RU"/>
        </a:p>
      </dgm:t>
    </dgm:pt>
    <dgm:pt modelId="{7FBBF5B3-A1D2-49BD-87B6-C2FB555A4CD5}">
      <dgm:prSet phldrT="[Текст]" custT="1"/>
      <dgm:spPr>
        <a:solidFill>
          <a:srgbClr val="CCFFFF">
            <a:alpha val="50000"/>
          </a:srgb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доходам                                 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0,5%                       0,5%                           0,4%                         0,4%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42F86618-6EDF-4F65-A552-245E85CF56C1}" type="parTrans" cxnId="{717115C3-91BB-4312-873E-F430C3799C6E}">
      <dgm:prSet/>
      <dgm:spPr/>
      <dgm:t>
        <a:bodyPr/>
        <a:lstStyle/>
        <a:p>
          <a:endParaRPr lang="ru-RU"/>
        </a:p>
      </dgm:t>
    </dgm:pt>
    <dgm:pt modelId="{F54C2480-45CF-4BA5-82FB-07F6AD4BB8AB}" type="sibTrans" cxnId="{717115C3-91BB-4312-873E-F430C3799C6E}">
      <dgm:prSet/>
      <dgm:spPr/>
      <dgm:t>
        <a:bodyPr/>
        <a:lstStyle/>
        <a:p>
          <a:endParaRPr lang="ru-RU"/>
        </a:p>
      </dgm:t>
    </dgm:pt>
    <dgm:pt modelId="{B2890CB5-28E7-4054-9894-DD3EAE1F27C2}" type="pres">
      <dgm:prSet presAssocID="{30B743EB-BA38-487B-8E87-33D9299395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7377B-8D4D-4D6E-AF21-7A4391F8EA7E}" type="pres">
      <dgm:prSet presAssocID="{56D60C8B-0DF5-4A9A-B649-55CB4100E5AC}" presName="comp" presStyleCnt="0"/>
      <dgm:spPr/>
      <dgm:t>
        <a:bodyPr/>
        <a:lstStyle/>
        <a:p>
          <a:endParaRPr lang="ru-RU"/>
        </a:p>
      </dgm:t>
    </dgm:pt>
    <dgm:pt modelId="{8DF7FBE1-B873-4A42-B1AD-635DA4FC8C8E}" type="pres">
      <dgm:prSet presAssocID="{56D60C8B-0DF5-4A9A-B649-55CB4100E5AC}" presName="box" presStyleLbl="node1" presStyleIdx="0" presStyleCnt="3" custScaleY="86583"/>
      <dgm:spPr/>
      <dgm:t>
        <a:bodyPr/>
        <a:lstStyle/>
        <a:p>
          <a:endParaRPr lang="ru-RU"/>
        </a:p>
      </dgm:t>
    </dgm:pt>
    <dgm:pt modelId="{5E291F45-5D75-47DB-BA99-1A854372E930}" type="pres">
      <dgm:prSet presAssocID="{56D60C8B-0DF5-4A9A-B649-55CB4100E5AC}" presName="img" presStyleLbl="fgImgPlace1" presStyleIdx="0" presStyleCnt="3" custScaleX="65640" custScaleY="71261" custLinFactNeighborX="-22085" custLinFactNeighborY="124"/>
      <dgm:spPr>
        <a:solidFill>
          <a:srgbClr val="33CCCC">
            <a:alpha val="50000"/>
          </a:srgbClr>
        </a:solidFill>
        <a:ln>
          <a:noFill/>
        </a:ln>
      </dgm:spPr>
      <dgm:t>
        <a:bodyPr/>
        <a:lstStyle/>
        <a:p>
          <a:endParaRPr lang="ru-RU"/>
        </a:p>
      </dgm:t>
    </dgm:pt>
    <dgm:pt modelId="{F3ABEB97-4BDB-4189-BAD4-E2BC8FA973D5}" type="pres">
      <dgm:prSet presAssocID="{56D60C8B-0DF5-4A9A-B649-55CB4100E5A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0594-8A7B-4B68-9AE8-D2BB08CDE3A5}" type="pres">
      <dgm:prSet presAssocID="{09F785E6-A41F-4B5B-9F02-D5DDCA84F06D}" presName="spacer" presStyleCnt="0"/>
      <dgm:spPr/>
      <dgm:t>
        <a:bodyPr/>
        <a:lstStyle/>
        <a:p>
          <a:endParaRPr lang="ru-RU"/>
        </a:p>
      </dgm:t>
    </dgm:pt>
    <dgm:pt modelId="{406A2776-226F-447C-9506-0091B35F3F3B}" type="pres">
      <dgm:prSet presAssocID="{AC5E8A73-8EAB-46E9-B389-95F8040C8D98}" presName="comp" presStyleCnt="0"/>
      <dgm:spPr/>
      <dgm:t>
        <a:bodyPr/>
        <a:lstStyle/>
        <a:p>
          <a:endParaRPr lang="ru-RU"/>
        </a:p>
      </dgm:t>
    </dgm:pt>
    <dgm:pt modelId="{DCF29766-CB40-4D2F-BEE9-CF4C4F7861F5}" type="pres">
      <dgm:prSet presAssocID="{AC5E8A73-8EAB-46E9-B389-95F8040C8D98}" presName="box" presStyleLbl="node1" presStyleIdx="1" presStyleCnt="3" custScaleY="63724" custLinFactNeighborX="595" custLinFactNeighborY="1501"/>
      <dgm:spPr/>
      <dgm:t>
        <a:bodyPr/>
        <a:lstStyle/>
        <a:p>
          <a:endParaRPr lang="ru-RU"/>
        </a:p>
      </dgm:t>
    </dgm:pt>
    <dgm:pt modelId="{E322C0F7-C21D-4625-988A-43309031BCD8}" type="pres">
      <dgm:prSet presAssocID="{AC5E8A73-8EAB-46E9-B389-95F8040C8D98}" presName="img" presStyleLbl="fgImgPlace1" presStyleIdx="1" presStyleCnt="3" custScaleX="67351" custScaleY="66306" custLinFactNeighborX="-23764" custLinFactNeighborY="-97"/>
      <dgm:spPr>
        <a:solidFill>
          <a:schemeClr val="bg2">
            <a:lumMod val="90000"/>
            <a:alpha val="5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2B1C3BEF-CB30-4ACC-93DA-E0A3B8D63917}" type="pres">
      <dgm:prSet presAssocID="{AC5E8A73-8EAB-46E9-B389-95F8040C8D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25A54-2B98-4FC9-BF8F-5D01F32121E4}" type="pres">
      <dgm:prSet presAssocID="{81A1BD83-5A04-4793-9646-9854665A3A21}" presName="spacer" presStyleCnt="0"/>
      <dgm:spPr/>
      <dgm:t>
        <a:bodyPr/>
        <a:lstStyle/>
        <a:p>
          <a:endParaRPr lang="ru-RU"/>
        </a:p>
      </dgm:t>
    </dgm:pt>
    <dgm:pt modelId="{01D00AFD-BBE7-46E9-97F9-D861F378AF26}" type="pres">
      <dgm:prSet presAssocID="{34B5C6F8-1A67-49FF-9D64-B189D775E675}" presName="comp" presStyleCnt="0"/>
      <dgm:spPr/>
      <dgm:t>
        <a:bodyPr/>
        <a:lstStyle/>
        <a:p>
          <a:endParaRPr lang="ru-RU"/>
        </a:p>
      </dgm:t>
    </dgm:pt>
    <dgm:pt modelId="{6740A6CC-B94B-4779-BB4B-D3D68CFDC1C7}" type="pres">
      <dgm:prSet presAssocID="{34B5C6F8-1A67-49FF-9D64-B189D775E675}" presName="box" presStyleLbl="node1" presStyleIdx="2" presStyleCnt="3" custScaleY="38561"/>
      <dgm:spPr/>
      <dgm:t>
        <a:bodyPr/>
        <a:lstStyle/>
        <a:p>
          <a:endParaRPr lang="ru-RU"/>
        </a:p>
      </dgm:t>
    </dgm:pt>
    <dgm:pt modelId="{3A4B90D9-FFB7-4DDB-9C90-92CBFB966871}" type="pres">
      <dgm:prSet presAssocID="{34B5C6F8-1A67-49FF-9D64-B189D775E675}" presName="img" presStyleLbl="fgImgPlace1" presStyleIdx="2" presStyleCnt="3" custScaleX="59382" custScaleY="39549" custLinFactNeighborX="-23764" custLinFactNeighborY="-2007"/>
      <dgm:spPr>
        <a:solidFill>
          <a:srgbClr val="CCFFFF">
            <a:alpha val="50000"/>
          </a:srgbClr>
        </a:solidFill>
        <a:ln>
          <a:noFill/>
        </a:ln>
      </dgm:spPr>
      <dgm:t>
        <a:bodyPr/>
        <a:lstStyle/>
        <a:p>
          <a:endParaRPr lang="ru-RU"/>
        </a:p>
      </dgm:t>
    </dgm:pt>
    <dgm:pt modelId="{5FC77C36-52B0-4DF8-99E2-7120F694821E}" type="pres">
      <dgm:prSet presAssocID="{34B5C6F8-1A67-49FF-9D64-B189D775E6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786324-634C-4051-A10E-7D9C54C2DBC5}" type="presOf" srcId="{7FBBF5B3-A1D2-49BD-87B6-C2FB555A4CD5}" destId="{6740A6CC-B94B-4779-BB4B-D3D68CFDC1C7}" srcOrd="0" destOrd="2" presId="urn:microsoft.com/office/officeart/2005/8/layout/vList4"/>
    <dgm:cxn modelId="{B885E65D-923A-4179-B250-10ADD7461336}" srcId="{30B743EB-BA38-487B-8E87-33D929939592}" destId="{56D60C8B-0DF5-4A9A-B649-55CB4100E5AC}" srcOrd="0" destOrd="0" parTransId="{2EB3F239-F3DC-4F58-86CA-D615988F82D3}" sibTransId="{09F785E6-A41F-4B5B-9F02-D5DDCA84F06D}"/>
    <dgm:cxn modelId="{8059FC52-0A89-43F7-A888-CDA6CC77B5EE}" srcId="{56D60C8B-0DF5-4A9A-B649-55CB4100E5AC}" destId="{85BEE5FD-68D4-44FC-AAE0-E3C4172ED789}" srcOrd="0" destOrd="0" parTransId="{FE439AC3-5027-4EF3-B5AA-7BA78C177D68}" sibTransId="{6367883C-84FF-4CE1-AFD1-DFA66796FC80}"/>
    <dgm:cxn modelId="{B3747814-B6AD-4692-A1C8-C744701DA20B}" type="presOf" srcId="{85BEE5FD-68D4-44FC-AAE0-E3C4172ED789}" destId="{8DF7FBE1-B873-4A42-B1AD-635DA4FC8C8E}" srcOrd="0" destOrd="1" presId="urn:microsoft.com/office/officeart/2005/8/layout/vList4"/>
    <dgm:cxn modelId="{1C1BD754-61C7-4C58-9CD5-01F67069B90F}" type="presOf" srcId="{AC5E8A73-8EAB-46E9-B389-95F8040C8D98}" destId="{DCF29766-CB40-4D2F-BEE9-CF4C4F7861F5}" srcOrd="0" destOrd="0" presId="urn:microsoft.com/office/officeart/2005/8/layout/vList4"/>
    <dgm:cxn modelId="{0A1AC6C6-4562-4972-BA98-7A9A45472DDD}" srcId="{AC5E8A73-8EAB-46E9-B389-95F8040C8D98}" destId="{CA3F2985-1301-4BB2-8B21-5614F42857D8}" srcOrd="0" destOrd="0" parTransId="{6ABB0DA6-109A-4C00-990A-D1EA15938FDB}" sibTransId="{B199F5A4-7F8F-4B3F-BE6B-A63749A11F46}"/>
    <dgm:cxn modelId="{952D4698-0E7D-46B3-9837-8BD4232E721A}" type="presOf" srcId="{34B5C6F8-1A67-49FF-9D64-B189D775E675}" destId="{5FC77C36-52B0-4DF8-99E2-7120F694821E}" srcOrd="1" destOrd="0" presId="urn:microsoft.com/office/officeart/2005/8/layout/vList4"/>
    <dgm:cxn modelId="{51B64A2F-44A6-4706-B990-9EBDE4BB19C6}" srcId="{30B743EB-BA38-487B-8E87-33D929939592}" destId="{34B5C6F8-1A67-49FF-9D64-B189D775E675}" srcOrd="2" destOrd="0" parTransId="{FE46CD80-5C41-44D9-BCF3-F89DED1E58DA}" sibTransId="{69DCF238-18F0-4E9D-86E6-589BFB5A8F29}"/>
    <dgm:cxn modelId="{0AF277E8-DB63-4A12-A4AB-6717152B5C13}" type="presOf" srcId="{56D60C8B-0DF5-4A9A-B649-55CB4100E5AC}" destId="{F3ABEB97-4BDB-4189-BAD4-E2BC8FA973D5}" srcOrd="1" destOrd="0" presId="urn:microsoft.com/office/officeart/2005/8/layout/vList4"/>
    <dgm:cxn modelId="{717115C3-91BB-4312-873E-F430C3799C6E}" srcId="{34B5C6F8-1A67-49FF-9D64-B189D775E675}" destId="{7FBBF5B3-A1D2-49BD-87B6-C2FB555A4CD5}" srcOrd="1" destOrd="0" parTransId="{42F86618-6EDF-4F65-A552-245E85CF56C1}" sibTransId="{F54C2480-45CF-4BA5-82FB-07F6AD4BB8AB}"/>
    <dgm:cxn modelId="{D7EA5CFE-B044-42CB-BC24-08BDED7F2057}" type="presOf" srcId="{56D60C8B-0DF5-4A9A-B649-55CB4100E5AC}" destId="{8DF7FBE1-B873-4A42-B1AD-635DA4FC8C8E}" srcOrd="0" destOrd="0" presId="urn:microsoft.com/office/officeart/2005/8/layout/vList4"/>
    <dgm:cxn modelId="{C92E1E6C-68B1-4797-B132-ADA7838213BB}" type="presOf" srcId="{30B743EB-BA38-487B-8E87-33D929939592}" destId="{B2890CB5-28E7-4054-9894-DD3EAE1F27C2}" srcOrd="0" destOrd="0" presId="urn:microsoft.com/office/officeart/2005/8/layout/vList4"/>
    <dgm:cxn modelId="{5C7D3111-5091-4F2C-AEDA-76CCFACE6F77}" type="presOf" srcId="{85BEE5FD-68D4-44FC-AAE0-E3C4172ED789}" destId="{F3ABEB97-4BDB-4189-BAD4-E2BC8FA973D5}" srcOrd="1" destOrd="1" presId="urn:microsoft.com/office/officeart/2005/8/layout/vList4"/>
    <dgm:cxn modelId="{511656CC-87FD-4378-B686-22D3DA52DBC4}" type="presOf" srcId="{34B5C6F8-1A67-49FF-9D64-B189D775E675}" destId="{6740A6CC-B94B-4779-BB4B-D3D68CFDC1C7}" srcOrd="0" destOrd="0" presId="urn:microsoft.com/office/officeart/2005/8/layout/vList4"/>
    <dgm:cxn modelId="{352A53C2-C43E-40BB-B9F6-0BA53CC8DCA6}" type="presOf" srcId="{CA3F2985-1301-4BB2-8B21-5614F42857D8}" destId="{2B1C3BEF-CB30-4ACC-93DA-E0A3B8D63917}" srcOrd="1" destOrd="1" presId="urn:microsoft.com/office/officeart/2005/8/layout/vList4"/>
    <dgm:cxn modelId="{5BE549CD-0F32-454C-B4F5-2504C03093A3}" type="presOf" srcId="{7FBBF5B3-A1D2-49BD-87B6-C2FB555A4CD5}" destId="{5FC77C36-52B0-4DF8-99E2-7120F694821E}" srcOrd="1" destOrd="2" presId="urn:microsoft.com/office/officeart/2005/8/layout/vList4"/>
    <dgm:cxn modelId="{5AD9EBD3-5A65-4302-B610-7E5DC51E1D57}" type="presOf" srcId="{AC5E8A73-8EAB-46E9-B389-95F8040C8D98}" destId="{2B1C3BEF-CB30-4ACC-93DA-E0A3B8D63917}" srcOrd="1" destOrd="0" presId="urn:microsoft.com/office/officeart/2005/8/layout/vList4"/>
    <dgm:cxn modelId="{76D0E27D-5497-4A2F-8293-5024E58DA78E}" srcId="{30B743EB-BA38-487B-8E87-33D929939592}" destId="{AC5E8A73-8EAB-46E9-B389-95F8040C8D98}" srcOrd="1" destOrd="0" parTransId="{BD137E97-058A-4675-9914-9F39EF10AD38}" sibTransId="{81A1BD83-5A04-4793-9646-9854665A3A21}"/>
    <dgm:cxn modelId="{4FAB47AA-E94B-44CE-ACCC-C016ABBF33AF}" srcId="{34B5C6F8-1A67-49FF-9D64-B189D775E675}" destId="{4722572B-542E-4117-8081-FCE98541AC05}" srcOrd="0" destOrd="0" parTransId="{7E9749C4-9D4F-4179-A8CF-7B0DBD740484}" sibTransId="{822F064C-7EB4-4AFC-B509-C0AAA51882B6}"/>
    <dgm:cxn modelId="{2C5B8F11-07D6-47D4-A014-3E245F6C0B2E}" type="presOf" srcId="{4722572B-542E-4117-8081-FCE98541AC05}" destId="{6740A6CC-B94B-4779-BB4B-D3D68CFDC1C7}" srcOrd="0" destOrd="1" presId="urn:microsoft.com/office/officeart/2005/8/layout/vList4"/>
    <dgm:cxn modelId="{61BDB501-771A-4121-9564-65510A09D46D}" type="presOf" srcId="{CA3F2985-1301-4BB2-8B21-5614F42857D8}" destId="{DCF29766-CB40-4D2F-BEE9-CF4C4F7861F5}" srcOrd="0" destOrd="1" presId="urn:microsoft.com/office/officeart/2005/8/layout/vList4"/>
    <dgm:cxn modelId="{5EADB71E-72C7-4546-90A5-A96860A82989}" type="presOf" srcId="{4722572B-542E-4117-8081-FCE98541AC05}" destId="{5FC77C36-52B0-4DF8-99E2-7120F694821E}" srcOrd="1" destOrd="1" presId="urn:microsoft.com/office/officeart/2005/8/layout/vList4"/>
    <dgm:cxn modelId="{F538AD17-243C-44E5-B0E0-C0DF52DD2C77}" type="presParOf" srcId="{B2890CB5-28E7-4054-9894-DD3EAE1F27C2}" destId="{7A57377B-8D4D-4D6E-AF21-7A4391F8EA7E}" srcOrd="0" destOrd="0" presId="urn:microsoft.com/office/officeart/2005/8/layout/vList4"/>
    <dgm:cxn modelId="{D533AC92-A0F4-4E96-AE03-77E2DC80FFF9}" type="presParOf" srcId="{7A57377B-8D4D-4D6E-AF21-7A4391F8EA7E}" destId="{8DF7FBE1-B873-4A42-B1AD-635DA4FC8C8E}" srcOrd="0" destOrd="0" presId="urn:microsoft.com/office/officeart/2005/8/layout/vList4"/>
    <dgm:cxn modelId="{327891BA-2E22-4F42-AB2F-BDCE817DAE49}" type="presParOf" srcId="{7A57377B-8D4D-4D6E-AF21-7A4391F8EA7E}" destId="{5E291F45-5D75-47DB-BA99-1A854372E930}" srcOrd="1" destOrd="0" presId="urn:microsoft.com/office/officeart/2005/8/layout/vList4"/>
    <dgm:cxn modelId="{B0390AFF-55E0-43D6-B565-EC7EB23EEB59}" type="presParOf" srcId="{7A57377B-8D4D-4D6E-AF21-7A4391F8EA7E}" destId="{F3ABEB97-4BDB-4189-BAD4-E2BC8FA973D5}" srcOrd="2" destOrd="0" presId="urn:microsoft.com/office/officeart/2005/8/layout/vList4"/>
    <dgm:cxn modelId="{59F52E08-70F3-499F-AD12-713435487FD8}" type="presParOf" srcId="{B2890CB5-28E7-4054-9894-DD3EAE1F27C2}" destId="{C2970594-8A7B-4B68-9AE8-D2BB08CDE3A5}" srcOrd="1" destOrd="0" presId="urn:microsoft.com/office/officeart/2005/8/layout/vList4"/>
    <dgm:cxn modelId="{B25DAC27-F715-44AA-9B99-50D4CC05ADEF}" type="presParOf" srcId="{B2890CB5-28E7-4054-9894-DD3EAE1F27C2}" destId="{406A2776-226F-447C-9506-0091B35F3F3B}" srcOrd="2" destOrd="0" presId="urn:microsoft.com/office/officeart/2005/8/layout/vList4"/>
    <dgm:cxn modelId="{C8C46BCB-646B-4EA7-9512-C5A03DC1D5AC}" type="presParOf" srcId="{406A2776-226F-447C-9506-0091B35F3F3B}" destId="{DCF29766-CB40-4D2F-BEE9-CF4C4F7861F5}" srcOrd="0" destOrd="0" presId="urn:microsoft.com/office/officeart/2005/8/layout/vList4"/>
    <dgm:cxn modelId="{B80891FD-C83E-4613-86F5-E1C0D4BA0FD0}" type="presParOf" srcId="{406A2776-226F-447C-9506-0091B35F3F3B}" destId="{E322C0F7-C21D-4625-988A-43309031BCD8}" srcOrd="1" destOrd="0" presId="urn:microsoft.com/office/officeart/2005/8/layout/vList4"/>
    <dgm:cxn modelId="{E455944C-498D-469F-A0FE-F0147E8EE9CB}" type="presParOf" srcId="{406A2776-226F-447C-9506-0091B35F3F3B}" destId="{2B1C3BEF-CB30-4ACC-93DA-E0A3B8D63917}" srcOrd="2" destOrd="0" presId="urn:microsoft.com/office/officeart/2005/8/layout/vList4"/>
    <dgm:cxn modelId="{F133426B-02BB-483C-9CF2-7B91BE11A1B8}" type="presParOf" srcId="{B2890CB5-28E7-4054-9894-DD3EAE1F27C2}" destId="{A3825A54-2B98-4FC9-BF8F-5D01F32121E4}" srcOrd="3" destOrd="0" presId="urn:microsoft.com/office/officeart/2005/8/layout/vList4"/>
    <dgm:cxn modelId="{26439E88-3E7C-4F2A-980C-DB15BFFDC6A7}" type="presParOf" srcId="{B2890CB5-28E7-4054-9894-DD3EAE1F27C2}" destId="{01D00AFD-BBE7-46E9-97F9-D861F378AF26}" srcOrd="4" destOrd="0" presId="urn:microsoft.com/office/officeart/2005/8/layout/vList4"/>
    <dgm:cxn modelId="{13322E81-C9AF-4E5B-829A-10E4F447F288}" type="presParOf" srcId="{01D00AFD-BBE7-46E9-97F9-D861F378AF26}" destId="{6740A6CC-B94B-4779-BB4B-D3D68CFDC1C7}" srcOrd="0" destOrd="0" presId="urn:microsoft.com/office/officeart/2005/8/layout/vList4"/>
    <dgm:cxn modelId="{7D5D8D25-7604-439C-B435-40D32CF3E209}" type="presParOf" srcId="{01D00AFD-BBE7-46E9-97F9-D861F378AF26}" destId="{3A4B90D9-FFB7-4DDB-9C90-92CBFB966871}" srcOrd="1" destOrd="0" presId="urn:microsoft.com/office/officeart/2005/8/layout/vList4"/>
    <dgm:cxn modelId="{FABA3F19-7A78-4B98-AAC8-87E3971B1486}" type="presParOf" srcId="{01D00AFD-BBE7-46E9-97F9-D861F378AF26}" destId="{5FC77C36-52B0-4DF8-99E2-7120F694821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9B88B-8AAC-4B7C-8EF2-1D367385698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75A8FBD-A041-4560-BD44-2E6C1DA5A8A9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Отраслевой проект "Развитие и приведение в нормативное состояние автомобильных дорог общего пользования"</a:t>
          </a:r>
          <a:b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</a:b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 капитальный ремонт и ремонт автомобильных дорог общего пользования местного значения, имеющих приоритетный социально значимый характер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BF2CE820-4FFF-43E3-B35C-848BDF5F9CE9}" type="parTrans" cxnId="{3F8E6A94-4119-4BB3-AB93-414C06690D68}">
      <dgm:prSet/>
      <dgm:spPr/>
      <dgm:t>
        <a:bodyPr/>
        <a:lstStyle/>
        <a:p>
          <a:endParaRPr lang="ru-RU"/>
        </a:p>
      </dgm:t>
    </dgm:pt>
    <dgm:pt modelId="{F7AACA7C-72CE-4D8B-8FD3-90F1E05D8218}" type="sibTrans" cxnId="{3F8E6A94-4119-4BB3-AB93-414C06690D68}">
      <dgm:prSet/>
      <dgm:spPr/>
      <dgm:t>
        <a:bodyPr/>
        <a:lstStyle/>
        <a:p>
          <a:endParaRPr lang="ru-RU"/>
        </a:p>
      </dgm:t>
    </dgm:pt>
    <dgm:pt modelId="{F2CB5088-7929-4A32-8CAE-9EDBA8AC0897}" type="pres">
      <dgm:prSet presAssocID="{FEC9B88B-8AAC-4B7C-8EF2-1D3673856987}" presName="compositeShape" presStyleCnt="0">
        <dgm:presLayoutVars>
          <dgm:dir/>
          <dgm:resizeHandles/>
        </dgm:presLayoutVars>
      </dgm:prSet>
      <dgm:spPr/>
    </dgm:pt>
    <dgm:pt modelId="{223F09EF-B268-4DA5-B427-3220BB02C1CF}" type="pres">
      <dgm:prSet presAssocID="{FEC9B88B-8AAC-4B7C-8EF2-1D3673856987}" presName="pyramid" presStyleLbl="node1" presStyleIdx="0" presStyleCnt="1" custScaleX="71743" custScaleY="62780" custLinFactNeighborX="-25705" custLinFactNeighborY="-32650"/>
      <dgm:spPr>
        <a:solidFill>
          <a:schemeClr val="bg1">
            <a:lumMod val="75000"/>
          </a:schemeClr>
        </a:solidFill>
        <a:ln w="98425">
          <a:solidFill>
            <a:srgbClr val="FFC000"/>
          </a:solidFill>
        </a:ln>
        <a:scene3d>
          <a:camera prst="orthographicFront">
            <a:rot lat="20399999" lon="19199986" rev="0"/>
          </a:camera>
          <a:lightRig rig="threePt" dir="t"/>
        </a:scene3d>
      </dgm:spPr>
    </dgm:pt>
    <dgm:pt modelId="{AB35A182-37CC-4198-B374-87F5A5BFE4B3}" type="pres">
      <dgm:prSet presAssocID="{FEC9B88B-8AAC-4B7C-8EF2-1D3673856987}" presName="theList" presStyleCnt="0"/>
      <dgm:spPr/>
    </dgm:pt>
    <dgm:pt modelId="{6C8AADA0-3744-47A7-81F5-237388E30400}" type="pres">
      <dgm:prSet presAssocID="{B75A8FBD-A041-4560-BD44-2E6C1DA5A8A9}" presName="aNode" presStyleLbl="fgAcc1" presStyleIdx="0" presStyleCnt="1" custScaleX="120135" custScaleY="290249" custLinFactY="-17632" custLinFactNeighborX="203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44F02-A88F-4C48-BB72-37F3CC14EAC2}" type="pres">
      <dgm:prSet presAssocID="{B75A8FBD-A041-4560-BD44-2E6C1DA5A8A9}" presName="aSpace" presStyleCnt="0"/>
      <dgm:spPr/>
    </dgm:pt>
  </dgm:ptLst>
  <dgm:cxnLst>
    <dgm:cxn modelId="{3F8E6A94-4119-4BB3-AB93-414C06690D68}" srcId="{FEC9B88B-8AAC-4B7C-8EF2-1D3673856987}" destId="{B75A8FBD-A041-4560-BD44-2E6C1DA5A8A9}" srcOrd="0" destOrd="0" parTransId="{BF2CE820-4FFF-43E3-B35C-848BDF5F9CE9}" sibTransId="{F7AACA7C-72CE-4D8B-8FD3-90F1E05D8218}"/>
    <dgm:cxn modelId="{1EA45521-55B3-4B55-B897-C7530149DF22}" type="presOf" srcId="{FEC9B88B-8AAC-4B7C-8EF2-1D3673856987}" destId="{F2CB5088-7929-4A32-8CAE-9EDBA8AC0897}" srcOrd="0" destOrd="0" presId="urn:microsoft.com/office/officeart/2005/8/layout/pyramid2"/>
    <dgm:cxn modelId="{D53EDE6D-A2D0-4666-AA70-E36C2C6AF25E}" type="presOf" srcId="{B75A8FBD-A041-4560-BD44-2E6C1DA5A8A9}" destId="{6C8AADA0-3744-47A7-81F5-237388E30400}" srcOrd="0" destOrd="0" presId="urn:microsoft.com/office/officeart/2005/8/layout/pyramid2"/>
    <dgm:cxn modelId="{357CEF49-B6DC-43AB-9455-33E1372FF1CB}" type="presParOf" srcId="{F2CB5088-7929-4A32-8CAE-9EDBA8AC0897}" destId="{223F09EF-B268-4DA5-B427-3220BB02C1CF}" srcOrd="0" destOrd="0" presId="urn:microsoft.com/office/officeart/2005/8/layout/pyramid2"/>
    <dgm:cxn modelId="{7B76D73C-DD4C-4109-B787-44D0570210AD}" type="presParOf" srcId="{F2CB5088-7929-4A32-8CAE-9EDBA8AC0897}" destId="{AB35A182-37CC-4198-B374-87F5A5BFE4B3}" srcOrd="1" destOrd="0" presId="urn:microsoft.com/office/officeart/2005/8/layout/pyramid2"/>
    <dgm:cxn modelId="{D2742333-4775-4FFB-9A4C-339CD8884F9F}" type="presParOf" srcId="{AB35A182-37CC-4198-B374-87F5A5BFE4B3}" destId="{6C8AADA0-3744-47A7-81F5-237388E30400}" srcOrd="0" destOrd="0" presId="urn:microsoft.com/office/officeart/2005/8/layout/pyramid2"/>
    <dgm:cxn modelId="{C89BD41D-E6EA-44E0-9B43-9C8D08D27B7A}" type="presParOf" srcId="{AB35A182-37CC-4198-B374-87F5A5BFE4B3}" destId="{26C44F02-A88F-4C48-BB72-37F3CC14EAC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7B78C-A967-4FB7-8E8B-CCA280CCA593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76517-5CF6-41D0-98AF-894DC29B035F}">
      <dgm:prSet phldrT="[Текст]" custT="1"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На реализацию комплекса процессных мероприятий «Повышение безопасности дорожного движения» предусмотрены ассигнования в сумме</a:t>
          </a:r>
        </a:p>
        <a:p>
          <a:pPr algn="ctr"/>
          <a:r>
            <a:rPr lang="ru-RU" sz="900" b="1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4 000,0 тыс. руб.</a:t>
          </a:r>
          <a:endParaRPr lang="ru-RU" sz="900" b="1" dirty="0"/>
        </a:p>
      </dgm:t>
    </dgm:pt>
    <dgm:pt modelId="{6D3ED13B-6A01-47BA-9F05-4DE283062BCB}" type="parTrans" cxnId="{398F6623-3090-44F2-99D8-BB718AC604A5}">
      <dgm:prSet/>
      <dgm:spPr/>
      <dgm:t>
        <a:bodyPr/>
        <a:lstStyle/>
        <a:p>
          <a:endParaRPr lang="ru-RU"/>
        </a:p>
      </dgm:t>
    </dgm:pt>
    <dgm:pt modelId="{0C783BE6-4CD8-40E6-B1B0-A682BE291328}" type="sibTrans" cxnId="{398F6623-3090-44F2-99D8-BB718AC604A5}">
      <dgm:prSet/>
      <dgm:spPr/>
      <dgm:t>
        <a:bodyPr/>
        <a:lstStyle/>
        <a:p>
          <a:endParaRPr lang="ru-RU"/>
        </a:p>
      </dgm:t>
    </dgm:pt>
    <dgm:pt modelId="{EA0DA967-CEF7-4EB1-9584-E3B4FDB7DFE6}" type="pres">
      <dgm:prSet presAssocID="{DBE7B78C-A967-4FB7-8E8B-CCA280CCA59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BF55EE3-D3BD-4EA7-9A88-E3D2B875B0AE}" type="pres">
      <dgm:prSet presAssocID="{1C376517-5CF6-41D0-98AF-894DC29B035F}" presName="composite" presStyleCnt="0"/>
      <dgm:spPr/>
    </dgm:pt>
    <dgm:pt modelId="{5F604C87-5D09-459C-8709-B7507FEDEB2D}" type="pres">
      <dgm:prSet presAssocID="{1C376517-5CF6-41D0-98AF-894DC29B035F}" presName="Accent" presStyleLbl="alignNode1" presStyleIdx="0" presStyleCnt="1">
        <dgm:presLayoutVars>
          <dgm:chMax val="0"/>
          <dgm:chPref val="0"/>
        </dgm:presLayoutVars>
      </dgm:prSet>
      <dgm:spPr>
        <a:solidFill>
          <a:srgbClr val="FFC000"/>
        </a:solidFill>
      </dgm:spPr>
    </dgm:pt>
    <dgm:pt modelId="{8AB6BFCF-1B30-4F59-9750-110382AEF998}" type="pres">
      <dgm:prSet presAssocID="{1C376517-5CF6-41D0-98AF-894DC29B035F}" presName="Image" presStyleLbl="bgImgPlace1" presStyleIdx="0" presStyleCnt="1" custScaleX="67467" custScaleY="6803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1">
              <a:lumMod val="50000"/>
              <a:lumOff val="50000"/>
            </a:schemeClr>
          </a:solidFill>
        </a:ln>
      </dgm:spPr>
    </dgm:pt>
    <dgm:pt modelId="{DEBDCB29-A7EA-4CF6-BA5D-F86897327C56}" type="pres">
      <dgm:prSet presAssocID="{1C376517-5CF6-41D0-98AF-894DC29B035F}" presName="Parent" presStyleLbl="fgAccFollowNode1" presStyleIdx="0" presStyleCnt="1" custScaleX="99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35FB2-1441-4191-9C42-16A04E1A545C}" type="pres">
      <dgm:prSet presAssocID="{1C376517-5CF6-41D0-98AF-894DC29B035F}" presName="Space" presStyleCnt="0">
        <dgm:presLayoutVars>
          <dgm:chMax val="0"/>
          <dgm:chPref val="0"/>
        </dgm:presLayoutVars>
      </dgm:prSet>
      <dgm:spPr/>
    </dgm:pt>
  </dgm:ptLst>
  <dgm:cxnLst>
    <dgm:cxn modelId="{E4B92056-AF19-4700-B770-CA412F9E5DE2}" type="presOf" srcId="{DBE7B78C-A967-4FB7-8E8B-CCA280CCA593}" destId="{EA0DA967-CEF7-4EB1-9584-E3B4FDB7DFE6}" srcOrd="0" destOrd="0" presId="urn:microsoft.com/office/officeart/2008/layout/AlternatingPictureCircles"/>
    <dgm:cxn modelId="{20576A10-8078-4BFD-A14D-E5C1D53E5997}" type="presOf" srcId="{1C376517-5CF6-41D0-98AF-894DC29B035F}" destId="{DEBDCB29-A7EA-4CF6-BA5D-F86897327C56}" srcOrd="0" destOrd="0" presId="urn:microsoft.com/office/officeart/2008/layout/AlternatingPictureCircles"/>
    <dgm:cxn modelId="{398F6623-3090-44F2-99D8-BB718AC604A5}" srcId="{DBE7B78C-A967-4FB7-8E8B-CCA280CCA593}" destId="{1C376517-5CF6-41D0-98AF-894DC29B035F}" srcOrd="0" destOrd="0" parTransId="{6D3ED13B-6A01-47BA-9F05-4DE283062BCB}" sibTransId="{0C783BE6-4CD8-40E6-B1B0-A682BE291328}"/>
    <dgm:cxn modelId="{3CE168C8-887D-4E17-BFA1-B2CF535EE5D7}" type="presParOf" srcId="{EA0DA967-CEF7-4EB1-9584-E3B4FDB7DFE6}" destId="{DBF55EE3-D3BD-4EA7-9A88-E3D2B875B0AE}" srcOrd="0" destOrd="0" presId="urn:microsoft.com/office/officeart/2008/layout/AlternatingPictureCircles"/>
    <dgm:cxn modelId="{4C8C7B57-0ACE-49A3-A110-772689F94975}" type="presParOf" srcId="{DBF55EE3-D3BD-4EA7-9A88-E3D2B875B0AE}" destId="{5F604C87-5D09-459C-8709-B7507FEDEB2D}" srcOrd="0" destOrd="0" presId="urn:microsoft.com/office/officeart/2008/layout/AlternatingPictureCircles"/>
    <dgm:cxn modelId="{D800A691-1D69-4136-9BE6-2F7B1CC9FCFC}" type="presParOf" srcId="{DBF55EE3-D3BD-4EA7-9A88-E3D2B875B0AE}" destId="{8AB6BFCF-1B30-4F59-9750-110382AEF998}" srcOrd="1" destOrd="0" presId="urn:microsoft.com/office/officeart/2008/layout/AlternatingPictureCircles"/>
    <dgm:cxn modelId="{D9E5EB2D-EF6D-4BF0-990C-87805ECFD4A8}" type="presParOf" srcId="{DBF55EE3-D3BD-4EA7-9A88-E3D2B875B0AE}" destId="{DEBDCB29-A7EA-4CF6-BA5D-F86897327C56}" srcOrd="2" destOrd="0" presId="urn:microsoft.com/office/officeart/2008/layout/AlternatingPictureCircles"/>
    <dgm:cxn modelId="{B9B43A2A-22F6-45C4-9A04-A74FCB126E1F}" type="presParOf" srcId="{DBF55EE3-D3BD-4EA7-9A88-E3D2B875B0AE}" destId="{2E835FB2-1441-4191-9C42-16A04E1A545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87CCC-575B-48F7-BA55-90D6470432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4952C-8B91-4F4F-A99A-FA8D4B83EF91}">
      <dgm:prSet phldrT="[Текст]" custT="1"/>
      <dgm:spPr>
        <a:solidFill>
          <a:srgbClr val="FFCCCC"/>
        </a:solidFill>
        <a:ln w="22225">
          <a:solidFill>
            <a:srgbClr val="FF0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50 526,19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7DA870F8-25C5-4382-B0C1-67A95DB17379}" type="parTrans" cxnId="{54DC6270-CF5F-404C-AF84-62D5AF497359}">
      <dgm:prSet/>
      <dgm:spPr/>
      <dgm:t>
        <a:bodyPr/>
        <a:lstStyle/>
        <a:p>
          <a:endParaRPr lang="ru-RU" sz="1600"/>
        </a:p>
      </dgm:t>
    </dgm:pt>
    <dgm:pt modelId="{2F62FE28-0808-4A0D-8414-8F34F0CD10D6}" type="sibTrans" cxnId="{54DC6270-CF5F-404C-AF84-62D5AF497359}">
      <dgm:prSet/>
      <dgm:spPr/>
      <dgm:t>
        <a:bodyPr/>
        <a:lstStyle/>
        <a:p>
          <a:endParaRPr lang="ru-RU" sz="1600"/>
        </a:p>
      </dgm:t>
    </dgm:pt>
    <dgm:pt modelId="{A718E1B9-B6E9-41C1-9646-917B02BB3F2D}">
      <dgm:prSet phldrT="[Текст]" custT="1"/>
      <dgm:spPr>
        <a:solidFill>
          <a:srgbClr val="FFCCCC"/>
        </a:solidFill>
        <a:ln w="22225">
          <a:solidFill>
            <a:srgbClr val="FF0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61 320,00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69ADB84-8DD3-44BC-8448-B014884EDA9C}" type="parTrans" cxnId="{EA7D3ABF-DF5B-40CE-87D5-B6D6A3625BB0}">
      <dgm:prSet/>
      <dgm:spPr/>
      <dgm:t>
        <a:bodyPr/>
        <a:lstStyle/>
        <a:p>
          <a:endParaRPr lang="ru-RU" sz="1600"/>
        </a:p>
      </dgm:t>
    </dgm:pt>
    <dgm:pt modelId="{D67BC101-8F6C-48BD-93FE-5E634D8B76E3}" type="sibTrans" cxnId="{EA7D3ABF-DF5B-40CE-87D5-B6D6A3625BB0}">
      <dgm:prSet/>
      <dgm:spPr/>
      <dgm:t>
        <a:bodyPr/>
        <a:lstStyle/>
        <a:p>
          <a:endParaRPr lang="ru-RU" sz="1600"/>
        </a:p>
      </dgm:t>
    </dgm:pt>
    <dgm:pt modelId="{CE119D77-3683-4F88-8125-A55015D07544}">
      <dgm:prSet phldrT="[Текст]" custT="1"/>
      <dgm:spPr>
        <a:solidFill>
          <a:srgbClr val="FFCCCC"/>
        </a:solidFill>
        <a:ln w="22225">
          <a:solidFill>
            <a:srgbClr val="FF0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Palatino Linotype" panose="02040502050505030304" pitchFamily="18" charset="0"/>
            </a:rPr>
            <a:t>64 070,00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3C444C3-FBF5-4ED5-9FFC-F2880FFBC7AD}" type="parTrans" cxnId="{5191B4AF-4A02-468C-97D1-39FE83920C53}">
      <dgm:prSet/>
      <dgm:spPr/>
      <dgm:t>
        <a:bodyPr/>
        <a:lstStyle/>
        <a:p>
          <a:endParaRPr lang="ru-RU"/>
        </a:p>
      </dgm:t>
    </dgm:pt>
    <dgm:pt modelId="{A343DEB1-9CE4-48A2-835B-043608BABFAF}" type="sibTrans" cxnId="{5191B4AF-4A02-468C-97D1-39FE83920C53}">
      <dgm:prSet/>
      <dgm:spPr/>
      <dgm:t>
        <a:bodyPr/>
        <a:lstStyle/>
        <a:p>
          <a:endParaRPr lang="ru-RU"/>
        </a:p>
      </dgm:t>
    </dgm:pt>
    <dgm:pt modelId="{42115BCF-C628-4682-A93F-D2FCD2AD6587}" type="pres">
      <dgm:prSet presAssocID="{1D387CCC-575B-48F7-BA55-90D647043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23008-D501-40CD-9DA1-07CC31F6C7A6}" type="pres">
      <dgm:prSet presAssocID="{E624952C-8B91-4F4F-A99A-FA8D4B83EF9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5A0EE-E05D-497B-B42C-BAC49D059082}" type="pres">
      <dgm:prSet presAssocID="{2F62FE28-0808-4A0D-8414-8F34F0CD10D6}" presName="parTxOnlySpace" presStyleCnt="0"/>
      <dgm:spPr/>
    </dgm:pt>
    <dgm:pt modelId="{B99D500C-15C3-4784-BECA-AE86147A9BCE}" type="pres">
      <dgm:prSet presAssocID="{A718E1B9-B6E9-41C1-9646-917B02BB3F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5EF42-83A9-41A4-8174-1CB64A33A8AD}" type="pres">
      <dgm:prSet presAssocID="{D67BC101-8F6C-48BD-93FE-5E634D8B76E3}" presName="parTxOnlySpace" presStyleCnt="0"/>
      <dgm:spPr/>
    </dgm:pt>
    <dgm:pt modelId="{3276CBBD-592F-4AB4-A44B-9D151E58D270}" type="pres">
      <dgm:prSet presAssocID="{CE119D77-3683-4F88-8125-A55015D075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05166-3B17-430E-A516-E6F70007FB7A}" type="presOf" srcId="{1D387CCC-575B-48F7-BA55-90D647043291}" destId="{42115BCF-C628-4682-A93F-D2FCD2AD6587}" srcOrd="0" destOrd="0" presId="urn:microsoft.com/office/officeart/2005/8/layout/chevron1"/>
    <dgm:cxn modelId="{78D01F82-2658-40AF-99CC-2BEF2E4EBF99}" type="presOf" srcId="{E624952C-8B91-4F4F-A99A-FA8D4B83EF91}" destId="{46D23008-D501-40CD-9DA1-07CC31F6C7A6}" srcOrd="0" destOrd="0" presId="urn:microsoft.com/office/officeart/2005/8/layout/chevron1"/>
    <dgm:cxn modelId="{3BE531C5-9E6E-4A72-A463-60640EA0ECFF}" type="presOf" srcId="{A718E1B9-B6E9-41C1-9646-917B02BB3F2D}" destId="{B99D500C-15C3-4784-BECA-AE86147A9BCE}" srcOrd="0" destOrd="0" presId="urn:microsoft.com/office/officeart/2005/8/layout/chevron1"/>
    <dgm:cxn modelId="{54DC6270-CF5F-404C-AF84-62D5AF497359}" srcId="{1D387CCC-575B-48F7-BA55-90D647043291}" destId="{E624952C-8B91-4F4F-A99A-FA8D4B83EF91}" srcOrd="0" destOrd="0" parTransId="{7DA870F8-25C5-4382-B0C1-67A95DB17379}" sibTransId="{2F62FE28-0808-4A0D-8414-8F34F0CD10D6}"/>
    <dgm:cxn modelId="{EA7D3ABF-DF5B-40CE-87D5-B6D6A3625BB0}" srcId="{1D387CCC-575B-48F7-BA55-90D647043291}" destId="{A718E1B9-B6E9-41C1-9646-917B02BB3F2D}" srcOrd="1" destOrd="0" parTransId="{669ADB84-8DD3-44BC-8448-B014884EDA9C}" sibTransId="{D67BC101-8F6C-48BD-93FE-5E634D8B76E3}"/>
    <dgm:cxn modelId="{7C3E0840-9D26-428E-90AA-CA6ACC633F01}" type="presOf" srcId="{CE119D77-3683-4F88-8125-A55015D07544}" destId="{3276CBBD-592F-4AB4-A44B-9D151E58D270}" srcOrd="0" destOrd="0" presId="urn:microsoft.com/office/officeart/2005/8/layout/chevron1"/>
    <dgm:cxn modelId="{5191B4AF-4A02-468C-97D1-39FE83920C53}" srcId="{1D387CCC-575B-48F7-BA55-90D647043291}" destId="{CE119D77-3683-4F88-8125-A55015D07544}" srcOrd="2" destOrd="0" parTransId="{13C444C3-FBF5-4ED5-9FFC-F2880FFBC7AD}" sibTransId="{A343DEB1-9CE4-48A2-835B-043608BABFAF}"/>
    <dgm:cxn modelId="{F689E368-8FE0-4E64-97E3-0F2D747460DE}" type="presParOf" srcId="{42115BCF-C628-4682-A93F-D2FCD2AD6587}" destId="{46D23008-D501-40CD-9DA1-07CC31F6C7A6}" srcOrd="0" destOrd="0" presId="urn:microsoft.com/office/officeart/2005/8/layout/chevron1"/>
    <dgm:cxn modelId="{8B3B8653-3AB6-471A-9C25-619CF37C45C8}" type="presParOf" srcId="{42115BCF-C628-4682-A93F-D2FCD2AD6587}" destId="{E565A0EE-E05D-497B-B42C-BAC49D059082}" srcOrd="1" destOrd="0" presId="urn:microsoft.com/office/officeart/2005/8/layout/chevron1"/>
    <dgm:cxn modelId="{767A50AD-ACCC-4182-BC7C-4A310227ED90}" type="presParOf" srcId="{42115BCF-C628-4682-A93F-D2FCD2AD6587}" destId="{B99D500C-15C3-4784-BECA-AE86147A9BCE}" srcOrd="2" destOrd="0" presId="urn:microsoft.com/office/officeart/2005/8/layout/chevron1"/>
    <dgm:cxn modelId="{F80BCF31-CE20-4B81-A6E3-C849FBA27495}" type="presParOf" srcId="{42115BCF-C628-4682-A93F-D2FCD2AD6587}" destId="{6925EF42-83A9-41A4-8174-1CB64A33A8AD}" srcOrd="3" destOrd="0" presId="urn:microsoft.com/office/officeart/2005/8/layout/chevron1"/>
    <dgm:cxn modelId="{740ECA5D-5EC5-48BC-A098-9E2C8D8FAD49}" type="presParOf" srcId="{42115BCF-C628-4682-A93F-D2FCD2AD6587}" destId="{3276CBBD-592F-4AB4-A44B-9D151E58D2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BB192D-FBC9-4BD3-AD97-C27D359A5F9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2CB4E3-7F54-4CC6-B1B5-FC22D9007C47}" type="pres">
      <dgm:prSet presAssocID="{E9BB192D-FBC9-4BD3-AD97-C27D359A5F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1655F-1289-4F46-B1E5-A57EB8EE19D7}" type="presOf" srcId="{E9BB192D-FBC9-4BD3-AD97-C27D359A5F95}" destId="{052CB4E3-7F54-4CC6-B1B5-FC22D9007C47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7FBE1-B873-4A42-B1AD-635DA4FC8C8E}">
      <dsp:nvSpPr>
        <dsp:cNvPr id="0" name=""/>
        <dsp:cNvSpPr/>
      </dsp:nvSpPr>
      <dsp:spPr>
        <a:xfrm>
          <a:off x="0" y="0"/>
          <a:ext cx="9036496" cy="2256028"/>
        </a:xfrm>
        <a:prstGeom prst="roundRect">
          <a:avLst>
            <a:gd name="adj" fmla="val 10000"/>
          </a:avLst>
        </a:prstGeom>
        <a:solidFill>
          <a:srgbClr val="33CCCC">
            <a:alpha val="50196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Доходы,    461 287,9       518 284,1        467 904,3       499 321,4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                                                           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▲12,4%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2024 г.            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▼9,7%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2025 г.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▲6,7%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2026 г.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в том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числе                                                                          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собственные</a:t>
          </a: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337 349,9         361 009,0          381 336,4         403 220,7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безвозмездные</a:t>
          </a: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123 938,0         157 275,1           86 567,9           96 100,7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2067861" y="0"/>
        <a:ext cx="6968634" cy="2256028"/>
      </dsp:txXfrm>
    </dsp:sp>
    <dsp:sp modelId="{5E291F45-5D75-47DB-BA99-1A854372E930}">
      <dsp:nvSpPr>
        <dsp:cNvPr id="0" name=""/>
        <dsp:cNvSpPr/>
      </dsp:nvSpPr>
      <dsp:spPr>
        <a:xfrm>
          <a:off x="171914" y="387881"/>
          <a:ext cx="1186311" cy="1485435"/>
        </a:xfrm>
        <a:prstGeom prst="roundRect">
          <a:avLst>
            <a:gd name="adj" fmla="val 10000"/>
          </a:avLst>
        </a:prstGeom>
        <a:solidFill>
          <a:srgbClr val="33CCCC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29766-CB40-4D2F-BEE9-CF4C4F7861F5}">
      <dsp:nvSpPr>
        <dsp:cNvPr id="0" name=""/>
        <dsp:cNvSpPr/>
      </dsp:nvSpPr>
      <dsp:spPr>
        <a:xfrm>
          <a:off x="0" y="2555700"/>
          <a:ext cx="9036496" cy="1660408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Расходы     463 129,1      520 196,0        469 411,6       500 823,3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                                                             ▲12,3%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2024 г.         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▼9,8%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2025 г.        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▲6,7% </a:t>
          </a: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к 2026 г.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  в том числе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условно утвержденные                                                         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15 023,4           25 028,2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2067861" y="2555700"/>
        <a:ext cx="6968634" cy="1660408"/>
      </dsp:txXfrm>
    </dsp:sp>
    <dsp:sp modelId="{E322C0F7-C21D-4625-988A-43309031BCD8}">
      <dsp:nvSpPr>
        <dsp:cNvPr id="0" name=""/>
        <dsp:cNvSpPr/>
      </dsp:nvSpPr>
      <dsp:spPr>
        <a:xfrm>
          <a:off x="126108" y="2653698"/>
          <a:ext cx="1217234" cy="1382148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0A6CC-B94B-4779-BB4B-D3D68CFDC1C7}">
      <dsp:nvSpPr>
        <dsp:cNvPr id="0" name=""/>
        <dsp:cNvSpPr/>
      </dsp:nvSpPr>
      <dsp:spPr>
        <a:xfrm>
          <a:off x="0" y="4437561"/>
          <a:ext cx="9036496" cy="1004754"/>
        </a:xfrm>
        <a:prstGeom prst="roundRect">
          <a:avLst>
            <a:gd name="adj" fmla="val 10000"/>
          </a:avLst>
        </a:prstGeom>
        <a:solidFill>
          <a:srgbClr val="CCFFFF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Дефицит    -1 841,2         -1 911,9           -1 507,3          -1 501,9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% к собственным</a:t>
          </a:r>
          <a:endParaRPr lang="ru-RU" sz="1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доходам                                 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0,5%                       0,5%                           0,4%                         0,4%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2067861" y="4437561"/>
        <a:ext cx="6968634" cy="1004754"/>
      </dsp:txXfrm>
    </dsp:sp>
    <dsp:sp modelId="{3A4B90D9-FFB7-4DDB-9C90-92CBFB966871}">
      <dsp:nvSpPr>
        <dsp:cNvPr id="0" name=""/>
        <dsp:cNvSpPr/>
      </dsp:nvSpPr>
      <dsp:spPr>
        <a:xfrm>
          <a:off x="198120" y="4485903"/>
          <a:ext cx="1073210" cy="824398"/>
        </a:xfrm>
        <a:prstGeom prst="roundRect">
          <a:avLst>
            <a:gd name="adj" fmla="val 10000"/>
          </a:avLst>
        </a:prstGeom>
        <a:solidFill>
          <a:srgbClr val="CCFFFF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09EF-B268-4DA5-B427-3220BB02C1CF}">
      <dsp:nvSpPr>
        <dsp:cNvPr id="0" name=""/>
        <dsp:cNvSpPr/>
      </dsp:nvSpPr>
      <dsp:spPr>
        <a:xfrm>
          <a:off x="0" y="0"/>
          <a:ext cx="2269652" cy="1986100"/>
        </a:xfrm>
        <a:prstGeom prst="triangle">
          <a:avLst/>
        </a:prstGeom>
        <a:solidFill>
          <a:schemeClr val="bg1">
            <a:lumMod val="75000"/>
          </a:schemeClr>
        </a:solidFill>
        <a:ln w="98425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>
            <a:rot lat="20399999" lon="19199986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AADA0-3744-47A7-81F5-237388E30400}">
      <dsp:nvSpPr>
        <dsp:cNvPr id="0" name=""/>
        <dsp:cNvSpPr/>
      </dsp:nvSpPr>
      <dsp:spPr>
        <a:xfrm>
          <a:off x="2118426" y="65516"/>
          <a:ext cx="2470374" cy="2424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Отраслевой проект "Развитие и приведение в нормативное состояние автомобильных дорог общего пользования"</a:t>
          </a:r>
          <a:b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</a:b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 капитальный ремонт и ремонт автомобильных дорог общего пользования местного значения, имеющих приоритетный социально значимый характер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2236790" y="183880"/>
        <a:ext cx="2233646" cy="218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04C87-5D09-459C-8709-B7507FEDEB2D}">
      <dsp:nvSpPr>
        <dsp:cNvPr id="0" name=""/>
        <dsp:cNvSpPr/>
      </dsp:nvSpPr>
      <dsp:spPr>
        <a:xfrm>
          <a:off x="2488548" y="7514"/>
          <a:ext cx="2550137" cy="2550026"/>
        </a:xfrm>
        <a:prstGeom prst="donut">
          <a:avLst>
            <a:gd name="adj" fmla="val 1101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FCF-1B30-4F59-9750-110382AEF998}">
      <dsp:nvSpPr>
        <dsp:cNvPr id="0" name=""/>
        <dsp:cNvSpPr/>
      </dsp:nvSpPr>
      <dsp:spPr>
        <a:xfrm>
          <a:off x="512060" y="475821"/>
          <a:ext cx="2116050" cy="16133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CB29-A7EA-4CF6-BA5D-F86897327C56}">
      <dsp:nvSpPr>
        <dsp:cNvPr id="0" name=""/>
        <dsp:cNvSpPr/>
      </dsp:nvSpPr>
      <dsp:spPr>
        <a:xfrm>
          <a:off x="2774707" y="288005"/>
          <a:ext cx="1977818" cy="19889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На реализацию комплекса процессных мероприятий «Повышение безопасности дорожного движения» предусмотрены ассигнования в сумме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4 000,0 тыс. руб.</a:t>
          </a:r>
          <a:endParaRPr lang="ru-RU" sz="900" b="1" kern="1200" dirty="0"/>
        </a:p>
      </dsp:txBody>
      <dsp:txXfrm>
        <a:off x="3064352" y="579280"/>
        <a:ext cx="1398528" cy="140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23008-D501-40CD-9DA1-07CC31F6C7A6}">
      <dsp:nvSpPr>
        <dsp:cNvPr id="0" name=""/>
        <dsp:cNvSpPr/>
      </dsp:nvSpPr>
      <dsp:spPr>
        <a:xfrm>
          <a:off x="2658" y="0"/>
          <a:ext cx="3238460" cy="1027722"/>
        </a:xfrm>
        <a:prstGeom prst="chevron">
          <a:avLst/>
        </a:prstGeom>
        <a:solidFill>
          <a:srgbClr val="FFCCCC"/>
        </a:solidFill>
        <a:ln w="2222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50 526,19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16519" y="0"/>
        <a:ext cx="2210738" cy="1027722"/>
      </dsp:txXfrm>
    </dsp:sp>
    <dsp:sp modelId="{B99D500C-15C3-4784-BECA-AE86147A9BCE}">
      <dsp:nvSpPr>
        <dsp:cNvPr id="0" name=""/>
        <dsp:cNvSpPr/>
      </dsp:nvSpPr>
      <dsp:spPr>
        <a:xfrm>
          <a:off x="2917273" y="0"/>
          <a:ext cx="3238460" cy="1027722"/>
        </a:xfrm>
        <a:prstGeom prst="chevron">
          <a:avLst/>
        </a:prstGeom>
        <a:solidFill>
          <a:srgbClr val="FFCCCC"/>
        </a:solidFill>
        <a:ln w="2222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61 320,00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431134" y="0"/>
        <a:ext cx="2210738" cy="1027722"/>
      </dsp:txXfrm>
    </dsp:sp>
    <dsp:sp modelId="{3276CBBD-592F-4AB4-A44B-9D151E58D270}">
      <dsp:nvSpPr>
        <dsp:cNvPr id="0" name=""/>
        <dsp:cNvSpPr/>
      </dsp:nvSpPr>
      <dsp:spPr>
        <a:xfrm>
          <a:off x="5831887" y="0"/>
          <a:ext cx="3238460" cy="1027722"/>
        </a:xfrm>
        <a:prstGeom prst="chevron">
          <a:avLst/>
        </a:prstGeom>
        <a:solidFill>
          <a:srgbClr val="FFCCCC"/>
        </a:solidFill>
        <a:ln w="2222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Palatino Linotype" panose="02040502050505030304" pitchFamily="18" charset="0"/>
            </a:rPr>
            <a:t>64 070,00</a:t>
          </a:r>
          <a:endParaRPr lang="ru-RU" sz="16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345748" y="0"/>
        <a:ext cx="2210738" cy="1027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0.14563</cdr:x>
      <cdr:y>0.13514</cdr:y>
    </cdr:from>
    <cdr:to>
      <cdr:x>0.24563</cdr:x>
      <cdr:y>0.20843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1640" y="66384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0.27163</cdr:x>
      <cdr:y>0.08483</cdr:y>
    </cdr:from>
    <cdr:to>
      <cdr:x>0.37163</cdr:x>
      <cdr:y>0.27098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3768" y="504726"/>
          <a:ext cx="914400" cy="1107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461 287,9</a:t>
          </a:r>
        </a:p>
      </cdr:txBody>
    </cdr:sp>
  </cdr:relSizeAnchor>
  <cdr:relSizeAnchor xmlns:cdr="http://schemas.openxmlformats.org/drawingml/2006/chartDrawing">
    <cdr:from>
      <cdr:x>0.437</cdr:x>
      <cdr:y>0.082</cdr:y>
    </cdr:from>
    <cdr:to>
      <cdr:x>0.537</cdr:x>
      <cdr:y>0.26815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95936" y="447824"/>
          <a:ext cx="914400" cy="101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518 284,1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0.61812</cdr:x>
      <cdr:y>0.082</cdr:y>
    </cdr:from>
    <cdr:to>
      <cdr:x>0.71812</cdr:x>
      <cdr:y>0.26815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52120" y="447824"/>
          <a:ext cx="914400" cy="101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467 904,3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0.82214</cdr:x>
      <cdr:y>0.082</cdr:y>
    </cdr:from>
    <cdr:to>
      <cdr:x>0.92214</cdr:x>
      <cdr:y>0.26815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17640" y="447824"/>
          <a:ext cx="914400" cy="101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499 321,4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0.05901</cdr:x>
      <cdr:y>0.082</cdr:y>
    </cdr:from>
    <cdr:to>
      <cdr:x>0.15901</cdr:x>
      <cdr:y>0.24945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9552" y="447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1 135 876,1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0.04448</cdr:x>
      <cdr:y>0.76158</cdr:y>
    </cdr:from>
    <cdr:to>
      <cdr:x>0.19022</cdr:x>
      <cdr:y>0.82655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5" y="2532474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Palatino Linotype" panose="02040502050505030304" pitchFamily="18" charset="0"/>
            </a:rPr>
            <a:t>Дорожный фонд</a:t>
          </a:r>
          <a:endParaRPr lang="ru-RU" sz="11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0.04448</cdr:x>
      <cdr:y>0.19856</cdr:y>
    </cdr:from>
    <cdr:to>
      <cdr:x>0.14164</cdr:x>
      <cdr:y>0.28518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5535" y="66026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7030A0"/>
              </a:solidFill>
              <a:latin typeface="Palatino Linotype" panose="02040502050505030304" pitchFamily="18" charset="0"/>
            </a:rPr>
            <a:t>Культура</a:t>
          </a:r>
          <a:endParaRPr lang="ru-RU" sz="1100" b="1" dirty="0">
            <a:solidFill>
              <a:srgbClr val="7030A0"/>
            </a:solidFill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0.03638</cdr:x>
      <cdr:y>0.45669</cdr:y>
    </cdr:from>
    <cdr:to>
      <cdr:x>0.13354</cdr:x>
      <cdr:y>0.54331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3527" y="1518625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00B050"/>
              </a:solidFill>
              <a:latin typeface="Palatino Linotype" panose="02040502050505030304" pitchFamily="18" charset="0"/>
            </a:rPr>
            <a:t>ЖКХ</a:t>
          </a:r>
          <a:endParaRPr lang="ru-RU" sz="1100" b="1" dirty="0">
            <a:solidFill>
              <a:srgbClr val="00B050"/>
            </a:solidFill>
            <a:latin typeface="Palatino Linotype" panose="020405020505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0.09051</cdr:x>
      <cdr:y>0</cdr:y>
    </cdr:from>
    <cdr:to>
      <cdr:x>0.87799</cdr:x>
      <cdr:y>0.13744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8428" y="0"/>
          <a:ext cx="7120709" cy="790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0.46063</cdr:x>
      <cdr:y>0.40451</cdr:y>
    </cdr:from>
    <cdr:to>
      <cdr:x>0.56063</cdr:x>
      <cdr:y>0.58797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1960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0.46018</cdr:x>
      <cdr:y>0.37525</cdr:y>
    </cdr:from>
    <cdr:to>
      <cdr:x>0.61149</cdr:x>
      <cdr:y>0.58803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61160" y="2158875"/>
          <a:ext cx="1368152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0.44736</cdr:x>
      <cdr:y>0.37525</cdr:y>
    </cdr:from>
    <cdr:to>
      <cdr:x>0.60663</cdr:x>
      <cdr:y>0.60055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67944" y="2158876"/>
          <a:ext cx="1448251" cy="1296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Налоговые доходы</a:t>
          </a:r>
        </a:p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в 2025 году</a:t>
          </a:r>
        </a:p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325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084,9 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тыс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. рублей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0.66909</cdr:x>
      <cdr:y>0.02282</cdr:y>
    </cdr:from>
    <cdr:to>
      <cdr:x>0.82747</cdr:x>
      <cdr:y>0.17278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6084168" y="131310"/>
          <a:ext cx="1440181" cy="862735"/>
        </a:xfrm>
        <a:prstGeom xmlns:a="http://schemas.openxmlformats.org/drawingml/2006/main" prst="wedgeRoundRectCallout">
          <a:avLst>
            <a:gd name="adj1" fmla="val -141136"/>
            <a:gd name="adj2" fmla="val 80141"/>
            <a:gd name="adj3" fmla="val 16667"/>
          </a:avLst>
        </a:prstGeom>
        <a:solidFill xmlns:a="http://schemas.openxmlformats.org/drawingml/2006/main">
          <a:srgbClr val="8FAADC">
            <a:alpha val="90000"/>
          </a:srgbClr>
        </a:solidFill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Акцизы по подакцизным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2,7</a:t>
          </a:r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%</a:t>
          </a:r>
          <a:endParaRPr lang="ru-RU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0.72452</cdr:x>
      <cdr:y>0.78109</cdr:y>
    </cdr:from>
    <cdr:to>
      <cdr:x>0.91458</cdr:x>
      <cdr:y>0.923</cdr:y>
    </cdr:to>
    <cdr:sp macro="" textlink="">
      <cdr:nvSpPr>
        <cdr:cNvPr id="11" name="Скругленная прямоугольная выноска 10"/>
        <cdr:cNvSpPr/>
      </cdr:nvSpPr>
      <cdr:spPr>
        <a:xfrm xmlns:a="http://schemas.openxmlformats.org/drawingml/2006/main">
          <a:off x="6588224" y="4493683"/>
          <a:ext cx="1728254" cy="816423"/>
        </a:xfrm>
        <a:prstGeom xmlns:a="http://schemas.openxmlformats.org/drawingml/2006/main" prst="wedgeRoundRectCallout">
          <a:avLst>
            <a:gd name="adj1" fmla="val -103737"/>
            <a:gd name="adj2" fmla="val -91825"/>
            <a:gd name="adj3" fmla="val 16667"/>
          </a:avLst>
        </a:prstGeom>
        <a:solidFill xmlns:a="http://schemas.openxmlformats.org/drawingml/2006/main">
          <a:srgbClr val="009999">
            <a:alpha val="50000"/>
          </a:srgbClr>
        </a:solidFill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Налог на доходы физических лиц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80,9%</a:t>
          </a:r>
          <a:endParaRPr lang="ru-RU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0.06725</cdr:x>
      <cdr:y>0.49571</cdr:y>
    </cdr:from>
    <cdr:to>
      <cdr:x>0.23908</cdr:x>
      <cdr:y>0.64591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611560" y="2851893"/>
          <a:ext cx="1562484" cy="864116"/>
        </a:xfrm>
        <a:prstGeom xmlns:a="http://schemas.openxmlformats.org/drawingml/2006/main" prst="wedgeRoundRectCallout">
          <a:avLst>
            <a:gd name="adj1" fmla="val 125474"/>
            <a:gd name="adj2" fmla="val -127309"/>
            <a:gd name="adj3" fmla="val 16667"/>
          </a:avLst>
        </a:prstGeom>
        <a:solidFill xmlns:a="http://schemas.openxmlformats.org/drawingml/2006/main">
          <a:schemeClr val="bg2">
            <a:lumMod val="90000"/>
            <a:alpha val="50000"/>
          </a:schemeClr>
        </a:solidFill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Налог на имущество физических лиц</a:t>
          </a:r>
        </a:p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4,5%</a:t>
          </a:r>
        </a:p>
      </cdr:txBody>
    </cdr:sp>
  </cdr:relSizeAnchor>
  <cdr:relSizeAnchor xmlns:cdr="http://schemas.openxmlformats.org/drawingml/2006/chartDrawing">
    <cdr:from>
      <cdr:x>0.12269</cdr:x>
      <cdr:y>0.08017</cdr:y>
    </cdr:from>
    <cdr:to>
      <cdr:x>0.30483</cdr:x>
      <cdr:y>0.18775</cdr:y>
    </cdr:to>
    <cdr:sp macro="" textlink="">
      <cdr:nvSpPr>
        <cdr:cNvPr id="13" name="Скругленная прямоугольная выноска 12"/>
        <cdr:cNvSpPr/>
      </cdr:nvSpPr>
      <cdr:spPr>
        <a:xfrm xmlns:a="http://schemas.openxmlformats.org/drawingml/2006/main">
          <a:off x="1115645" y="461227"/>
          <a:ext cx="1656235" cy="618894"/>
        </a:xfrm>
        <a:prstGeom xmlns:a="http://schemas.openxmlformats.org/drawingml/2006/main" prst="wedgeRoundRectCallout">
          <a:avLst>
            <a:gd name="adj1" fmla="val 114777"/>
            <a:gd name="adj2" fmla="val 109281"/>
            <a:gd name="adj3" fmla="val 16667"/>
          </a:avLst>
        </a:prstGeom>
        <a:solidFill xmlns:a="http://schemas.openxmlformats.org/drawingml/2006/main">
          <a:srgbClr val="66FFFF">
            <a:alpha val="50000"/>
          </a:srgbClr>
        </a:solidFill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Земельный налог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11,9%</a:t>
          </a:r>
          <a:endParaRPr lang="ru-RU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0.06216</cdr:y>
    </cdr:from>
    <cdr:to>
      <cdr:x>1</cdr:x>
      <cdr:y>0.24561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64146"/>
          <a:ext cx="8608193" cy="107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Неналоговые доходы в 2025 году - 35 924,1 тыс. рублей</a:t>
          </a:r>
        </a:p>
        <a:p xmlns:a="http://schemas.openxmlformats.org/drawingml/2006/main"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0.46063</cdr:x>
      <cdr:y>0.40451</cdr:y>
    </cdr:from>
    <cdr:to>
      <cdr:x>0.56063</cdr:x>
      <cdr:y>0.58797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1960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0.43436</cdr:x>
      <cdr:y>0.43683</cdr:y>
    </cdr:from>
    <cdr:to>
      <cdr:x>0.68919</cdr:x>
      <cdr:y>0.50078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7673" y="2951259"/>
          <a:ext cx="23042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0.6371</cdr:x>
      <cdr:y>0.75738</cdr:y>
    </cdr:from>
    <cdr:to>
      <cdr:x>0.83871</cdr:x>
      <cdr:y>0.94915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5688661" y="4410185"/>
          <a:ext cx="1800174" cy="1116667"/>
        </a:xfrm>
        <a:prstGeom xmlns:a="http://schemas.openxmlformats.org/drawingml/2006/main" prst="wedgeRoundRectCallout">
          <a:avLst>
            <a:gd name="adj1" fmla="val -98870"/>
            <a:gd name="adj2" fmla="val -90845"/>
            <a:gd name="adj3" fmla="val 16667"/>
          </a:avLst>
        </a:prstGeom>
        <a:solidFill xmlns:a="http://schemas.openxmlformats.org/drawingml/2006/main">
          <a:srgbClr val="33CCCC">
            <a:alpha val="50000"/>
          </a:srgb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Доходы от оказания платных услуг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и компенсации затрат государства 55,3%</a:t>
          </a:r>
          <a:endParaRPr lang="ru-RU" sz="1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0.39699</cdr:x>
      <cdr:y>0.23943</cdr:y>
    </cdr:from>
    <cdr:to>
      <cdr:x>0.59548</cdr:x>
      <cdr:y>0.41025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807424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0.11776</cdr:x>
      <cdr:y>0.41741</cdr:y>
    </cdr:from>
    <cdr:to>
      <cdr:x>0.21888</cdr:x>
      <cdr:y>0.57824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4816" y="23731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0.39437</cdr:x>
      <cdr:y>0.39929</cdr:y>
    </cdr:from>
    <cdr:to>
      <cdr:x>0.60563</cdr:x>
      <cdr:y>0.60844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5" y="1512168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2025 год</a:t>
          </a:r>
        </a:p>
        <a:p xmlns:a="http://schemas.openxmlformats.org/drawingml/2006/main"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157 275,1 тыс. 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0.13776</cdr:x>
      <cdr:y>0.05924</cdr:y>
    </cdr:from>
    <cdr:to>
      <cdr:x>0.23776</cdr:x>
      <cdr:y>0.12945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2" y="303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1 108 392,8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0.311</cdr:x>
      <cdr:y>0.24023</cdr:y>
    </cdr:from>
    <cdr:to>
      <cdr:x>0.411</cdr:x>
      <cdr:y>0.31044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3808" y="1311920"/>
          <a:ext cx="914400" cy="38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463 129,1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0.24023</cdr:y>
    </cdr:from>
    <cdr:to>
      <cdr:x>0.6</cdr:x>
      <cdr:y>0.31044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00" y="1311920"/>
          <a:ext cx="914400" cy="38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520 196,0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0.67325</cdr:x>
      <cdr:y>0.24023</cdr:y>
    </cdr:from>
    <cdr:to>
      <cdr:x>0.77325</cdr:x>
      <cdr:y>0.31044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56176" y="1311920"/>
          <a:ext cx="914400" cy="38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454 388,2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0.83075</cdr:x>
      <cdr:y>0.24023</cdr:y>
    </cdr:from>
    <cdr:to>
      <cdr:x>0.93075</cdr:x>
      <cdr:y>0.31044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96336" y="1311920"/>
          <a:ext cx="914400" cy="383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475 795,1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0.30964</cdr:x>
      <cdr:y>0.63333</cdr:y>
    </cdr:from>
    <cdr:to>
      <cdr:x>0.55625</cdr:x>
      <cdr:y>0.87298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8130" y="1845560"/>
          <a:ext cx="914406" cy="698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Palatino Linotype" panose="02040502050505030304" pitchFamily="18" charset="0"/>
            </a:rPr>
            <a:t>отраслевые</a:t>
          </a:r>
        </a:p>
        <a:p xmlns:a="http://schemas.openxmlformats.org/drawingml/2006/main">
          <a:r>
            <a:rPr lang="ru-RU" sz="1100" b="1" dirty="0" smtClean="0">
              <a:latin typeface="Palatino Linotype" panose="02040502050505030304" pitchFamily="18" charset="0"/>
            </a:rPr>
            <a:t>проекты</a:t>
          </a:r>
          <a:endParaRPr lang="ru-RU" sz="11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0.14253</cdr:y>
    </cdr:from>
    <cdr:to>
      <cdr:x>0.24661</cdr:x>
      <cdr:y>0.45632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15352"/>
          <a:ext cx="914406" cy="914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Palatino Linotype" panose="02040502050505030304" pitchFamily="18" charset="0"/>
            </a:rPr>
            <a:t>региональные</a:t>
          </a:r>
        </a:p>
        <a:p xmlns:a="http://schemas.openxmlformats.org/drawingml/2006/main">
          <a:r>
            <a:rPr lang="ru-RU" b="1" dirty="0" smtClean="0">
              <a:latin typeface="Palatino Linotype" panose="02040502050505030304" pitchFamily="18" charset="0"/>
            </a:rPr>
            <a:t>проекты</a:t>
          </a:r>
          <a:endParaRPr lang="ru-RU" sz="11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0.32012</cdr:x>
      <cdr:y>0.102</cdr:y>
    </cdr:from>
    <cdr:to>
      <cdr:x>0.42051</cdr:x>
      <cdr:y>0.26944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5816" y="5570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Palatino Linotype" panose="02040502050505030304" pitchFamily="18" charset="0"/>
            </a:rPr>
            <a:t>108 801,8</a:t>
          </a:r>
          <a:endParaRPr lang="ru-RU" sz="10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0.4308</cdr:x>
      <cdr:y>0.05199</cdr:y>
    </cdr:from>
    <cdr:to>
      <cdr:x>0.53119</cdr:x>
      <cdr:y>0.21944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3928" y="2839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Palatino Linotype" panose="02040502050505030304" pitchFamily="18" charset="0"/>
            </a:rPr>
            <a:t>131 973,1</a:t>
          </a:r>
          <a:endParaRPr lang="ru-RU" sz="10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0.55729</cdr:x>
      <cdr:y>0.01607</cdr:y>
    </cdr:from>
    <cdr:to>
      <cdr:x>0.65768</cdr:x>
      <cdr:y>0.18352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87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Palatino Linotype" panose="02040502050505030304" pitchFamily="18" charset="0"/>
            </a:rPr>
            <a:t>152 854,9</a:t>
          </a:r>
          <a:endParaRPr lang="ru-RU" sz="10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0.68166</cdr:x>
      <cdr:y>0.03015</cdr:y>
    </cdr:from>
    <cdr:to>
      <cdr:x>0.78205</cdr:x>
      <cdr:y>0.19759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08938" y="1646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Palatino Linotype" panose="02040502050505030304" pitchFamily="18" charset="0"/>
            </a:rPr>
            <a:t>152 612,1</a:t>
          </a:r>
          <a:endParaRPr lang="ru-RU" sz="1000" b="1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0.82194</cdr:x>
      <cdr:y>0.03015</cdr:y>
    </cdr:from>
    <cdr:to>
      <cdr:x>0.92233</cdr:x>
      <cdr:y>0.19759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6650" y="1646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Palatino Linotype" panose="02040502050505030304" pitchFamily="18" charset="0"/>
            </a:rPr>
            <a:t>152 612,1</a:t>
          </a:r>
          <a:endParaRPr lang="ru-RU" sz="1000" b="1" dirty="0">
            <a:latin typeface="Palatino Linotype" panose="0204050205050503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17C782-5167-4BB3-AC75-E5630A530722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EFD54A-F4DF-4E4D-BF98-87FD7957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31425-8936-4144-9875-76F855E4B711}" type="datetimeFigureOut">
              <a:rPr lang="ru-RU"/>
              <a:pPr>
                <a:defRPr/>
              </a:pPr>
              <a:t>10.12.2024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227B8D-0D0D-4550-8E42-CDE2EAB5A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AEA1-B0CE-4D4F-B1AF-73237F9BE96E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D1A1-A1C2-4B75-B39C-C2FDA5713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850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6BA9-CEFD-4CBD-B80A-AE6B8116D07C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61C-3800-427D-A4B1-15573E5EC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29797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7364-7903-4BDD-B04C-C740F7E3867E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F6BB-C64F-4A7A-8421-0ACFFABB9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97193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66C9-2089-4D90-BEA3-69F3E42547BA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1402-AE38-4595-94F8-3CC636DE1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9976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646D-5A64-44A0-BC61-59AAFF88CDCC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1F43-76DA-4338-A4E7-67ED950F06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5074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9430-005B-4C29-ADE7-794989EF0329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D993-E627-4D8F-A4C9-80729B7DE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74556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AA6C-A226-44D7-9AA5-FE077C4ADEDC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FCFC-9DD6-4A92-9641-41732A401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4647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A329-A04A-4A1F-80F5-7E74EDA9C4FF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51F9-F3E9-4104-8C85-AD305A4309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4402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1328-369A-4EE5-8342-CC79940C5DB0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0FF2-58E6-410A-8F86-73AFD4BAA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90550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C16F-D819-4C00-A6F7-412DBC8D355F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3078-A5FC-4E02-ABE3-A01275B6CD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4923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01F6-DF50-49C9-BB2E-F5143BB270C5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1B9E-4863-4B0B-BA18-9F962DDAA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308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FDA59-8E66-4D57-A4FE-887D1BF6F59B}" type="datetime1">
              <a:rPr lang="ru-RU" smtClean="0"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6CA84-6EDE-4779-85DF-0AB4EA7D7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9" r:id="rId9"/>
    <p:sldLayoutId id="2147485907" r:id="rId10"/>
    <p:sldLayoutId id="2147485908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5.png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2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50.emf"/><Relationship Id="rId5" Type="http://schemas.openxmlformats.org/officeDocument/2006/relationships/diagramColors" Target="../diagrams/colors6.xml"/><Relationship Id="rId10" Type="http://schemas.openxmlformats.org/officeDocument/2006/relationships/image" Target="../media/image49.em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2420888"/>
            <a:ext cx="8928992" cy="40318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5">
                  <a:lumMod val="1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5">
                  <a:lumMod val="1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5">
                  <a:lumMod val="1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4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БЮДЖЕТ ДЛЯ ГРАЖДАН</a:t>
            </a:r>
            <a:endParaRPr lang="ru-RU" sz="34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 проекту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бюджета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Лужского городского поселения Лужского муниципального района Ленинградской области  на 2025 год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 на плановый период  2026 и 2027 годов</a:t>
            </a:r>
          </a:p>
        </p:txBody>
      </p:sp>
      <p:pic>
        <p:nvPicPr>
          <p:cNvPr id="512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0"/>
            <a:ext cx="14366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Доходная часть бюджета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городского поселения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292725" y="4724400"/>
            <a:ext cx="3240088" cy="33813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869348"/>
              </p:ext>
            </p:extLst>
          </p:nvPr>
        </p:nvGraphicFramePr>
        <p:xfrm>
          <a:off x="50800" y="980728"/>
          <a:ext cx="9093200" cy="575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270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Поступление налоговых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доходов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ru-RU" alt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</a:t>
            </a:r>
            <a:r>
              <a:rPr lang="ru-RU" altLang="ru-RU" sz="1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рублей</a:t>
            </a:r>
            <a:endParaRPr lang="ru-RU" sz="1400" dirty="0"/>
          </a:p>
        </p:txBody>
      </p:sp>
      <p:graphicFrame>
        <p:nvGraphicFramePr>
          <p:cNvPr id="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04697"/>
              </p:ext>
            </p:extLst>
          </p:nvPr>
        </p:nvGraphicFramePr>
        <p:xfrm>
          <a:off x="369888" y="592138"/>
          <a:ext cx="4346128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577076"/>
              </p:ext>
            </p:extLst>
          </p:nvPr>
        </p:nvGraphicFramePr>
        <p:xfrm>
          <a:off x="4932363" y="908050"/>
          <a:ext cx="4032250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23525"/>
              </p:ext>
            </p:extLst>
          </p:nvPr>
        </p:nvGraphicFramePr>
        <p:xfrm>
          <a:off x="107950" y="3789363"/>
          <a:ext cx="4392613" cy="306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64816"/>
              </p:ext>
            </p:extLst>
          </p:nvPr>
        </p:nvGraphicFramePr>
        <p:xfrm>
          <a:off x="4859338" y="3789363"/>
          <a:ext cx="4284662" cy="306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39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270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spc="12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Прогноз </a:t>
            </a:r>
            <a:r>
              <a:rPr lang="ru-RU" sz="2600" b="1" spc="10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поступления </a:t>
            </a:r>
            <a:r>
              <a:rPr lang="ru-RU" sz="2600" b="1" spc="10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неналоговых доходов </a:t>
            </a:r>
            <a:r>
              <a:rPr lang="ru-RU" sz="2600" b="1" spc="10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</a:t>
            </a:r>
            <a:r>
              <a:rPr lang="ru-RU" sz="2600" b="1" spc="-60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бюджет </a:t>
            </a:r>
            <a:r>
              <a:rPr lang="ru-RU" sz="2600" b="1" spc="135" dirty="0" err="1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</a:t>
            </a:r>
            <a:b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1200" b="1" spc="13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ru-RU" sz="12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						                           тыс. рублей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98489"/>
              </p:ext>
            </p:extLst>
          </p:nvPr>
        </p:nvGraphicFramePr>
        <p:xfrm>
          <a:off x="0" y="1052513"/>
          <a:ext cx="9144000" cy="584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19412488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72207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785184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364387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844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13490502"/>
                    </a:ext>
                  </a:extLst>
                </a:gridCol>
              </a:tblGrid>
              <a:tr h="354779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Фактические поступления за 2023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Прогноз поступлений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18865"/>
                  </a:ext>
                </a:extLst>
              </a:tr>
              <a:tr h="38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5256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Доходы от использования имущества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12 028,8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11 723,0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11 723,1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11 745,1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11 845,1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15231"/>
                  </a:ext>
                </a:extLst>
              </a:tr>
              <a:tr h="127441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Доходы от оказания платных услуг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и компенсации затрат государства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27,0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19 852,0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19 852,0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19 852,0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852,0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91272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Доходы от продажи имущества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8 316,8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5 143,0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4 349,0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4 010,0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4 010,0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89366"/>
                  </a:ext>
                </a:extLst>
              </a:tr>
              <a:tr h="8779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Штрафы, санкции, возмещение ущерба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6,7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03684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Прочие неналоговые доходы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1 560,1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66509"/>
                  </a:ext>
                </a:extLst>
              </a:tr>
              <a:tr h="8779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Неналоговые доходы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40 939,4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36 718,0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35 924,1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35 607,1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35 707,1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04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56550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Доходная часть бюджета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городского поселения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292725" y="4724400"/>
            <a:ext cx="3240088" cy="33813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695543"/>
              </p:ext>
            </p:extLst>
          </p:nvPr>
        </p:nvGraphicFramePr>
        <p:xfrm>
          <a:off x="107504" y="1035050"/>
          <a:ext cx="8928992" cy="582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7020272" y="2204864"/>
            <a:ext cx="1778496" cy="2196824"/>
          </a:xfrm>
          <a:prstGeom prst="wedgeRoundRectCallout">
            <a:avLst>
              <a:gd name="adj1" fmla="val -99815"/>
              <a:gd name="adj2" fmla="val 34951"/>
              <a:gd name="adj3" fmla="val 16667"/>
            </a:avLst>
          </a:prstGeom>
          <a:solidFill>
            <a:srgbClr val="8FAADC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Доходы от использования имущества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32,6%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536" y="1988840"/>
            <a:ext cx="1800200" cy="1800200"/>
          </a:xfrm>
          <a:prstGeom prst="wedgeRoundRectCallout">
            <a:avLst>
              <a:gd name="adj1" fmla="val 130165"/>
              <a:gd name="adj2" fmla="val 37103"/>
              <a:gd name="adj3" fmla="val 16667"/>
            </a:avLst>
          </a:prstGeom>
          <a:solidFill>
            <a:srgbClr val="66FF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Доходы от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продажи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имущества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12,1%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Поступление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неналоговых доходов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600" dirty="0"/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425447"/>
              </p:ext>
            </p:extLst>
          </p:nvPr>
        </p:nvGraphicFramePr>
        <p:xfrm>
          <a:off x="0" y="796925"/>
          <a:ext cx="4427538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79841"/>
              </p:ext>
            </p:extLst>
          </p:nvPr>
        </p:nvGraphicFramePr>
        <p:xfrm>
          <a:off x="4356100" y="796925"/>
          <a:ext cx="4787900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4592"/>
              </p:ext>
            </p:extLst>
          </p:nvPr>
        </p:nvGraphicFramePr>
        <p:xfrm>
          <a:off x="0" y="3644900"/>
          <a:ext cx="4427538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254792"/>
              </p:ext>
            </p:extLst>
          </p:nvPr>
        </p:nvGraphicFramePr>
        <p:xfrm>
          <a:off x="4427538" y="3717032"/>
          <a:ext cx="471646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464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79216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тысяч рублей</a:t>
            </a:r>
            <a:endParaRPr lang="ru-RU" sz="1400" dirty="0"/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44712"/>
              </p:ext>
            </p:extLst>
          </p:nvPr>
        </p:nvGraphicFramePr>
        <p:xfrm>
          <a:off x="50800" y="839788"/>
          <a:ext cx="9042400" cy="568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20" y="861796"/>
            <a:ext cx="7524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" y="3147218"/>
            <a:ext cx="730019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864220" cy="7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052772"/>
              </p:ext>
            </p:extLst>
          </p:nvPr>
        </p:nvGraphicFramePr>
        <p:xfrm>
          <a:off x="2627784" y="432148"/>
          <a:ext cx="511256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7448" y="6547352"/>
            <a:ext cx="4637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Palatino Linotype" panose="02040502050505030304" pitchFamily="18" charset="0"/>
              </a:rPr>
              <a:t>*с учетом внесенных изменений в решение о бюджете в течение 2023 года </a:t>
            </a:r>
            <a:endParaRPr lang="ru-RU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67775" cy="4270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Расходная часть бюджета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городского поселения 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7524750" y="90805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рублей</a:t>
            </a:r>
            <a:endParaRPr lang="ru-RU" altLang="ru-RU" sz="1300" b="1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235904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913"/>
            <a:ext cx="948148" cy="9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07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Структура расходов бюджета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 по разделам классификации расходов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2025 год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                                                     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520 196,0 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тысяч рублей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49328263"/>
              </p:ext>
            </p:extLst>
          </p:nvPr>
        </p:nvGraphicFramePr>
        <p:xfrm>
          <a:off x="0" y="1052736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86369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Структура расходной части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бюджета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 разрезе муниципальных программ и непрограммных расходов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2025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год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                                                                            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тысяч рублей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ru-RU" sz="22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46966337"/>
              </p:ext>
            </p:extLst>
          </p:nvPr>
        </p:nvGraphicFramePr>
        <p:xfrm>
          <a:off x="-181601" y="766948"/>
          <a:ext cx="3707904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98689889"/>
              </p:ext>
            </p:extLst>
          </p:nvPr>
        </p:nvGraphicFramePr>
        <p:xfrm>
          <a:off x="-118832" y="3593243"/>
          <a:ext cx="5218906" cy="3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974331" y="3284984"/>
            <a:ext cx="287351" cy="1953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59832" y="2996952"/>
            <a:ext cx="392130" cy="1440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742002316"/>
              </p:ext>
            </p:extLst>
          </p:nvPr>
        </p:nvGraphicFramePr>
        <p:xfrm>
          <a:off x="4044623" y="2079312"/>
          <a:ext cx="3707904" cy="291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flipV="1">
            <a:off x="3451962" y="2996952"/>
            <a:ext cx="1476299" cy="1440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451962" y="4653437"/>
            <a:ext cx="2560198" cy="1223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63616" y="49005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497 557,6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804248" y="1281359"/>
            <a:ext cx="2318963" cy="14275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ru-RU" altLang="ru-RU" sz="12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 региональных проекта:</a:t>
            </a:r>
          </a:p>
          <a:p>
            <a:pPr eaLnBrk="1" hangingPunct="1"/>
            <a:r>
              <a:rPr lang="ru-RU" altLang="ru-RU" sz="12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- Обеспечение </a:t>
            </a:r>
            <a:r>
              <a:rPr lang="ru-RU" altLang="ru-RU" sz="12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устойчивого сокращения непригодного для проживания жилищного фонда;</a:t>
            </a:r>
          </a:p>
          <a:p>
            <a:pPr eaLnBrk="1" hangingPunct="1"/>
            <a:r>
              <a:rPr lang="ru-RU" altLang="ru-RU" sz="12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- Формирование </a:t>
            </a:r>
            <a:r>
              <a:rPr lang="ru-RU" altLang="ru-RU" sz="12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комфортной городской среды.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022756" y="2937543"/>
            <a:ext cx="2121244" cy="39073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7 отраслевых проектов: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Улучшение жилищных условий и обеспечение жильем отдельных категорий граждан;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Благоустройство общественных, дворовых пространств и </a:t>
            </a:r>
            <a:r>
              <a:rPr lang="ru-RU" sz="900" b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цифровизация</a:t>
            </a: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городского хозяйства;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Развитие инфраструктуры </a:t>
            </a: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культуры;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Обеспечение надежности и качества снабжения населения и организаций Ленинградской области электрической и тепловой энергией;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Благоустройство сельских территорий;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Развитие и приведение в нормативное состояние автомобильных дорог общего пользования;</a:t>
            </a: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- Эффективное </a:t>
            </a:r>
            <a:r>
              <a:rPr lang="ru-RU" sz="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обращение с отходами производства и потребления на территории Ленинградской </a:t>
            </a:r>
            <a:r>
              <a:rPr lang="ru-RU" sz="9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области</a:t>
            </a:r>
            <a:r>
              <a:rPr lang="ru-RU" sz="9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787026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604250" cy="119675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расходной части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бюджета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городского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поселения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 разрезе муниципальных программ 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00192" y="836613"/>
            <a:ext cx="21595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497 557,6 тысяч </a:t>
            </a:r>
            <a:r>
              <a:rPr lang="ru-RU" altLang="ru-RU" sz="13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sz="13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1904631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260350"/>
            <a:ext cx="8472487" cy="1157937"/>
          </a:xfrm>
        </p:spPr>
        <p:txBody>
          <a:bodyPr rtlCol="0">
            <a:normAutofit fontScale="90000"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Дужское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городское поселение</a:t>
            </a:r>
            <a:b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</a:b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Лужского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 муниципального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района</a:t>
            </a:r>
            <a:b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</a:b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  <a:t>Ленинградской области</a:t>
            </a:r>
            <a:b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n-ea"/>
                <a:cs typeface="Arial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41524"/>
            <a:ext cx="9144000" cy="4816475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Население 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Территория</a:t>
            </a:r>
            <a:endParaRPr lang="ru-RU" b="1" dirty="0">
              <a:latin typeface="Palatino Linotype" panose="0204050205050503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37 600</a:t>
            </a:r>
            <a:r>
              <a:rPr lang="ru-RU" alt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человек                                                        230 </a:t>
            </a:r>
            <a:r>
              <a:rPr lang="ru-RU" alt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км</a:t>
            </a:r>
            <a:r>
              <a:rPr lang="ru-RU" altLang="ru-RU" b="1" baseline="30000" dirty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altLang="ru-RU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pic>
        <p:nvPicPr>
          <p:cNvPr id="614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82588"/>
            <a:ext cx="1422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45" y="5705475"/>
            <a:ext cx="10509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705475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8638"/>
            <a:ext cx="1077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1F09DC45-F293-4376-A445-AFE7C449B8BD}"/>
              </a:ext>
            </a:extLst>
          </p:cNvPr>
          <p:cNvSpPr>
            <a:spLocks/>
          </p:cNvSpPr>
          <p:nvPr/>
        </p:nvSpPr>
        <p:spPr bwMode="auto">
          <a:xfrm>
            <a:off x="3623387" y="2778903"/>
            <a:ext cx="2785059" cy="2139203"/>
          </a:xfrm>
          <a:custGeom>
            <a:avLst/>
            <a:gdLst>
              <a:gd name="T0" fmla="*/ 661 w 780"/>
              <a:gd name="T1" fmla="*/ 335 h 782"/>
              <a:gd name="T2" fmla="*/ 618 w 780"/>
              <a:gd name="T3" fmla="*/ 360 h 782"/>
              <a:gd name="T4" fmla="*/ 599 w 780"/>
              <a:gd name="T5" fmla="*/ 379 h 782"/>
              <a:gd name="T6" fmla="*/ 584 w 780"/>
              <a:gd name="T7" fmla="*/ 372 h 782"/>
              <a:gd name="T8" fmla="*/ 559 w 780"/>
              <a:gd name="T9" fmla="*/ 313 h 782"/>
              <a:gd name="T10" fmla="*/ 537 w 780"/>
              <a:gd name="T11" fmla="*/ 164 h 782"/>
              <a:gd name="T12" fmla="*/ 396 w 780"/>
              <a:gd name="T13" fmla="*/ 185 h 782"/>
              <a:gd name="T14" fmla="*/ 334 w 780"/>
              <a:gd name="T15" fmla="*/ 180 h 782"/>
              <a:gd name="T16" fmla="*/ 322 w 780"/>
              <a:gd name="T17" fmla="*/ 170 h 782"/>
              <a:gd name="T18" fmla="*/ 329 w 780"/>
              <a:gd name="T19" fmla="*/ 149 h 782"/>
              <a:gd name="T20" fmla="*/ 346 w 780"/>
              <a:gd name="T21" fmla="*/ 98 h 782"/>
              <a:gd name="T22" fmla="*/ 177 w 780"/>
              <a:gd name="T23" fmla="*/ 120 h 782"/>
              <a:gd name="T24" fmla="*/ 203 w 780"/>
              <a:gd name="T25" fmla="*/ 162 h 782"/>
              <a:gd name="T26" fmla="*/ 222 w 780"/>
              <a:gd name="T27" fmla="*/ 181 h 782"/>
              <a:gd name="T28" fmla="*/ 215 w 780"/>
              <a:gd name="T29" fmla="*/ 197 h 782"/>
              <a:gd name="T30" fmla="*/ 156 w 780"/>
              <a:gd name="T31" fmla="*/ 221 h 782"/>
              <a:gd name="T32" fmla="*/ 0 w 780"/>
              <a:gd name="T33" fmla="*/ 244 h 782"/>
              <a:gd name="T34" fmla="*/ 22 w 780"/>
              <a:gd name="T35" fmla="*/ 393 h 782"/>
              <a:gd name="T36" fmla="*/ 46 w 780"/>
              <a:gd name="T37" fmla="*/ 452 h 782"/>
              <a:gd name="T38" fmla="*/ 62 w 780"/>
              <a:gd name="T39" fmla="*/ 459 h 782"/>
              <a:gd name="T40" fmla="*/ 81 w 780"/>
              <a:gd name="T41" fmla="*/ 440 h 782"/>
              <a:gd name="T42" fmla="*/ 123 w 780"/>
              <a:gd name="T43" fmla="*/ 415 h 782"/>
              <a:gd name="T44" fmla="*/ 145 w 780"/>
              <a:gd name="T45" fmla="*/ 583 h 782"/>
              <a:gd name="T46" fmla="*/ 94 w 780"/>
              <a:gd name="T47" fmla="*/ 566 h 782"/>
              <a:gd name="T48" fmla="*/ 73 w 780"/>
              <a:gd name="T49" fmla="*/ 560 h 782"/>
              <a:gd name="T50" fmla="*/ 63 w 780"/>
              <a:gd name="T51" fmla="*/ 571 h 782"/>
              <a:gd name="T52" fmla="*/ 58 w 780"/>
              <a:gd name="T53" fmla="*/ 633 h 782"/>
              <a:gd name="T54" fmla="*/ 80 w 780"/>
              <a:gd name="T55" fmla="*/ 782 h 782"/>
              <a:gd name="T56" fmla="*/ 236 w 780"/>
              <a:gd name="T57" fmla="*/ 758 h 782"/>
              <a:gd name="T58" fmla="*/ 295 w 780"/>
              <a:gd name="T59" fmla="*/ 734 h 782"/>
              <a:gd name="T60" fmla="*/ 302 w 780"/>
              <a:gd name="T61" fmla="*/ 718 h 782"/>
              <a:gd name="T62" fmla="*/ 283 w 780"/>
              <a:gd name="T63" fmla="*/ 699 h 782"/>
              <a:gd name="T64" fmla="*/ 257 w 780"/>
              <a:gd name="T65" fmla="*/ 657 h 782"/>
              <a:gd name="T66" fmla="*/ 426 w 780"/>
              <a:gd name="T67" fmla="*/ 635 h 782"/>
              <a:gd name="T68" fmla="*/ 409 w 780"/>
              <a:gd name="T69" fmla="*/ 686 h 782"/>
              <a:gd name="T70" fmla="*/ 402 w 780"/>
              <a:gd name="T71" fmla="*/ 707 h 782"/>
              <a:gd name="T72" fmla="*/ 414 w 780"/>
              <a:gd name="T73" fmla="*/ 718 h 782"/>
              <a:gd name="T74" fmla="*/ 476 w 780"/>
              <a:gd name="T75" fmla="*/ 723 h 782"/>
              <a:gd name="T76" fmla="*/ 617 w 780"/>
              <a:gd name="T77" fmla="*/ 702 h 782"/>
              <a:gd name="T78" fmla="*/ 595 w 780"/>
              <a:gd name="T79" fmla="*/ 553 h 782"/>
              <a:gd name="T80" fmla="*/ 600 w 780"/>
              <a:gd name="T81" fmla="*/ 491 h 782"/>
              <a:gd name="T82" fmla="*/ 610 w 780"/>
              <a:gd name="T83" fmla="*/ 480 h 782"/>
              <a:gd name="T84" fmla="*/ 631 w 780"/>
              <a:gd name="T85" fmla="*/ 486 h 782"/>
              <a:gd name="T86" fmla="*/ 683 w 780"/>
              <a:gd name="T87" fmla="*/ 503 h 782"/>
              <a:gd name="T88" fmla="*/ 661 w 780"/>
              <a:gd name="T89" fmla="*/ 3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0" h="782">
                <a:moveTo>
                  <a:pt x="661" y="335"/>
                </a:moveTo>
                <a:cubicBezTo>
                  <a:pt x="644" y="337"/>
                  <a:pt x="629" y="347"/>
                  <a:pt x="618" y="360"/>
                </a:cubicBezTo>
                <a:cubicBezTo>
                  <a:pt x="612" y="368"/>
                  <a:pt x="611" y="379"/>
                  <a:pt x="599" y="379"/>
                </a:cubicBezTo>
                <a:cubicBezTo>
                  <a:pt x="593" y="379"/>
                  <a:pt x="588" y="376"/>
                  <a:pt x="584" y="372"/>
                </a:cubicBezTo>
                <a:cubicBezTo>
                  <a:pt x="568" y="358"/>
                  <a:pt x="562" y="333"/>
                  <a:pt x="559" y="313"/>
                </a:cubicBezTo>
                <a:cubicBezTo>
                  <a:pt x="537" y="164"/>
                  <a:pt x="537" y="164"/>
                  <a:pt x="537" y="164"/>
                </a:cubicBezTo>
                <a:cubicBezTo>
                  <a:pt x="396" y="185"/>
                  <a:pt x="396" y="185"/>
                  <a:pt x="396" y="185"/>
                </a:cubicBezTo>
                <a:cubicBezTo>
                  <a:pt x="376" y="188"/>
                  <a:pt x="352" y="189"/>
                  <a:pt x="334" y="180"/>
                </a:cubicBezTo>
                <a:cubicBezTo>
                  <a:pt x="329" y="178"/>
                  <a:pt x="325" y="175"/>
                  <a:pt x="322" y="170"/>
                </a:cubicBezTo>
                <a:cubicBezTo>
                  <a:pt x="317" y="160"/>
                  <a:pt x="322" y="156"/>
                  <a:pt x="329" y="149"/>
                </a:cubicBezTo>
                <a:cubicBezTo>
                  <a:pt x="341" y="135"/>
                  <a:pt x="348" y="116"/>
                  <a:pt x="346" y="98"/>
                </a:cubicBezTo>
                <a:cubicBezTo>
                  <a:pt x="337" y="0"/>
                  <a:pt x="163" y="23"/>
                  <a:pt x="177" y="120"/>
                </a:cubicBezTo>
                <a:cubicBezTo>
                  <a:pt x="180" y="136"/>
                  <a:pt x="189" y="151"/>
                  <a:pt x="203" y="162"/>
                </a:cubicBezTo>
                <a:cubicBezTo>
                  <a:pt x="211" y="168"/>
                  <a:pt x="222" y="170"/>
                  <a:pt x="222" y="181"/>
                </a:cubicBezTo>
                <a:cubicBezTo>
                  <a:pt x="222" y="187"/>
                  <a:pt x="219" y="193"/>
                  <a:pt x="215" y="197"/>
                </a:cubicBezTo>
                <a:cubicBezTo>
                  <a:pt x="201" y="212"/>
                  <a:pt x="176" y="218"/>
                  <a:pt x="156" y="221"/>
                </a:cubicBezTo>
                <a:cubicBezTo>
                  <a:pt x="0" y="244"/>
                  <a:pt x="0" y="244"/>
                  <a:pt x="0" y="244"/>
                </a:cubicBezTo>
                <a:cubicBezTo>
                  <a:pt x="22" y="393"/>
                  <a:pt x="22" y="393"/>
                  <a:pt x="22" y="393"/>
                </a:cubicBezTo>
                <a:cubicBezTo>
                  <a:pt x="25" y="413"/>
                  <a:pt x="31" y="438"/>
                  <a:pt x="46" y="452"/>
                </a:cubicBezTo>
                <a:cubicBezTo>
                  <a:pt x="50" y="456"/>
                  <a:pt x="56" y="459"/>
                  <a:pt x="62" y="459"/>
                </a:cubicBezTo>
                <a:cubicBezTo>
                  <a:pt x="73" y="459"/>
                  <a:pt x="75" y="448"/>
                  <a:pt x="81" y="440"/>
                </a:cubicBezTo>
                <a:cubicBezTo>
                  <a:pt x="92" y="427"/>
                  <a:pt x="107" y="417"/>
                  <a:pt x="123" y="415"/>
                </a:cubicBezTo>
                <a:cubicBezTo>
                  <a:pt x="220" y="400"/>
                  <a:pt x="243" y="574"/>
                  <a:pt x="145" y="583"/>
                </a:cubicBezTo>
                <a:cubicBezTo>
                  <a:pt x="127" y="585"/>
                  <a:pt x="108" y="578"/>
                  <a:pt x="94" y="566"/>
                </a:cubicBezTo>
                <a:cubicBezTo>
                  <a:pt x="86" y="559"/>
                  <a:pt x="83" y="554"/>
                  <a:pt x="73" y="560"/>
                </a:cubicBezTo>
                <a:cubicBezTo>
                  <a:pt x="68" y="562"/>
                  <a:pt x="65" y="566"/>
                  <a:pt x="63" y="571"/>
                </a:cubicBezTo>
                <a:cubicBezTo>
                  <a:pt x="54" y="589"/>
                  <a:pt x="55" y="613"/>
                  <a:pt x="58" y="633"/>
                </a:cubicBezTo>
                <a:cubicBezTo>
                  <a:pt x="80" y="782"/>
                  <a:pt x="80" y="782"/>
                  <a:pt x="80" y="782"/>
                </a:cubicBezTo>
                <a:cubicBezTo>
                  <a:pt x="236" y="758"/>
                  <a:pt x="236" y="758"/>
                  <a:pt x="236" y="758"/>
                </a:cubicBezTo>
                <a:cubicBezTo>
                  <a:pt x="256" y="755"/>
                  <a:pt x="281" y="749"/>
                  <a:pt x="295" y="734"/>
                </a:cubicBezTo>
                <a:cubicBezTo>
                  <a:pt x="299" y="730"/>
                  <a:pt x="302" y="725"/>
                  <a:pt x="302" y="718"/>
                </a:cubicBezTo>
                <a:cubicBezTo>
                  <a:pt x="302" y="707"/>
                  <a:pt x="291" y="706"/>
                  <a:pt x="283" y="699"/>
                </a:cubicBezTo>
                <a:cubicBezTo>
                  <a:pt x="269" y="689"/>
                  <a:pt x="260" y="674"/>
                  <a:pt x="257" y="657"/>
                </a:cubicBezTo>
                <a:cubicBezTo>
                  <a:pt x="243" y="560"/>
                  <a:pt x="417" y="537"/>
                  <a:pt x="426" y="635"/>
                </a:cubicBezTo>
                <a:cubicBezTo>
                  <a:pt x="428" y="654"/>
                  <a:pt x="421" y="672"/>
                  <a:pt x="409" y="686"/>
                </a:cubicBezTo>
                <a:cubicBezTo>
                  <a:pt x="402" y="694"/>
                  <a:pt x="397" y="697"/>
                  <a:pt x="402" y="707"/>
                </a:cubicBezTo>
                <a:cubicBezTo>
                  <a:pt x="405" y="712"/>
                  <a:pt x="409" y="715"/>
                  <a:pt x="414" y="718"/>
                </a:cubicBezTo>
                <a:cubicBezTo>
                  <a:pt x="432" y="727"/>
                  <a:pt x="456" y="725"/>
                  <a:pt x="476" y="723"/>
                </a:cubicBezTo>
                <a:cubicBezTo>
                  <a:pt x="617" y="702"/>
                  <a:pt x="617" y="702"/>
                  <a:pt x="617" y="702"/>
                </a:cubicBezTo>
                <a:cubicBezTo>
                  <a:pt x="595" y="553"/>
                  <a:pt x="595" y="553"/>
                  <a:pt x="595" y="553"/>
                </a:cubicBezTo>
                <a:cubicBezTo>
                  <a:pt x="592" y="534"/>
                  <a:pt x="591" y="509"/>
                  <a:pt x="600" y="491"/>
                </a:cubicBezTo>
                <a:cubicBezTo>
                  <a:pt x="602" y="486"/>
                  <a:pt x="606" y="482"/>
                  <a:pt x="610" y="480"/>
                </a:cubicBezTo>
                <a:cubicBezTo>
                  <a:pt x="620" y="474"/>
                  <a:pt x="624" y="479"/>
                  <a:pt x="631" y="486"/>
                </a:cubicBezTo>
                <a:cubicBezTo>
                  <a:pt x="646" y="498"/>
                  <a:pt x="664" y="505"/>
                  <a:pt x="683" y="503"/>
                </a:cubicBezTo>
                <a:cubicBezTo>
                  <a:pt x="780" y="495"/>
                  <a:pt x="757" y="320"/>
                  <a:pt x="661" y="335"/>
                </a:cubicBezTo>
                <a:close/>
              </a:path>
            </a:pathLst>
          </a:custGeom>
          <a:solidFill>
            <a:srgbClr val="CCCCFF"/>
          </a:solidFill>
          <a:ln w="76200" cap="flat">
            <a:solidFill>
              <a:srgbClr val="8FAADC"/>
            </a:solidFill>
            <a:prstDash val="solid"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Поселок</a:t>
            </a:r>
            <a:endParaRPr lang="ru-RU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Пансионат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«Зеленый Бор»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67213CB-A2E3-4C1E-BA94-7A01836897FD}"/>
              </a:ext>
            </a:extLst>
          </p:cNvPr>
          <p:cNvSpPr>
            <a:spLocks/>
          </p:cNvSpPr>
          <p:nvPr/>
        </p:nvSpPr>
        <p:spPr bwMode="auto">
          <a:xfrm>
            <a:off x="5531301" y="1423165"/>
            <a:ext cx="2789585" cy="2141287"/>
          </a:xfrm>
          <a:custGeom>
            <a:avLst/>
            <a:gdLst>
              <a:gd name="T0" fmla="*/ 661 w 781"/>
              <a:gd name="T1" fmla="*/ 335 h 782"/>
              <a:gd name="T2" fmla="*/ 619 w 781"/>
              <a:gd name="T3" fmla="*/ 360 h 782"/>
              <a:gd name="T4" fmla="*/ 600 w 781"/>
              <a:gd name="T5" fmla="*/ 379 h 782"/>
              <a:gd name="T6" fmla="*/ 584 w 781"/>
              <a:gd name="T7" fmla="*/ 372 h 782"/>
              <a:gd name="T8" fmla="*/ 560 w 781"/>
              <a:gd name="T9" fmla="*/ 313 h 782"/>
              <a:gd name="T10" fmla="*/ 538 w 781"/>
              <a:gd name="T11" fmla="*/ 164 h 782"/>
              <a:gd name="T12" fmla="*/ 397 w 781"/>
              <a:gd name="T13" fmla="*/ 185 h 782"/>
              <a:gd name="T14" fmla="*/ 335 w 781"/>
              <a:gd name="T15" fmla="*/ 180 h 782"/>
              <a:gd name="T16" fmla="*/ 323 w 781"/>
              <a:gd name="T17" fmla="*/ 170 h 782"/>
              <a:gd name="T18" fmla="*/ 329 w 781"/>
              <a:gd name="T19" fmla="*/ 149 h 782"/>
              <a:gd name="T20" fmla="*/ 347 w 781"/>
              <a:gd name="T21" fmla="*/ 98 h 782"/>
              <a:gd name="T22" fmla="*/ 178 w 781"/>
              <a:gd name="T23" fmla="*/ 120 h 782"/>
              <a:gd name="T24" fmla="*/ 203 w 781"/>
              <a:gd name="T25" fmla="*/ 162 h 782"/>
              <a:gd name="T26" fmla="*/ 223 w 781"/>
              <a:gd name="T27" fmla="*/ 181 h 782"/>
              <a:gd name="T28" fmla="*/ 216 w 781"/>
              <a:gd name="T29" fmla="*/ 197 h 782"/>
              <a:gd name="T30" fmla="*/ 156 w 781"/>
              <a:gd name="T31" fmla="*/ 221 h 782"/>
              <a:gd name="T32" fmla="*/ 0 w 781"/>
              <a:gd name="T33" fmla="*/ 244 h 782"/>
              <a:gd name="T34" fmla="*/ 22 w 781"/>
              <a:gd name="T35" fmla="*/ 393 h 782"/>
              <a:gd name="T36" fmla="*/ 47 w 781"/>
              <a:gd name="T37" fmla="*/ 452 h 782"/>
              <a:gd name="T38" fmla="*/ 62 w 781"/>
              <a:gd name="T39" fmla="*/ 459 h 782"/>
              <a:gd name="T40" fmla="*/ 82 w 781"/>
              <a:gd name="T41" fmla="*/ 440 h 782"/>
              <a:gd name="T42" fmla="*/ 124 w 781"/>
              <a:gd name="T43" fmla="*/ 414 h 782"/>
              <a:gd name="T44" fmla="*/ 146 w 781"/>
              <a:gd name="T45" fmla="*/ 583 h 782"/>
              <a:gd name="T46" fmla="*/ 95 w 781"/>
              <a:gd name="T47" fmla="*/ 566 h 782"/>
              <a:gd name="T48" fmla="*/ 74 w 781"/>
              <a:gd name="T49" fmla="*/ 560 h 782"/>
              <a:gd name="T50" fmla="*/ 63 w 781"/>
              <a:gd name="T51" fmla="*/ 571 h 782"/>
              <a:gd name="T52" fmla="*/ 58 w 781"/>
              <a:gd name="T53" fmla="*/ 633 h 782"/>
              <a:gd name="T54" fmla="*/ 80 w 781"/>
              <a:gd name="T55" fmla="*/ 782 h 782"/>
              <a:gd name="T56" fmla="*/ 236 w 781"/>
              <a:gd name="T57" fmla="*/ 758 h 782"/>
              <a:gd name="T58" fmla="*/ 296 w 781"/>
              <a:gd name="T59" fmla="*/ 734 h 782"/>
              <a:gd name="T60" fmla="*/ 303 w 781"/>
              <a:gd name="T61" fmla="*/ 718 h 782"/>
              <a:gd name="T62" fmla="*/ 283 w 781"/>
              <a:gd name="T63" fmla="*/ 699 h 782"/>
              <a:gd name="T64" fmla="*/ 258 w 781"/>
              <a:gd name="T65" fmla="*/ 657 h 782"/>
              <a:gd name="T66" fmla="*/ 427 w 781"/>
              <a:gd name="T67" fmla="*/ 635 h 782"/>
              <a:gd name="T68" fmla="*/ 409 w 781"/>
              <a:gd name="T69" fmla="*/ 686 h 782"/>
              <a:gd name="T70" fmla="*/ 403 w 781"/>
              <a:gd name="T71" fmla="*/ 707 h 782"/>
              <a:gd name="T72" fmla="*/ 415 w 781"/>
              <a:gd name="T73" fmla="*/ 718 h 782"/>
              <a:gd name="T74" fmla="*/ 477 w 781"/>
              <a:gd name="T75" fmla="*/ 723 h 782"/>
              <a:gd name="T76" fmla="*/ 618 w 781"/>
              <a:gd name="T77" fmla="*/ 702 h 782"/>
              <a:gd name="T78" fmla="*/ 596 w 781"/>
              <a:gd name="T79" fmla="*/ 553 h 782"/>
              <a:gd name="T80" fmla="*/ 601 w 781"/>
              <a:gd name="T81" fmla="*/ 491 h 782"/>
              <a:gd name="T82" fmla="*/ 611 w 781"/>
              <a:gd name="T83" fmla="*/ 480 h 782"/>
              <a:gd name="T84" fmla="*/ 632 w 781"/>
              <a:gd name="T85" fmla="*/ 486 h 782"/>
              <a:gd name="T86" fmla="*/ 683 w 781"/>
              <a:gd name="T87" fmla="*/ 503 h 782"/>
              <a:gd name="T88" fmla="*/ 661 w 781"/>
              <a:gd name="T89" fmla="*/ 3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1" h="782">
                <a:moveTo>
                  <a:pt x="661" y="335"/>
                </a:moveTo>
                <a:cubicBezTo>
                  <a:pt x="645" y="337"/>
                  <a:pt x="630" y="347"/>
                  <a:pt x="619" y="360"/>
                </a:cubicBezTo>
                <a:cubicBezTo>
                  <a:pt x="613" y="368"/>
                  <a:pt x="611" y="379"/>
                  <a:pt x="600" y="379"/>
                </a:cubicBezTo>
                <a:cubicBezTo>
                  <a:pt x="594" y="379"/>
                  <a:pt x="588" y="376"/>
                  <a:pt x="584" y="372"/>
                </a:cubicBezTo>
                <a:cubicBezTo>
                  <a:pt x="569" y="358"/>
                  <a:pt x="563" y="333"/>
                  <a:pt x="560" y="313"/>
                </a:cubicBezTo>
                <a:cubicBezTo>
                  <a:pt x="538" y="164"/>
                  <a:pt x="538" y="164"/>
                  <a:pt x="538" y="164"/>
                </a:cubicBezTo>
                <a:cubicBezTo>
                  <a:pt x="397" y="185"/>
                  <a:pt x="397" y="185"/>
                  <a:pt x="397" y="185"/>
                </a:cubicBezTo>
                <a:cubicBezTo>
                  <a:pt x="377" y="188"/>
                  <a:pt x="353" y="189"/>
                  <a:pt x="335" y="180"/>
                </a:cubicBezTo>
                <a:cubicBezTo>
                  <a:pt x="330" y="178"/>
                  <a:pt x="326" y="175"/>
                  <a:pt x="323" y="170"/>
                </a:cubicBezTo>
                <a:cubicBezTo>
                  <a:pt x="317" y="160"/>
                  <a:pt x="323" y="156"/>
                  <a:pt x="329" y="149"/>
                </a:cubicBezTo>
                <a:cubicBezTo>
                  <a:pt x="342" y="135"/>
                  <a:pt x="348" y="116"/>
                  <a:pt x="347" y="98"/>
                </a:cubicBezTo>
                <a:cubicBezTo>
                  <a:pt x="338" y="0"/>
                  <a:pt x="164" y="23"/>
                  <a:pt x="178" y="120"/>
                </a:cubicBezTo>
                <a:cubicBezTo>
                  <a:pt x="181" y="136"/>
                  <a:pt x="190" y="151"/>
                  <a:pt x="203" y="162"/>
                </a:cubicBezTo>
                <a:cubicBezTo>
                  <a:pt x="211" y="168"/>
                  <a:pt x="223" y="170"/>
                  <a:pt x="223" y="181"/>
                </a:cubicBezTo>
                <a:cubicBezTo>
                  <a:pt x="223" y="187"/>
                  <a:pt x="220" y="192"/>
                  <a:pt x="216" y="197"/>
                </a:cubicBezTo>
                <a:cubicBezTo>
                  <a:pt x="201" y="212"/>
                  <a:pt x="176" y="218"/>
                  <a:pt x="156" y="221"/>
                </a:cubicBezTo>
                <a:cubicBezTo>
                  <a:pt x="0" y="244"/>
                  <a:pt x="0" y="244"/>
                  <a:pt x="0" y="244"/>
                </a:cubicBezTo>
                <a:cubicBezTo>
                  <a:pt x="22" y="393"/>
                  <a:pt x="22" y="393"/>
                  <a:pt x="22" y="393"/>
                </a:cubicBezTo>
                <a:cubicBezTo>
                  <a:pt x="26" y="413"/>
                  <a:pt x="32" y="438"/>
                  <a:pt x="47" y="452"/>
                </a:cubicBezTo>
                <a:cubicBezTo>
                  <a:pt x="51" y="456"/>
                  <a:pt x="56" y="459"/>
                  <a:pt x="62" y="459"/>
                </a:cubicBezTo>
                <a:cubicBezTo>
                  <a:pt x="74" y="459"/>
                  <a:pt x="75" y="448"/>
                  <a:pt x="82" y="440"/>
                </a:cubicBezTo>
                <a:cubicBezTo>
                  <a:pt x="92" y="427"/>
                  <a:pt x="107" y="417"/>
                  <a:pt x="124" y="414"/>
                </a:cubicBezTo>
                <a:cubicBezTo>
                  <a:pt x="221" y="400"/>
                  <a:pt x="244" y="574"/>
                  <a:pt x="146" y="583"/>
                </a:cubicBezTo>
                <a:cubicBezTo>
                  <a:pt x="127" y="585"/>
                  <a:pt x="109" y="578"/>
                  <a:pt x="95" y="566"/>
                </a:cubicBezTo>
                <a:cubicBezTo>
                  <a:pt x="87" y="559"/>
                  <a:pt x="84" y="554"/>
                  <a:pt x="74" y="560"/>
                </a:cubicBezTo>
                <a:cubicBezTo>
                  <a:pt x="69" y="562"/>
                  <a:pt x="66" y="566"/>
                  <a:pt x="63" y="571"/>
                </a:cubicBezTo>
                <a:cubicBezTo>
                  <a:pt x="54" y="589"/>
                  <a:pt x="56" y="613"/>
                  <a:pt x="58" y="633"/>
                </a:cubicBezTo>
                <a:cubicBezTo>
                  <a:pt x="80" y="782"/>
                  <a:pt x="80" y="782"/>
                  <a:pt x="80" y="782"/>
                </a:cubicBezTo>
                <a:cubicBezTo>
                  <a:pt x="236" y="758"/>
                  <a:pt x="236" y="758"/>
                  <a:pt x="236" y="758"/>
                </a:cubicBezTo>
                <a:cubicBezTo>
                  <a:pt x="256" y="755"/>
                  <a:pt x="281" y="749"/>
                  <a:pt x="296" y="734"/>
                </a:cubicBezTo>
                <a:cubicBezTo>
                  <a:pt x="300" y="730"/>
                  <a:pt x="303" y="724"/>
                  <a:pt x="303" y="718"/>
                </a:cubicBezTo>
                <a:cubicBezTo>
                  <a:pt x="303" y="707"/>
                  <a:pt x="291" y="706"/>
                  <a:pt x="283" y="699"/>
                </a:cubicBezTo>
                <a:cubicBezTo>
                  <a:pt x="270" y="689"/>
                  <a:pt x="260" y="674"/>
                  <a:pt x="258" y="657"/>
                </a:cubicBezTo>
                <a:cubicBezTo>
                  <a:pt x="244" y="560"/>
                  <a:pt x="418" y="537"/>
                  <a:pt x="427" y="635"/>
                </a:cubicBezTo>
                <a:cubicBezTo>
                  <a:pt x="428" y="654"/>
                  <a:pt x="422" y="672"/>
                  <a:pt x="409" y="686"/>
                </a:cubicBezTo>
                <a:cubicBezTo>
                  <a:pt x="403" y="694"/>
                  <a:pt x="397" y="697"/>
                  <a:pt x="403" y="707"/>
                </a:cubicBezTo>
                <a:cubicBezTo>
                  <a:pt x="406" y="712"/>
                  <a:pt x="410" y="715"/>
                  <a:pt x="415" y="718"/>
                </a:cubicBezTo>
                <a:cubicBezTo>
                  <a:pt x="433" y="727"/>
                  <a:pt x="457" y="725"/>
                  <a:pt x="477" y="723"/>
                </a:cubicBezTo>
                <a:cubicBezTo>
                  <a:pt x="618" y="702"/>
                  <a:pt x="618" y="702"/>
                  <a:pt x="618" y="702"/>
                </a:cubicBezTo>
                <a:cubicBezTo>
                  <a:pt x="596" y="553"/>
                  <a:pt x="596" y="553"/>
                  <a:pt x="596" y="553"/>
                </a:cubicBezTo>
                <a:cubicBezTo>
                  <a:pt x="593" y="533"/>
                  <a:pt x="592" y="509"/>
                  <a:pt x="601" y="491"/>
                </a:cubicBezTo>
                <a:cubicBezTo>
                  <a:pt x="603" y="486"/>
                  <a:pt x="606" y="482"/>
                  <a:pt x="611" y="480"/>
                </a:cubicBezTo>
                <a:cubicBezTo>
                  <a:pt x="621" y="474"/>
                  <a:pt x="624" y="479"/>
                  <a:pt x="632" y="486"/>
                </a:cubicBezTo>
                <a:cubicBezTo>
                  <a:pt x="646" y="498"/>
                  <a:pt x="665" y="505"/>
                  <a:pt x="683" y="503"/>
                </a:cubicBezTo>
                <a:cubicBezTo>
                  <a:pt x="781" y="494"/>
                  <a:pt x="758" y="320"/>
                  <a:pt x="661" y="335"/>
                </a:cubicBezTo>
                <a:close/>
              </a:path>
            </a:pathLst>
          </a:custGeom>
          <a:solidFill>
            <a:srgbClr val="CCCCFF"/>
          </a:solidFill>
          <a:ln w="76200" cap="flat">
            <a:solidFill>
              <a:srgbClr val="8FAADC"/>
            </a:solidFill>
            <a:prstDash val="solid"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кордон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Глубокий Ручей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67213CB-A2E3-4C1E-BA94-7A01836897FD}"/>
              </a:ext>
            </a:extLst>
          </p:cNvPr>
          <p:cNvSpPr>
            <a:spLocks/>
          </p:cNvSpPr>
          <p:nvPr/>
        </p:nvSpPr>
        <p:spPr bwMode="auto">
          <a:xfrm>
            <a:off x="5583823" y="2943035"/>
            <a:ext cx="2789585" cy="2139203"/>
          </a:xfrm>
          <a:custGeom>
            <a:avLst/>
            <a:gdLst>
              <a:gd name="T0" fmla="*/ 661 w 781"/>
              <a:gd name="T1" fmla="*/ 335 h 782"/>
              <a:gd name="T2" fmla="*/ 619 w 781"/>
              <a:gd name="T3" fmla="*/ 360 h 782"/>
              <a:gd name="T4" fmla="*/ 600 w 781"/>
              <a:gd name="T5" fmla="*/ 379 h 782"/>
              <a:gd name="T6" fmla="*/ 584 w 781"/>
              <a:gd name="T7" fmla="*/ 372 h 782"/>
              <a:gd name="T8" fmla="*/ 560 w 781"/>
              <a:gd name="T9" fmla="*/ 313 h 782"/>
              <a:gd name="T10" fmla="*/ 538 w 781"/>
              <a:gd name="T11" fmla="*/ 164 h 782"/>
              <a:gd name="T12" fmla="*/ 397 w 781"/>
              <a:gd name="T13" fmla="*/ 185 h 782"/>
              <a:gd name="T14" fmla="*/ 335 w 781"/>
              <a:gd name="T15" fmla="*/ 180 h 782"/>
              <a:gd name="T16" fmla="*/ 323 w 781"/>
              <a:gd name="T17" fmla="*/ 170 h 782"/>
              <a:gd name="T18" fmla="*/ 329 w 781"/>
              <a:gd name="T19" fmla="*/ 149 h 782"/>
              <a:gd name="T20" fmla="*/ 347 w 781"/>
              <a:gd name="T21" fmla="*/ 98 h 782"/>
              <a:gd name="T22" fmla="*/ 178 w 781"/>
              <a:gd name="T23" fmla="*/ 120 h 782"/>
              <a:gd name="T24" fmla="*/ 203 w 781"/>
              <a:gd name="T25" fmla="*/ 162 h 782"/>
              <a:gd name="T26" fmla="*/ 223 w 781"/>
              <a:gd name="T27" fmla="*/ 181 h 782"/>
              <a:gd name="T28" fmla="*/ 216 w 781"/>
              <a:gd name="T29" fmla="*/ 197 h 782"/>
              <a:gd name="T30" fmla="*/ 156 w 781"/>
              <a:gd name="T31" fmla="*/ 221 h 782"/>
              <a:gd name="T32" fmla="*/ 0 w 781"/>
              <a:gd name="T33" fmla="*/ 244 h 782"/>
              <a:gd name="T34" fmla="*/ 22 w 781"/>
              <a:gd name="T35" fmla="*/ 393 h 782"/>
              <a:gd name="T36" fmla="*/ 47 w 781"/>
              <a:gd name="T37" fmla="*/ 452 h 782"/>
              <a:gd name="T38" fmla="*/ 62 w 781"/>
              <a:gd name="T39" fmla="*/ 459 h 782"/>
              <a:gd name="T40" fmla="*/ 82 w 781"/>
              <a:gd name="T41" fmla="*/ 440 h 782"/>
              <a:gd name="T42" fmla="*/ 124 w 781"/>
              <a:gd name="T43" fmla="*/ 414 h 782"/>
              <a:gd name="T44" fmla="*/ 146 w 781"/>
              <a:gd name="T45" fmla="*/ 583 h 782"/>
              <a:gd name="T46" fmla="*/ 95 w 781"/>
              <a:gd name="T47" fmla="*/ 566 h 782"/>
              <a:gd name="T48" fmla="*/ 74 w 781"/>
              <a:gd name="T49" fmla="*/ 560 h 782"/>
              <a:gd name="T50" fmla="*/ 63 w 781"/>
              <a:gd name="T51" fmla="*/ 571 h 782"/>
              <a:gd name="T52" fmla="*/ 58 w 781"/>
              <a:gd name="T53" fmla="*/ 633 h 782"/>
              <a:gd name="T54" fmla="*/ 80 w 781"/>
              <a:gd name="T55" fmla="*/ 782 h 782"/>
              <a:gd name="T56" fmla="*/ 236 w 781"/>
              <a:gd name="T57" fmla="*/ 758 h 782"/>
              <a:gd name="T58" fmla="*/ 296 w 781"/>
              <a:gd name="T59" fmla="*/ 734 h 782"/>
              <a:gd name="T60" fmla="*/ 303 w 781"/>
              <a:gd name="T61" fmla="*/ 718 h 782"/>
              <a:gd name="T62" fmla="*/ 283 w 781"/>
              <a:gd name="T63" fmla="*/ 699 h 782"/>
              <a:gd name="T64" fmla="*/ 258 w 781"/>
              <a:gd name="T65" fmla="*/ 657 h 782"/>
              <a:gd name="T66" fmla="*/ 427 w 781"/>
              <a:gd name="T67" fmla="*/ 635 h 782"/>
              <a:gd name="T68" fmla="*/ 409 w 781"/>
              <a:gd name="T69" fmla="*/ 686 h 782"/>
              <a:gd name="T70" fmla="*/ 403 w 781"/>
              <a:gd name="T71" fmla="*/ 707 h 782"/>
              <a:gd name="T72" fmla="*/ 415 w 781"/>
              <a:gd name="T73" fmla="*/ 718 h 782"/>
              <a:gd name="T74" fmla="*/ 477 w 781"/>
              <a:gd name="T75" fmla="*/ 723 h 782"/>
              <a:gd name="T76" fmla="*/ 618 w 781"/>
              <a:gd name="T77" fmla="*/ 702 h 782"/>
              <a:gd name="T78" fmla="*/ 596 w 781"/>
              <a:gd name="T79" fmla="*/ 553 h 782"/>
              <a:gd name="T80" fmla="*/ 601 w 781"/>
              <a:gd name="T81" fmla="*/ 491 h 782"/>
              <a:gd name="T82" fmla="*/ 611 w 781"/>
              <a:gd name="T83" fmla="*/ 480 h 782"/>
              <a:gd name="T84" fmla="*/ 632 w 781"/>
              <a:gd name="T85" fmla="*/ 486 h 782"/>
              <a:gd name="T86" fmla="*/ 683 w 781"/>
              <a:gd name="T87" fmla="*/ 503 h 782"/>
              <a:gd name="T88" fmla="*/ 661 w 781"/>
              <a:gd name="T89" fmla="*/ 3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1" h="782">
                <a:moveTo>
                  <a:pt x="661" y="335"/>
                </a:moveTo>
                <a:cubicBezTo>
                  <a:pt x="645" y="337"/>
                  <a:pt x="630" y="347"/>
                  <a:pt x="619" y="360"/>
                </a:cubicBezTo>
                <a:cubicBezTo>
                  <a:pt x="613" y="368"/>
                  <a:pt x="611" y="379"/>
                  <a:pt x="600" y="379"/>
                </a:cubicBezTo>
                <a:cubicBezTo>
                  <a:pt x="594" y="379"/>
                  <a:pt x="588" y="376"/>
                  <a:pt x="584" y="372"/>
                </a:cubicBezTo>
                <a:cubicBezTo>
                  <a:pt x="569" y="358"/>
                  <a:pt x="563" y="333"/>
                  <a:pt x="560" y="313"/>
                </a:cubicBezTo>
                <a:cubicBezTo>
                  <a:pt x="538" y="164"/>
                  <a:pt x="538" y="164"/>
                  <a:pt x="538" y="164"/>
                </a:cubicBezTo>
                <a:cubicBezTo>
                  <a:pt x="397" y="185"/>
                  <a:pt x="397" y="185"/>
                  <a:pt x="397" y="185"/>
                </a:cubicBezTo>
                <a:cubicBezTo>
                  <a:pt x="377" y="188"/>
                  <a:pt x="353" y="189"/>
                  <a:pt x="335" y="180"/>
                </a:cubicBezTo>
                <a:cubicBezTo>
                  <a:pt x="330" y="178"/>
                  <a:pt x="326" y="175"/>
                  <a:pt x="323" y="170"/>
                </a:cubicBezTo>
                <a:cubicBezTo>
                  <a:pt x="317" y="160"/>
                  <a:pt x="323" y="156"/>
                  <a:pt x="329" y="149"/>
                </a:cubicBezTo>
                <a:cubicBezTo>
                  <a:pt x="342" y="135"/>
                  <a:pt x="348" y="116"/>
                  <a:pt x="347" y="98"/>
                </a:cubicBezTo>
                <a:cubicBezTo>
                  <a:pt x="338" y="0"/>
                  <a:pt x="164" y="23"/>
                  <a:pt x="178" y="120"/>
                </a:cubicBezTo>
                <a:cubicBezTo>
                  <a:pt x="181" y="136"/>
                  <a:pt x="190" y="151"/>
                  <a:pt x="203" y="162"/>
                </a:cubicBezTo>
                <a:cubicBezTo>
                  <a:pt x="211" y="168"/>
                  <a:pt x="223" y="170"/>
                  <a:pt x="223" y="181"/>
                </a:cubicBezTo>
                <a:cubicBezTo>
                  <a:pt x="223" y="187"/>
                  <a:pt x="220" y="192"/>
                  <a:pt x="216" y="197"/>
                </a:cubicBezTo>
                <a:cubicBezTo>
                  <a:pt x="201" y="212"/>
                  <a:pt x="176" y="218"/>
                  <a:pt x="156" y="221"/>
                </a:cubicBezTo>
                <a:cubicBezTo>
                  <a:pt x="0" y="244"/>
                  <a:pt x="0" y="244"/>
                  <a:pt x="0" y="244"/>
                </a:cubicBezTo>
                <a:cubicBezTo>
                  <a:pt x="22" y="393"/>
                  <a:pt x="22" y="393"/>
                  <a:pt x="22" y="393"/>
                </a:cubicBezTo>
                <a:cubicBezTo>
                  <a:pt x="26" y="413"/>
                  <a:pt x="32" y="438"/>
                  <a:pt x="47" y="452"/>
                </a:cubicBezTo>
                <a:cubicBezTo>
                  <a:pt x="51" y="456"/>
                  <a:pt x="56" y="459"/>
                  <a:pt x="62" y="459"/>
                </a:cubicBezTo>
                <a:cubicBezTo>
                  <a:pt x="74" y="459"/>
                  <a:pt x="75" y="448"/>
                  <a:pt x="82" y="440"/>
                </a:cubicBezTo>
                <a:cubicBezTo>
                  <a:pt x="92" y="427"/>
                  <a:pt x="107" y="417"/>
                  <a:pt x="124" y="414"/>
                </a:cubicBezTo>
                <a:cubicBezTo>
                  <a:pt x="221" y="400"/>
                  <a:pt x="244" y="574"/>
                  <a:pt x="146" y="583"/>
                </a:cubicBezTo>
                <a:cubicBezTo>
                  <a:pt x="127" y="585"/>
                  <a:pt x="109" y="578"/>
                  <a:pt x="95" y="566"/>
                </a:cubicBezTo>
                <a:cubicBezTo>
                  <a:pt x="87" y="559"/>
                  <a:pt x="84" y="554"/>
                  <a:pt x="74" y="560"/>
                </a:cubicBezTo>
                <a:cubicBezTo>
                  <a:pt x="69" y="562"/>
                  <a:pt x="66" y="566"/>
                  <a:pt x="63" y="571"/>
                </a:cubicBezTo>
                <a:cubicBezTo>
                  <a:pt x="54" y="589"/>
                  <a:pt x="56" y="613"/>
                  <a:pt x="58" y="633"/>
                </a:cubicBezTo>
                <a:cubicBezTo>
                  <a:pt x="80" y="782"/>
                  <a:pt x="80" y="782"/>
                  <a:pt x="80" y="782"/>
                </a:cubicBezTo>
                <a:cubicBezTo>
                  <a:pt x="236" y="758"/>
                  <a:pt x="236" y="758"/>
                  <a:pt x="236" y="758"/>
                </a:cubicBezTo>
                <a:cubicBezTo>
                  <a:pt x="256" y="755"/>
                  <a:pt x="281" y="749"/>
                  <a:pt x="296" y="734"/>
                </a:cubicBezTo>
                <a:cubicBezTo>
                  <a:pt x="300" y="730"/>
                  <a:pt x="303" y="724"/>
                  <a:pt x="303" y="718"/>
                </a:cubicBezTo>
                <a:cubicBezTo>
                  <a:pt x="303" y="707"/>
                  <a:pt x="291" y="706"/>
                  <a:pt x="283" y="699"/>
                </a:cubicBezTo>
                <a:cubicBezTo>
                  <a:pt x="270" y="689"/>
                  <a:pt x="260" y="674"/>
                  <a:pt x="258" y="657"/>
                </a:cubicBezTo>
                <a:cubicBezTo>
                  <a:pt x="244" y="560"/>
                  <a:pt x="418" y="537"/>
                  <a:pt x="427" y="635"/>
                </a:cubicBezTo>
                <a:cubicBezTo>
                  <a:pt x="428" y="654"/>
                  <a:pt x="422" y="672"/>
                  <a:pt x="409" y="686"/>
                </a:cubicBezTo>
                <a:cubicBezTo>
                  <a:pt x="403" y="694"/>
                  <a:pt x="397" y="697"/>
                  <a:pt x="403" y="707"/>
                </a:cubicBezTo>
                <a:cubicBezTo>
                  <a:pt x="406" y="712"/>
                  <a:pt x="410" y="715"/>
                  <a:pt x="415" y="718"/>
                </a:cubicBezTo>
                <a:cubicBezTo>
                  <a:pt x="433" y="727"/>
                  <a:pt x="457" y="725"/>
                  <a:pt x="477" y="723"/>
                </a:cubicBezTo>
                <a:cubicBezTo>
                  <a:pt x="618" y="702"/>
                  <a:pt x="618" y="702"/>
                  <a:pt x="618" y="702"/>
                </a:cubicBezTo>
                <a:cubicBezTo>
                  <a:pt x="596" y="553"/>
                  <a:pt x="596" y="553"/>
                  <a:pt x="596" y="553"/>
                </a:cubicBezTo>
                <a:cubicBezTo>
                  <a:pt x="593" y="533"/>
                  <a:pt x="592" y="509"/>
                  <a:pt x="601" y="491"/>
                </a:cubicBezTo>
                <a:cubicBezTo>
                  <a:pt x="603" y="486"/>
                  <a:pt x="606" y="482"/>
                  <a:pt x="611" y="480"/>
                </a:cubicBezTo>
                <a:cubicBezTo>
                  <a:pt x="621" y="474"/>
                  <a:pt x="624" y="479"/>
                  <a:pt x="632" y="486"/>
                </a:cubicBezTo>
                <a:cubicBezTo>
                  <a:pt x="646" y="498"/>
                  <a:pt x="665" y="505"/>
                  <a:pt x="683" y="503"/>
                </a:cubicBezTo>
                <a:cubicBezTo>
                  <a:pt x="781" y="494"/>
                  <a:pt x="758" y="320"/>
                  <a:pt x="661" y="335"/>
                </a:cubicBezTo>
                <a:close/>
              </a:path>
            </a:pathLst>
          </a:custGeom>
          <a:solidFill>
            <a:srgbClr val="009999"/>
          </a:solidFill>
          <a:ln w="76200" cap="flat">
            <a:solidFill>
              <a:srgbClr val="009999">
                <a:alpha val="50000"/>
              </a:srgbClr>
            </a:solidFill>
            <a:prstDash val="solid"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город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Луга</a:t>
            </a:r>
            <a:endParaRPr lang="ru-RU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94BE80D-0FEE-4EC2-A07C-A45BD5481817}"/>
              </a:ext>
            </a:extLst>
          </p:cNvPr>
          <p:cNvSpPr>
            <a:spLocks/>
          </p:cNvSpPr>
          <p:nvPr/>
        </p:nvSpPr>
        <p:spPr bwMode="auto">
          <a:xfrm>
            <a:off x="1639019" y="2666767"/>
            <a:ext cx="2789585" cy="2140359"/>
          </a:xfrm>
          <a:custGeom>
            <a:avLst/>
            <a:gdLst>
              <a:gd name="T0" fmla="*/ 661 w 781"/>
              <a:gd name="T1" fmla="*/ 335 h 782"/>
              <a:gd name="T2" fmla="*/ 619 w 781"/>
              <a:gd name="T3" fmla="*/ 360 h 782"/>
              <a:gd name="T4" fmla="*/ 600 w 781"/>
              <a:gd name="T5" fmla="*/ 380 h 782"/>
              <a:gd name="T6" fmla="*/ 584 w 781"/>
              <a:gd name="T7" fmla="*/ 373 h 782"/>
              <a:gd name="T8" fmla="*/ 560 w 781"/>
              <a:gd name="T9" fmla="*/ 313 h 782"/>
              <a:gd name="T10" fmla="*/ 538 w 781"/>
              <a:gd name="T11" fmla="*/ 165 h 782"/>
              <a:gd name="T12" fmla="*/ 397 w 781"/>
              <a:gd name="T13" fmla="*/ 186 h 782"/>
              <a:gd name="T14" fmla="*/ 335 w 781"/>
              <a:gd name="T15" fmla="*/ 181 h 782"/>
              <a:gd name="T16" fmla="*/ 323 w 781"/>
              <a:gd name="T17" fmla="*/ 170 h 782"/>
              <a:gd name="T18" fmla="*/ 329 w 781"/>
              <a:gd name="T19" fmla="*/ 149 h 782"/>
              <a:gd name="T20" fmla="*/ 347 w 781"/>
              <a:gd name="T21" fmla="*/ 98 h 782"/>
              <a:gd name="T22" fmla="*/ 178 w 781"/>
              <a:gd name="T23" fmla="*/ 120 h 782"/>
              <a:gd name="T24" fmla="*/ 203 w 781"/>
              <a:gd name="T25" fmla="*/ 162 h 782"/>
              <a:gd name="T26" fmla="*/ 223 w 781"/>
              <a:gd name="T27" fmla="*/ 181 h 782"/>
              <a:gd name="T28" fmla="*/ 216 w 781"/>
              <a:gd name="T29" fmla="*/ 197 h 782"/>
              <a:gd name="T30" fmla="*/ 156 w 781"/>
              <a:gd name="T31" fmla="*/ 221 h 782"/>
              <a:gd name="T32" fmla="*/ 0 w 781"/>
              <a:gd name="T33" fmla="*/ 245 h 782"/>
              <a:gd name="T34" fmla="*/ 22 w 781"/>
              <a:gd name="T35" fmla="*/ 393 h 782"/>
              <a:gd name="T36" fmla="*/ 47 w 781"/>
              <a:gd name="T37" fmla="*/ 452 h 782"/>
              <a:gd name="T38" fmla="*/ 62 w 781"/>
              <a:gd name="T39" fmla="*/ 460 h 782"/>
              <a:gd name="T40" fmla="*/ 82 w 781"/>
              <a:gd name="T41" fmla="*/ 440 h 782"/>
              <a:gd name="T42" fmla="*/ 124 w 781"/>
              <a:gd name="T43" fmla="*/ 415 h 782"/>
              <a:gd name="T44" fmla="*/ 146 w 781"/>
              <a:gd name="T45" fmla="*/ 584 h 782"/>
              <a:gd name="T46" fmla="*/ 95 w 781"/>
              <a:gd name="T47" fmla="*/ 566 h 782"/>
              <a:gd name="T48" fmla="*/ 74 w 781"/>
              <a:gd name="T49" fmla="*/ 560 h 782"/>
              <a:gd name="T50" fmla="*/ 63 w 781"/>
              <a:gd name="T51" fmla="*/ 571 h 782"/>
              <a:gd name="T52" fmla="*/ 58 w 781"/>
              <a:gd name="T53" fmla="*/ 634 h 782"/>
              <a:gd name="T54" fmla="*/ 80 w 781"/>
              <a:gd name="T55" fmla="*/ 782 h 782"/>
              <a:gd name="T56" fmla="*/ 236 w 781"/>
              <a:gd name="T57" fmla="*/ 759 h 782"/>
              <a:gd name="T58" fmla="*/ 296 w 781"/>
              <a:gd name="T59" fmla="*/ 735 h 782"/>
              <a:gd name="T60" fmla="*/ 303 w 781"/>
              <a:gd name="T61" fmla="*/ 719 h 782"/>
              <a:gd name="T62" fmla="*/ 283 w 781"/>
              <a:gd name="T63" fmla="*/ 700 h 782"/>
              <a:gd name="T64" fmla="*/ 258 w 781"/>
              <a:gd name="T65" fmla="*/ 657 h 782"/>
              <a:gd name="T66" fmla="*/ 427 w 781"/>
              <a:gd name="T67" fmla="*/ 635 h 782"/>
              <a:gd name="T68" fmla="*/ 409 w 781"/>
              <a:gd name="T69" fmla="*/ 687 h 782"/>
              <a:gd name="T70" fmla="*/ 403 w 781"/>
              <a:gd name="T71" fmla="*/ 708 h 782"/>
              <a:gd name="T72" fmla="*/ 415 w 781"/>
              <a:gd name="T73" fmla="*/ 718 h 782"/>
              <a:gd name="T74" fmla="*/ 477 w 781"/>
              <a:gd name="T75" fmla="*/ 723 h 782"/>
              <a:gd name="T76" fmla="*/ 618 w 781"/>
              <a:gd name="T77" fmla="*/ 702 h 782"/>
              <a:gd name="T78" fmla="*/ 596 w 781"/>
              <a:gd name="T79" fmla="*/ 554 h 782"/>
              <a:gd name="T80" fmla="*/ 601 w 781"/>
              <a:gd name="T81" fmla="*/ 492 h 782"/>
              <a:gd name="T82" fmla="*/ 611 w 781"/>
              <a:gd name="T83" fmla="*/ 480 h 782"/>
              <a:gd name="T84" fmla="*/ 632 w 781"/>
              <a:gd name="T85" fmla="*/ 486 h 782"/>
              <a:gd name="T86" fmla="*/ 683 w 781"/>
              <a:gd name="T87" fmla="*/ 504 h 782"/>
              <a:gd name="T88" fmla="*/ 661 w 781"/>
              <a:gd name="T89" fmla="*/ 3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1" h="782">
                <a:moveTo>
                  <a:pt x="661" y="335"/>
                </a:moveTo>
                <a:cubicBezTo>
                  <a:pt x="645" y="337"/>
                  <a:pt x="629" y="347"/>
                  <a:pt x="619" y="360"/>
                </a:cubicBezTo>
                <a:cubicBezTo>
                  <a:pt x="613" y="368"/>
                  <a:pt x="611" y="380"/>
                  <a:pt x="600" y="380"/>
                </a:cubicBezTo>
                <a:cubicBezTo>
                  <a:pt x="594" y="379"/>
                  <a:pt x="588" y="377"/>
                  <a:pt x="584" y="373"/>
                </a:cubicBezTo>
                <a:cubicBezTo>
                  <a:pt x="569" y="358"/>
                  <a:pt x="563" y="333"/>
                  <a:pt x="560" y="313"/>
                </a:cubicBezTo>
                <a:cubicBezTo>
                  <a:pt x="538" y="165"/>
                  <a:pt x="538" y="165"/>
                  <a:pt x="538" y="165"/>
                </a:cubicBezTo>
                <a:cubicBezTo>
                  <a:pt x="397" y="186"/>
                  <a:pt x="397" y="186"/>
                  <a:pt x="397" y="186"/>
                </a:cubicBezTo>
                <a:cubicBezTo>
                  <a:pt x="377" y="188"/>
                  <a:pt x="353" y="190"/>
                  <a:pt x="335" y="181"/>
                </a:cubicBezTo>
                <a:cubicBezTo>
                  <a:pt x="330" y="178"/>
                  <a:pt x="326" y="175"/>
                  <a:pt x="323" y="170"/>
                </a:cubicBezTo>
                <a:cubicBezTo>
                  <a:pt x="317" y="160"/>
                  <a:pt x="323" y="157"/>
                  <a:pt x="329" y="149"/>
                </a:cubicBezTo>
                <a:cubicBezTo>
                  <a:pt x="342" y="135"/>
                  <a:pt x="348" y="117"/>
                  <a:pt x="347" y="98"/>
                </a:cubicBezTo>
                <a:cubicBezTo>
                  <a:pt x="338" y="0"/>
                  <a:pt x="164" y="23"/>
                  <a:pt x="178" y="120"/>
                </a:cubicBezTo>
                <a:cubicBezTo>
                  <a:pt x="180" y="137"/>
                  <a:pt x="190" y="152"/>
                  <a:pt x="203" y="162"/>
                </a:cubicBezTo>
                <a:cubicBezTo>
                  <a:pt x="211" y="169"/>
                  <a:pt x="223" y="170"/>
                  <a:pt x="223" y="181"/>
                </a:cubicBezTo>
                <a:cubicBezTo>
                  <a:pt x="223" y="187"/>
                  <a:pt x="220" y="193"/>
                  <a:pt x="216" y="197"/>
                </a:cubicBezTo>
                <a:cubicBezTo>
                  <a:pt x="201" y="212"/>
                  <a:pt x="176" y="218"/>
                  <a:pt x="156" y="221"/>
                </a:cubicBezTo>
                <a:cubicBezTo>
                  <a:pt x="0" y="245"/>
                  <a:pt x="0" y="245"/>
                  <a:pt x="0" y="245"/>
                </a:cubicBezTo>
                <a:cubicBezTo>
                  <a:pt x="22" y="393"/>
                  <a:pt x="22" y="393"/>
                  <a:pt x="22" y="393"/>
                </a:cubicBezTo>
                <a:cubicBezTo>
                  <a:pt x="26" y="413"/>
                  <a:pt x="32" y="438"/>
                  <a:pt x="47" y="452"/>
                </a:cubicBezTo>
                <a:cubicBezTo>
                  <a:pt x="51" y="457"/>
                  <a:pt x="56" y="459"/>
                  <a:pt x="62" y="460"/>
                </a:cubicBezTo>
                <a:cubicBezTo>
                  <a:pt x="74" y="460"/>
                  <a:pt x="75" y="448"/>
                  <a:pt x="82" y="440"/>
                </a:cubicBezTo>
                <a:cubicBezTo>
                  <a:pt x="92" y="427"/>
                  <a:pt x="107" y="417"/>
                  <a:pt x="124" y="415"/>
                </a:cubicBezTo>
                <a:cubicBezTo>
                  <a:pt x="221" y="400"/>
                  <a:pt x="243" y="575"/>
                  <a:pt x="146" y="584"/>
                </a:cubicBezTo>
                <a:cubicBezTo>
                  <a:pt x="127" y="585"/>
                  <a:pt x="109" y="578"/>
                  <a:pt x="95" y="566"/>
                </a:cubicBezTo>
                <a:cubicBezTo>
                  <a:pt x="87" y="560"/>
                  <a:pt x="84" y="554"/>
                  <a:pt x="74" y="560"/>
                </a:cubicBezTo>
                <a:cubicBezTo>
                  <a:pt x="69" y="562"/>
                  <a:pt x="65" y="567"/>
                  <a:pt x="63" y="571"/>
                </a:cubicBezTo>
                <a:cubicBezTo>
                  <a:pt x="54" y="590"/>
                  <a:pt x="55" y="614"/>
                  <a:pt x="58" y="634"/>
                </a:cubicBezTo>
                <a:cubicBezTo>
                  <a:pt x="80" y="782"/>
                  <a:pt x="80" y="782"/>
                  <a:pt x="80" y="782"/>
                </a:cubicBezTo>
                <a:cubicBezTo>
                  <a:pt x="236" y="759"/>
                  <a:pt x="236" y="759"/>
                  <a:pt x="236" y="759"/>
                </a:cubicBezTo>
                <a:cubicBezTo>
                  <a:pt x="256" y="756"/>
                  <a:pt x="281" y="750"/>
                  <a:pt x="296" y="735"/>
                </a:cubicBezTo>
                <a:cubicBezTo>
                  <a:pt x="300" y="730"/>
                  <a:pt x="302" y="725"/>
                  <a:pt x="303" y="719"/>
                </a:cubicBezTo>
                <a:cubicBezTo>
                  <a:pt x="303" y="707"/>
                  <a:pt x="291" y="706"/>
                  <a:pt x="283" y="700"/>
                </a:cubicBezTo>
                <a:cubicBezTo>
                  <a:pt x="270" y="689"/>
                  <a:pt x="260" y="674"/>
                  <a:pt x="258" y="657"/>
                </a:cubicBezTo>
                <a:cubicBezTo>
                  <a:pt x="244" y="561"/>
                  <a:pt x="418" y="538"/>
                  <a:pt x="427" y="635"/>
                </a:cubicBezTo>
                <a:cubicBezTo>
                  <a:pt x="428" y="654"/>
                  <a:pt x="421" y="672"/>
                  <a:pt x="409" y="687"/>
                </a:cubicBezTo>
                <a:cubicBezTo>
                  <a:pt x="403" y="694"/>
                  <a:pt x="397" y="698"/>
                  <a:pt x="403" y="708"/>
                </a:cubicBezTo>
                <a:cubicBezTo>
                  <a:pt x="405" y="712"/>
                  <a:pt x="410" y="716"/>
                  <a:pt x="415" y="718"/>
                </a:cubicBezTo>
                <a:cubicBezTo>
                  <a:pt x="433" y="727"/>
                  <a:pt x="457" y="726"/>
                  <a:pt x="477" y="723"/>
                </a:cubicBezTo>
                <a:cubicBezTo>
                  <a:pt x="618" y="702"/>
                  <a:pt x="618" y="702"/>
                  <a:pt x="618" y="702"/>
                </a:cubicBezTo>
                <a:cubicBezTo>
                  <a:pt x="596" y="554"/>
                  <a:pt x="596" y="554"/>
                  <a:pt x="596" y="554"/>
                </a:cubicBezTo>
                <a:cubicBezTo>
                  <a:pt x="593" y="534"/>
                  <a:pt x="592" y="510"/>
                  <a:pt x="601" y="492"/>
                </a:cubicBezTo>
                <a:cubicBezTo>
                  <a:pt x="603" y="487"/>
                  <a:pt x="606" y="482"/>
                  <a:pt x="611" y="480"/>
                </a:cubicBezTo>
                <a:cubicBezTo>
                  <a:pt x="621" y="474"/>
                  <a:pt x="624" y="480"/>
                  <a:pt x="632" y="486"/>
                </a:cubicBezTo>
                <a:cubicBezTo>
                  <a:pt x="646" y="499"/>
                  <a:pt x="665" y="505"/>
                  <a:pt x="683" y="504"/>
                </a:cubicBezTo>
                <a:cubicBezTo>
                  <a:pt x="781" y="495"/>
                  <a:pt x="758" y="321"/>
                  <a:pt x="661" y="335"/>
                </a:cubicBezTo>
                <a:close/>
              </a:path>
            </a:pathLst>
          </a:custGeom>
          <a:solidFill>
            <a:srgbClr val="009999"/>
          </a:solidFill>
          <a:ln w="76200" cap="flat">
            <a:solidFill>
              <a:srgbClr val="009999">
                <a:alpha val="50000"/>
              </a:srgbClr>
            </a:solidFill>
            <a:prstDash val="solid"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поселок Санаторий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«Жемчужина»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F4D2EF71-C573-451F-B090-003F2BD3C728}"/>
              </a:ext>
            </a:extLst>
          </p:cNvPr>
          <p:cNvSpPr>
            <a:spLocks/>
          </p:cNvSpPr>
          <p:nvPr/>
        </p:nvSpPr>
        <p:spPr bwMode="auto">
          <a:xfrm>
            <a:off x="3671383" y="4326486"/>
            <a:ext cx="2786567" cy="1879206"/>
          </a:xfrm>
          <a:custGeom>
            <a:avLst/>
            <a:gdLst>
              <a:gd name="T0" fmla="*/ 661 w 780"/>
              <a:gd name="T1" fmla="*/ 335 h 782"/>
              <a:gd name="T2" fmla="*/ 618 w 780"/>
              <a:gd name="T3" fmla="*/ 360 h 782"/>
              <a:gd name="T4" fmla="*/ 599 w 780"/>
              <a:gd name="T5" fmla="*/ 380 h 782"/>
              <a:gd name="T6" fmla="*/ 583 w 780"/>
              <a:gd name="T7" fmla="*/ 373 h 782"/>
              <a:gd name="T8" fmla="*/ 559 w 780"/>
              <a:gd name="T9" fmla="*/ 313 h 782"/>
              <a:gd name="T10" fmla="*/ 537 w 780"/>
              <a:gd name="T11" fmla="*/ 165 h 782"/>
              <a:gd name="T12" fmla="*/ 396 w 780"/>
              <a:gd name="T13" fmla="*/ 186 h 782"/>
              <a:gd name="T14" fmla="*/ 334 w 780"/>
              <a:gd name="T15" fmla="*/ 181 h 782"/>
              <a:gd name="T16" fmla="*/ 322 w 780"/>
              <a:gd name="T17" fmla="*/ 170 h 782"/>
              <a:gd name="T18" fmla="*/ 329 w 780"/>
              <a:gd name="T19" fmla="*/ 149 h 782"/>
              <a:gd name="T20" fmla="*/ 346 w 780"/>
              <a:gd name="T21" fmla="*/ 98 h 782"/>
              <a:gd name="T22" fmla="*/ 177 w 780"/>
              <a:gd name="T23" fmla="*/ 120 h 782"/>
              <a:gd name="T24" fmla="*/ 203 w 780"/>
              <a:gd name="T25" fmla="*/ 162 h 782"/>
              <a:gd name="T26" fmla="*/ 222 w 780"/>
              <a:gd name="T27" fmla="*/ 181 h 782"/>
              <a:gd name="T28" fmla="*/ 215 w 780"/>
              <a:gd name="T29" fmla="*/ 197 h 782"/>
              <a:gd name="T30" fmla="*/ 156 w 780"/>
              <a:gd name="T31" fmla="*/ 221 h 782"/>
              <a:gd name="T32" fmla="*/ 0 w 780"/>
              <a:gd name="T33" fmla="*/ 245 h 782"/>
              <a:gd name="T34" fmla="*/ 22 w 780"/>
              <a:gd name="T35" fmla="*/ 393 h 782"/>
              <a:gd name="T36" fmla="*/ 46 w 780"/>
              <a:gd name="T37" fmla="*/ 453 h 782"/>
              <a:gd name="T38" fmla="*/ 62 w 780"/>
              <a:gd name="T39" fmla="*/ 460 h 782"/>
              <a:gd name="T40" fmla="*/ 81 w 780"/>
              <a:gd name="T41" fmla="*/ 440 h 782"/>
              <a:gd name="T42" fmla="*/ 123 w 780"/>
              <a:gd name="T43" fmla="*/ 415 h 782"/>
              <a:gd name="T44" fmla="*/ 145 w 780"/>
              <a:gd name="T45" fmla="*/ 584 h 782"/>
              <a:gd name="T46" fmla="*/ 94 w 780"/>
              <a:gd name="T47" fmla="*/ 566 h 782"/>
              <a:gd name="T48" fmla="*/ 73 w 780"/>
              <a:gd name="T49" fmla="*/ 560 h 782"/>
              <a:gd name="T50" fmla="*/ 63 w 780"/>
              <a:gd name="T51" fmla="*/ 572 h 782"/>
              <a:gd name="T52" fmla="*/ 58 w 780"/>
              <a:gd name="T53" fmla="*/ 634 h 782"/>
              <a:gd name="T54" fmla="*/ 80 w 780"/>
              <a:gd name="T55" fmla="*/ 782 h 782"/>
              <a:gd name="T56" fmla="*/ 236 w 780"/>
              <a:gd name="T57" fmla="*/ 759 h 782"/>
              <a:gd name="T58" fmla="*/ 295 w 780"/>
              <a:gd name="T59" fmla="*/ 735 h 782"/>
              <a:gd name="T60" fmla="*/ 302 w 780"/>
              <a:gd name="T61" fmla="*/ 719 h 782"/>
              <a:gd name="T62" fmla="*/ 283 w 780"/>
              <a:gd name="T63" fmla="*/ 700 h 782"/>
              <a:gd name="T64" fmla="*/ 257 w 780"/>
              <a:gd name="T65" fmla="*/ 657 h 782"/>
              <a:gd name="T66" fmla="*/ 426 w 780"/>
              <a:gd name="T67" fmla="*/ 635 h 782"/>
              <a:gd name="T68" fmla="*/ 409 w 780"/>
              <a:gd name="T69" fmla="*/ 687 h 782"/>
              <a:gd name="T70" fmla="*/ 402 w 780"/>
              <a:gd name="T71" fmla="*/ 708 h 782"/>
              <a:gd name="T72" fmla="*/ 414 w 780"/>
              <a:gd name="T73" fmla="*/ 718 h 782"/>
              <a:gd name="T74" fmla="*/ 476 w 780"/>
              <a:gd name="T75" fmla="*/ 723 h 782"/>
              <a:gd name="T76" fmla="*/ 617 w 780"/>
              <a:gd name="T77" fmla="*/ 702 h 782"/>
              <a:gd name="T78" fmla="*/ 595 w 780"/>
              <a:gd name="T79" fmla="*/ 554 h 782"/>
              <a:gd name="T80" fmla="*/ 600 w 780"/>
              <a:gd name="T81" fmla="*/ 492 h 782"/>
              <a:gd name="T82" fmla="*/ 610 w 780"/>
              <a:gd name="T83" fmla="*/ 480 h 782"/>
              <a:gd name="T84" fmla="*/ 631 w 780"/>
              <a:gd name="T85" fmla="*/ 486 h 782"/>
              <a:gd name="T86" fmla="*/ 683 w 780"/>
              <a:gd name="T87" fmla="*/ 504 h 782"/>
              <a:gd name="T88" fmla="*/ 661 w 780"/>
              <a:gd name="T89" fmla="*/ 335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0" h="782">
                <a:moveTo>
                  <a:pt x="661" y="335"/>
                </a:moveTo>
                <a:cubicBezTo>
                  <a:pt x="644" y="337"/>
                  <a:pt x="629" y="347"/>
                  <a:pt x="618" y="360"/>
                </a:cubicBezTo>
                <a:cubicBezTo>
                  <a:pt x="612" y="368"/>
                  <a:pt x="611" y="380"/>
                  <a:pt x="599" y="380"/>
                </a:cubicBezTo>
                <a:cubicBezTo>
                  <a:pt x="593" y="380"/>
                  <a:pt x="588" y="377"/>
                  <a:pt x="583" y="373"/>
                </a:cubicBezTo>
                <a:cubicBezTo>
                  <a:pt x="568" y="358"/>
                  <a:pt x="562" y="333"/>
                  <a:pt x="559" y="313"/>
                </a:cubicBezTo>
                <a:cubicBezTo>
                  <a:pt x="537" y="165"/>
                  <a:pt x="537" y="165"/>
                  <a:pt x="537" y="165"/>
                </a:cubicBezTo>
                <a:cubicBezTo>
                  <a:pt x="396" y="186"/>
                  <a:pt x="396" y="186"/>
                  <a:pt x="396" y="186"/>
                </a:cubicBezTo>
                <a:cubicBezTo>
                  <a:pt x="376" y="188"/>
                  <a:pt x="352" y="190"/>
                  <a:pt x="334" y="181"/>
                </a:cubicBezTo>
                <a:cubicBezTo>
                  <a:pt x="329" y="178"/>
                  <a:pt x="325" y="175"/>
                  <a:pt x="322" y="170"/>
                </a:cubicBezTo>
                <a:cubicBezTo>
                  <a:pt x="317" y="160"/>
                  <a:pt x="322" y="157"/>
                  <a:pt x="329" y="149"/>
                </a:cubicBezTo>
                <a:cubicBezTo>
                  <a:pt x="341" y="135"/>
                  <a:pt x="348" y="117"/>
                  <a:pt x="346" y="98"/>
                </a:cubicBezTo>
                <a:cubicBezTo>
                  <a:pt x="337" y="0"/>
                  <a:pt x="163" y="23"/>
                  <a:pt x="177" y="120"/>
                </a:cubicBezTo>
                <a:cubicBezTo>
                  <a:pt x="180" y="137"/>
                  <a:pt x="189" y="152"/>
                  <a:pt x="203" y="162"/>
                </a:cubicBezTo>
                <a:cubicBezTo>
                  <a:pt x="211" y="169"/>
                  <a:pt x="222" y="170"/>
                  <a:pt x="222" y="181"/>
                </a:cubicBezTo>
                <a:cubicBezTo>
                  <a:pt x="222" y="188"/>
                  <a:pt x="219" y="193"/>
                  <a:pt x="215" y="197"/>
                </a:cubicBezTo>
                <a:cubicBezTo>
                  <a:pt x="201" y="212"/>
                  <a:pt x="176" y="218"/>
                  <a:pt x="156" y="221"/>
                </a:cubicBezTo>
                <a:cubicBezTo>
                  <a:pt x="0" y="245"/>
                  <a:pt x="0" y="245"/>
                  <a:pt x="0" y="245"/>
                </a:cubicBezTo>
                <a:cubicBezTo>
                  <a:pt x="22" y="393"/>
                  <a:pt x="22" y="393"/>
                  <a:pt x="22" y="393"/>
                </a:cubicBezTo>
                <a:cubicBezTo>
                  <a:pt x="25" y="413"/>
                  <a:pt x="31" y="438"/>
                  <a:pt x="46" y="453"/>
                </a:cubicBezTo>
                <a:cubicBezTo>
                  <a:pt x="50" y="457"/>
                  <a:pt x="56" y="459"/>
                  <a:pt x="62" y="460"/>
                </a:cubicBezTo>
                <a:cubicBezTo>
                  <a:pt x="73" y="460"/>
                  <a:pt x="75" y="448"/>
                  <a:pt x="81" y="440"/>
                </a:cubicBezTo>
                <a:cubicBezTo>
                  <a:pt x="91" y="427"/>
                  <a:pt x="107" y="417"/>
                  <a:pt x="123" y="415"/>
                </a:cubicBezTo>
                <a:cubicBezTo>
                  <a:pt x="220" y="401"/>
                  <a:pt x="243" y="575"/>
                  <a:pt x="145" y="584"/>
                </a:cubicBezTo>
                <a:cubicBezTo>
                  <a:pt x="127" y="585"/>
                  <a:pt x="108" y="579"/>
                  <a:pt x="94" y="566"/>
                </a:cubicBezTo>
                <a:cubicBezTo>
                  <a:pt x="86" y="560"/>
                  <a:pt x="83" y="554"/>
                  <a:pt x="73" y="560"/>
                </a:cubicBezTo>
                <a:cubicBezTo>
                  <a:pt x="68" y="562"/>
                  <a:pt x="65" y="567"/>
                  <a:pt x="63" y="572"/>
                </a:cubicBezTo>
                <a:cubicBezTo>
                  <a:pt x="54" y="590"/>
                  <a:pt x="55" y="614"/>
                  <a:pt x="58" y="634"/>
                </a:cubicBezTo>
                <a:cubicBezTo>
                  <a:pt x="80" y="782"/>
                  <a:pt x="80" y="782"/>
                  <a:pt x="80" y="782"/>
                </a:cubicBezTo>
                <a:cubicBezTo>
                  <a:pt x="236" y="759"/>
                  <a:pt x="236" y="759"/>
                  <a:pt x="236" y="759"/>
                </a:cubicBezTo>
                <a:cubicBezTo>
                  <a:pt x="256" y="756"/>
                  <a:pt x="280" y="750"/>
                  <a:pt x="295" y="735"/>
                </a:cubicBezTo>
                <a:cubicBezTo>
                  <a:pt x="299" y="730"/>
                  <a:pt x="302" y="725"/>
                  <a:pt x="302" y="719"/>
                </a:cubicBezTo>
                <a:cubicBezTo>
                  <a:pt x="302" y="707"/>
                  <a:pt x="290" y="706"/>
                  <a:pt x="283" y="700"/>
                </a:cubicBezTo>
                <a:cubicBezTo>
                  <a:pt x="269" y="689"/>
                  <a:pt x="260" y="674"/>
                  <a:pt x="257" y="657"/>
                </a:cubicBezTo>
                <a:cubicBezTo>
                  <a:pt x="243" y="561"/>
                  <a:pt x="417" y="538"/>
                  <a:pt x="426" y="635"/>
                </a:cubicBezTo>
                <a:cubicBezTo>
                  <a:pt x="428" y="654"/>
                  <a:pt x="421" y="672"/>
                  <a:pt x="409" y="687"/>
                </a:cubicBezTo>
                <a:cubicBezTo>
                  <a:pt x="402" y="694"/>
                  <a:pt x="397" y="698"/>
                  <a:pt x="402" y="708"/>
                </a:cubicBezTo>
                <a:cubicBezTo>
                  <a:pt x="405" y="712"/>
                  <a:pt x="409" y="716"/>
                  <a:pt x="414" y="718"/>
                </a:cubicBezTo>
                <a:cubicBezTo>
                  <a:pt x="432" y="727"/>
                  <a:pt x="456" y="726"/>
                  <a:pt x="476" y="723"/>
                </a:cubicBezTo>
                <a:cubicBezTo>
                  <a:pt x="617" y="702"/>
                  <a:pt x="617" y="702"/>
                  <a:pt x="617" y="702"/>
                </a:cubicBezTo>
                <a:cubicBezTo>
                  <a:pt x="595" y="554"/>
                  <a:pt x="595" y="554"/>
                  <a:pt x="595" y="554"/>
                </a:cubicBezTo>
                <a:cubicBezTo>
                  <a:pt x="592" y="534"/>
                  <a:pt x="591" y="510"/>
                  <a:pt x="600" y="492"/>
                </a:cubicBezTo>
                <a:cubicBezTo>
                  <a:pt x="602" y="487"/>
                  <a:pt x="606" y="483"/>
                  <a:pt x="610" y="480"/>
                </a:cubicBezTo>
                <a:cubicBezTo>
                  <a:pt x="620" y="474"/>
                  <a:pt x="624" y="480"/>
                  <a:pt x="631" y="486"/>
                </a:cubicBezTo>
                <a:cubicBezTo>
                  <a:pt x="646" y="499"/>
                  <a:pt x="664" y="505"/>
                  <a:pt x="683" y="504"/>
                </a:cubicBezTo>
                <a:cubicBezTo>
                  <a:pt x="780" y="495"/>
                  <a:pt x="757" y="321"/>
                  <a:pt x="661" y="335"/>
                </a:cubicBezTo>
                <a:close/>
              </a:path>
            </a:pathLst>
          </a:custGeom>
          <a:solidFill>
            <a:srgbClr val="009999"/>
          </a:solidFill>
          <a:ln w="76200" cap="flat">
            <a:solidFill>
              <a:srgbClr val="009999">
                <a:alpha val="50000"/>
              </a:srgbClr>
            </a:solidFill>
            <a:prstDash val="solid"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</a:t>
            </a:r>
            <a:r>
              <a:rPr lang="ru-RU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еревня</a:t>
            </a:r>
            <a:endParaRPr lang="ru-RU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Стояновщина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196752"/>
          </a:xfrm>
        </p:spPr>
        <p:txBody>
          <a:bodyPr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Развитие жилищно-коммунального и дорожного хозяйства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12160" y="169414"/>
            <a:ext cx="3116979" cy="1227584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Объем финансового обеспечения в 2025 году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222 127,2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68344819"/>
              </p:ext>
            </p:extLst>
          </p:nvPr>
        </p:nvGraphicFramePr>
        <p:xfrm>
          <a:off x="0" y="1396999"/>
          <a:ext cx="9108504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2813"/>
            <a:ext cx="2304256" cy="8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2604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</p:spPr>
        <p:txBody>
          <a:bodyPr/>
          <a:lstStyle/>
          <a:p>
            <a:pPr algn="ctr"/>
            <a:r>
              <a:rPr lang="ru-RU" sz="2600" b="1" dirty="0" smtClean="0">
                <a:latin typeface="Palatino Linotype" panose="02040502050505030304" pitchFamily="18" charset="0"/>
              </a:rPr>
              <a:t>Дорожный фонд в 2025 году 82 461,3 тыс. руб.</a:t>
            </a:r>
            <a:endParaRPr lang="ru-RU" sz="2600" b="1" dirty="0">
              <a:latin typeface="Palatino Linotype" panose="0204050205050503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49993" y="1340767"/>
            <a:ext cx="3688394" cy="889714"/>
          </a:xfrm>
          <a:custGeom>
            <a:avLst/>
            <a:gdLst>
              <a:gd name="connsiteX0" fmla="*/ 0 w 3184035"/>
              <a:gd name="connsiteY0" fmla="*/ 0 h 889712"/>
              <a:gd name="connsiteX1" fmla="*/ 2739179 w 3184035"/>
              <a:gd name="connsiteY1" fmla="*/ 0 h 889712"/>
              <a:gd name="connsiteX2" fmla="*/ 3184035 w 3184035"/>
              <a:gd name="connsiteY2" fmla="*/ 444856 h 889712"/>
              <a:gd name="connsiteX3" fmla="*/ 2739179 w 3184035"/>
              <a:gd name="connsiteY3" fmla="*/ 889712 h 889712"/>
              <a:gd name="connsiteX4" fmla="*/ 0 w 3184035"/>
              <a:gd name="connsiteY4" fmla="*/ 889712 h 889712"/>
              <a:gd name="connsiteX5" fmla="*/ 0 w 3184035"/>
              <a:gd name="connsiteY5" fmla="*/ 0 h 8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035" h="889712">
                <a:moveTo>
                  <a:pt x="3184035" y="889711"/>
                </a:moveTo>
                <a:lnTo>
                  <a:pt x="444856" y="889711"/>
                </a:lnTo>
                <a:lnTo>
                  <a:pt x="0" y="444856"/>
                </a:lnTo>
                <a:lnTo>
                  <a:pt x="444856" y="1"/>
                </a:lnTo>
                <a:lnTo>
                  <a:pt x="3184035" y="1"/>
                </a:lnTo>
                <a:lnTo>
                  <a:pt x="3184035" y="889711"/>
                </a:lnTo>
                <a:close/>
              </a:path>
            </a:pathLst>
          </a:custGeom>
          <a:solidFill>
            <a:schemeClr val="accent3"/>
          </a:solidFill>
          <a:scene3d>
            <a:camera prst="isometricOffAxis2Left" zoom="95000">
              <a:rot lat="626966" lon="20186896" rev="21535365"/>
            </a:camera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766" tIns="38101" rIns="71120" bIns="3810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Расходы на капитальный ремонт, ремонт автомобильных дорог и искусственных сооружений 3 000,0 тыс. руб.</a:t>
            </a:r>
            <a:endParaRPr lang="ru-RU" sz="1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1343931"/>
            <a:ext cx="1030645" cy="88971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OffAxis2Left" zoom="95000">
              <a:rot lat="626966" lon="20186896" rev="21535365"/>
            </a:camera>
            <a:lightRig rig="flat" dir="t"/>
          </a:scene3d>
          <a:sp3d z="57150" extrusionH="63500" contourW="127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512041" y="2479245"/>
            <a:ext cx="3688394" cy="889713"/>
          </a:xfrm>
          <a:custGeom>
            <a:avLst/>
            <a:gdLst>
              <a:gd name="connsiteX0" fmla="*/ 0 w 3184035"/>
              <a:gd name="connsiteY0" fmla="*/ 0 h 889712"/>
              <a:gd name="connsiteX1" fmla="*/ 2739179 w 3184035"/>
              <a:gd name="connsiteY1" fmla="*/ 0 h 889712"/>
              <a:gd name="connsiteX2" fmla="*/ 3184035 w 3184035"/>
              <a:gd name="connsiteY2" fmla="*/ 444856 h 889712"/>
              <a:gd name="connsiteX3" fmla="*/ 2739179 w 3184035"/>
              <a:gd name="connsiteY3" fmla="*/ 889712 h 889712"/>
              <a:gd name="connsiteX4" fmla="*/ 0 w 3184035"/>
              <a:gd name="connsiteY4" fmla="*/ 889712 h 889712"/>
              <a:gd name="connsiteX5" fmla="*/ 0 w 3184035"/>
              <a:gd name="connsiteY5" fmla="*/ 0 h 8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035" h="889712">
                <a:moveTo>
                  <a:pt x="3184035" y="889711"/>
                </a:moveTo>
                <a:lnTo>
                  <a:pt x="444856" y="889711"/>
                </a:lnTo>
                <a:lnTo>
                  <a:pt x="0" y="444856"/>
                </a:lnTo>
                <a:lnTo>
                  <a:pt x="444856" y="1"/>
                </a:lnTo>
                <a:lnTo>
                  <a:pt x="3184035" y="1"/>
                </a:lnTo>
                <a:lnTo>
                  <a:pt x="3184035" y="889711"/>
                </a:lnTo>
                <a:close/>
              </a:path>
            </a:pathLst>
          </a:custGeom>
          <a:solidFill>
            <a:srgbClr val="FFC000"/>
          </a:solidFill>
          <a:scene3d>
            <a:camera prst="isometricOffAxis2Left" zoom="95000">
              <a:rot lat="626966" lon="20186896" rev="21535365"/>
            </a:camera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766" tIns="38101" rIns="7112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Расходы на содержание проезжих частей улиц и Привокзальной площади 48 000,0 тыс. руб.</a:t>
            </a:r>
            <a:endParaRPr lang="ru-RU" sz="1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2499229"/>
            <a:ext cx="1030645" cy="8897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OffAxis2Left" zoom="95000">
              <a:rot lat="626966" lon="20186896" rev="21535365"/>
            </a:camera>
            <a:lightRig rig="flat" dir="t"/>
          </a:scene3d>
          <a:sp3d z="57150" extrusionH="63500" contourW="127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512041" y="3504449"/>
            <a:ext cx="3688394" cy="889713"/>
          </a:xfrm>
          <a:custGeom>
            <a:avLst/>
            <a:gdLst>
              <a:gd name="connsiteX0" fmla="*/ 0 w 3184035"/>
              <a:gd name="connsiteY0" fmla="*/ 0 h 889712"/>
              <a:gd name="connsiteX1" fmla="*/ 2739179 w 3184035"/>
              <a:gd name="connsiteY1" fmla="*/ 0 h 889712"/>
              <a:gd name="connsiteX2" fmla="*/ 3184035 w 3184035"/>
              <a:gd name="connsiteY2" fmla="*/ 444856 h 889712"/>
              <a:gd name="connsiteX3" fmla="*/ 2739179 w 3184035"/>
              <a:gd name="connsiteY3" fmla="*/ 889712 h 889712"/>
              <a:gd name="connsiteX4" fmla="*/ 0 w 3184035"/>
              <a:gd name="connsiteY4" fmla="*/ 889712 h 889712"/>
              <a:gd name="connsiteX5" fmla="*/ 0 w 3184035"/>
              <a:gd name="connsiteY5" fmla="*/ 0 h 8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035" h="889712">
                <a:moveTo>
                  <a:pt x="3184035" y="889711"/>
                </a:moveTo>
                <a:lnTo>
                  <a:pt x="444856" y="889711"/>
                </a:lnTo>
                <a:lnTo>
                  <a:pt x="0" y="444856"/>
                </a:lnTo>
                <a:lnTo>
                  <a:pt x="444856" y="1"/>
                </a:lnTo>
                <a:lnTo>
                  <a:pt x="3184035" y="1"/>
                </a:lnTo>
                <a:lnTo>
                  <a:pt x="3184035" y="889711"/>
                </a:lnTo>
                <a:close/>
              </a:path>
            </a:pathLst>
          </a:custGeom>
          <a:solidFill>
            <a:schemeClr val="accent3"/>
          </a:solidFill>
          <a:scene3d>
            <a:camera prst="isometricOffAxis2Left" zoom="95000">
              <a:rot lat="626966" lon="20186896" rev="21535365"/>
            </a:camera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766" tIns="38101" rIns="7112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Расходы на капитальный ремонт и ремонт дворовых территорий МКД, проездов к дворовым территориям МКД 1 323,7 тыс. руб.</a:t>
            </a:r>
            <a:endParaRPr lang="ru-RU" sz="1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0" y="3654527"/>
            <a:ext cx="1030645" cy="88971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OffAxis2Left" zoom="95000">
              <a:rot lat="626966" lon="20186896" rev="21535365"/>
            </a:camera>
            <a:lightRig rig="flat" dir="t"/>
          </a:scene3d>
          <a:sp3d z="57150" extrusionH="63500" contourW="127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523437" y="4529653"/>
            <a:ext cx="3688394" cy="889713"/>
          </a:xfrm>
          <a:custGeom>
            <a:avLst/>
            <a:gdLst>
              <a:gd name="connsiteX0" fmla="*/ 0 w 3184035"/>
              <a:gd name="connsiteY0" fmla="*/ 0 h 889712"/>
              <a:gd name="connsiteX1" fmla="*/ 2739179 w 3184035"/>
              <a:gd name="connsiteY1" fmla="*/ 0 h 889712"/>
              <a:gd name="connsiteX2" fmla="*/ 3184035 w 3184035"/>
              <a:gd name="connsiteY2" fmla="*/ 444856 h 889712"/>
              <a:gd name="connsiteX3" fmla="*/ 2739179 w 3184035"/>
              <a:gd name="connsiteY3" fmla="*/ 889712 h 889712"/>
              <a:gd name="connsiteX4" fmla="*/ 0 w 3184035"/>
              <a:gd name="connsiteY4" fmla="*/ 889712 h 889712"/>
              <a:gd name="connsiteX5" fmla="*/ 0 w 3184035"/>
              <a:gd name="connsiteY5" fmla="*/ 0 h 8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035" h="889712">
                <a:moveTo>
                  <a:pt x="3184035" y="889711"/>
                </a:moveTo>
                <a:lnTo>
                  <a:pt x="444856" y="889711"/>
                </a:lnTo>
                <a:lnTo>
                  <a:pt x="0" y="444856"/>
                </a:lnTo>
                <a:lnTo>
                  <a:pt x="444856" y="1"/>
                </a:lnTo>
                <a:lnTo>
                  <a:pt x="3184035" y="1"/>
                </a:lnTo>
                <a:lnTo>
                  <a:pt x="3184035" y="889711"/>
                </a:lnTo>
                <a:close/>
              </a:path>
            </a:pathLst>
          </a:custGeom>
          <a:solidFill>
            <a:srgbClr val="FFC000"/>
          </a:solidFill>
          <a:scene3d>
            <a:camera prst="isometricOffAxis2Left" zoom="95000">
              <a:rot lat="626966" lon="20186896" rev="21535365"/>
            </a:camera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766" tIns="34291" rIns="64008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Расходы на оплату потребляемой электроэнергии светофорными постами 2 000,0 тыс. руб.</a:t>
            </a:r>
            <a:endParaRPr lang="ru-RU" sz="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4809825"/>
            <a:ext cx="1030645" cy="88971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OffAxis2Left" zoom="95000">
              <a:rot lat="626966" lon="20186896" rev="21535365"/>
            </a:camera>
            <a:lightRig rig="flat" dir="t"/>
          </a:scene3d>
          <a:sp3d z="57150" extrusionH="63500" contourW="127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523437" y="5684951"/>
            <a:ext cx="3688395" cy="889713"/>
          </a:xfrm>
          <a:custGeom>
            <a:avLst/>
            <a:gdLst>
              <a:gd name="connsiteX0" fmla="*/ 0 w 3184035"/>
              <a:gd name="connsiteY0" fmla="*/ 0 h 889712"/>
              <a:gd name="connsiteX1" fmla="*/ 2739179 w 3184035"/>
              <a:gd name="connsiteY1" fmla="*/ 0 h 889712"/>
              <a:gd name="connsiteX2" fmla="*/ 3184035 w 3184035"/>
              <a:gd name="connsiteY2" fmla="*/ 444856 h 889712"/>
              <a:gd name="connsiteX3" fmla="*/ 2739179 w 3184035"/>
              <a:gd name="connsiteY3" fmla="*/ 889712 h 889712"/>
              <a:gd name="connsiteX4" fmla="*/ 0 w 3184035"/>
              <a:gd name="connsiteY4" fmla="*/ 889712 h 889712"/>
              <a:gd name="connsiteX5" fmla="*/ 0 w 3184035"/>
              <a:gd name="connsiteY5" fmla="*/ 0 h 8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035" h="889712">
                <a:moveTo>
                  <a:pt x="3184035" y="889711"/>
                </a:moveTo>
                <a:lnTo>
                  <a:pt x="444856" y="889711"/>
                </a:lnTo>
                <a:lnTo>
                  <a:pt x="0" y="444856"/>
                </a:lnTo>
                <a:lnTo>
                  <a:pt x="444856" y="1"/>
                </a:lnTo>
                <a:lnTo>
                  <a:pt x="3184035" y="1"/>
                </a:lnTo>
                <a:lnTo>
                  <a:pt x="3184035" y="889711"/>
                </a:lnTo>
                <a:close/>
              </a:path>
            </a:pathLst>
          </a:custGeom>
          <a:solidFill>
            <a:schemeClr val="accent3"/>
          </a:solidFill>
          <a:scene3d>
            <a:camera prst="isometricOffAxis2Left" zoom="95000">
              <a:rot lat="626966" lon="20186896" rev="21535365"/>
            </a:camera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766" tIns="34291" rIns="64009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Расходы на реализацию областного закона от 16.02.2024 № 10-оз «О содействии участию населения в осуществлении местного самоуправления в Ленинградской области» 3 436,6 тыс. руб.</a:t>
            </a:r>
            <a:endParaRPr lang="ru-RU" sz="9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0" y="5965123"/>
            <a:ext cx="1030645" cy="88971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isometricOffAxis2Left" zoom="95000">
              <a:rot lat="626966" lon="20186896" rev="21535365"/>
            </a:camera>
            <a:lightRig rig="flat" dir="t"/>
          </a:scene3d>
          <a:sp3d z="57150" extrusionH="63500" contourW="127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548531"/>
            <a:ext cx="1547664" cy="1097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80529" y="555749"/>
            <a:ext cx="4418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Palatino Linotype" pitchFamily="18" charset="0"/>
                <a:cs typeface="Times New Roman" pitchFamily="18" charset="0"/>
              </a:rPr>
              <a:t>Комплекс процессных мероприятий</a:t>
            </a:r>
            <a:br>
              <a:rPr lang="ru-RU" sz="1200" b="1" dirty="0">
                <a:latin typeface="Palatino Linotype" pitchFamily="18" charset="0"/>
                <a:cs typeface="Times New Roman" pitchFamily="18" charset="0"/>
              </a:rPr>
            </a:br>
            <a:r>
              <a:rPr lang="ru-RU" sz="1200" b="1" dirty="0">
                <a:latin typeface="Palatino Linotype" pitchFamily="18" charset="0"/>
                <a:cs typeface="Times New Roman" pitchFamily="18" charset="0"/>
              </a:rPr>
              <a:t> «Содержание и ремонт автомобильных дорог и искусственных </a:t>
            </a:r>
            <a:r>
              <a:rPr lang="ru-RU" sz="1200" b="1" dirty="0" smtClean="0">
                <a:latin typeface="Palatino Linotype" pitchFamily="18" charset="0"/>
                <a:cs typeface="Times New Roman" pitchFamily="18" charset="0"/>
              </a:rPr>
              <a:t>сооружений» 57 760,3 тыс. руб.</a:t>
            </a:r>
            <a:endParaRPr lang="ru-RU" sz="1200" b="1" i="1" dirty="0">
              <a:latin typeface="Palatino Linotype" panose="02040502050505030304" pitchFamily="18" charset="0"/>
              <a:cs typeface="Arial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497299530"/>
              </p:ext>
            </p:extLst>
          </p:nvPr>
        </p:nvGraphicFramePr>
        <p:xfrm>
          <a:off x="4200434" y="1646238"/>
          <a:ext cx="4943565" cy="316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27984" y="3162178"/>
            <a:ext cx="175030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900000" lon="2700000" rev="0"/>
              </a:camera>
              <a:lightRig rig="threePt" dir="t"/>
            </a:scene3d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</a:rPr>
              <a:t>20 701,0 тыс. руб.</a:t>
            </a:r>
            <a:endParaRPr lang="ru-RU" sz="1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69993766"/>
              </p:ext>
            </p:extLst>
          </p:nvPr>
        </p:nvGraphicFramePr>
        <p:xfrm>
          <a:off x="4067944" y="4221088"/>
          <a:ext cx="5040560" cy="256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61441044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147"/>
          </a:xfrm>
        </p:spPr>
        <p:txBody>
          <a:bodyPr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Благоустройство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</a:t>
            </a:r>
            <a:endParaRPr lang="ru-RU" sz="2600" dirty="0"/>
          </a:p>
        </p:txBody>
      </p:sp>
      <p:sp>
        <p:nvSpPr>
          <p:cNvPr id="101" name="Полилиния 100"/>
          <p:cNvSpPr/>
          <p:nvPr/>
        </p:nvSpPr>
        <p:spPr>
          <a:xfrm>
            <a:off x="0" y="1060559"/>
            <a:ext cx="9144000" cy="908485"/>
          </a:xfrm>
          <a:custGeom>
            <a:avLst/>
            <a:gdLst>
              <a:gd name="connsiteX0" fmla="*/ 0 w 9144000"/>
              <a:gd name="connsiteY0" fmla="*/ 44249 h 442487"/>
              <a:gd name="connsiteX1" fmla="*/ 44249 w 9144000"/>
              <a:gd name="connsiteY1" fmla="*/ 0 h 442487"/>
              <a:gd name="connsiteX2" fmla="*/ 9099751 w 9144000"/>
              <a:gd name="connsiteY2" fmla="*/ 0 h 442487"/>
              <a:gd name="connsiteX3" fmla="*/ 9144000 w 9144000"/>
              <a:gd name="connsiteY3" fmla="*/ 44249 h 442487"/>
              <a:gd name="connsiteX4" fmla="*/ 9144000 w 9144000"/>
              <a:gd name="connsiteY4" fmla="*/ 398238 h 442487"/>
              <a:gd name="connsiteX5" fmla="*/ 9099751 w 9144000"/>
              <a:gd name="connsiteY5" fmla="*/ 442487 h 442487"/>
              <a:gd name="connsiteX6" fmla="*/ 44249 w 9144000"/>
              <a:gd name="connsiteY6" fmla="*/ 442487 h 442487"/>
              <a:gd name="connsiteX7" fmla="*/ 0 w 9144000"/>
              <a:gd name="connsiteY7" fmla="*/ 398238 h 442487"/>
              <a:gd name="connsiteX8" fmla="*/ 0 w 9144000"/>
              <a:gd name="connsiteY8" fmla="*/ 44249 h 44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42487">
                <a:moveTo>
                  <a:pt x="0" y="44249"/>
                </a:moveTo>
                <a:cubicBezTo>
                  <a:pt x="0" y="19811"/>
                  <a:pt x="19811" y="0"/>
                  <a:pt x="44249" y="0"/>
                </a:cubicBezTo>
                <a:lnTo>
                  <a:pt x="9099751" y="0"/>
                </a:lnTo>
                <a:cubicBezTo>
                  <a:pt x="9124189" y="0"/>
                  <a:pt x="9144000" y="19811"/>
                  <a:pt x="9144000" y="44249"/>
                </a:cubicBezTo>
                <a:lnTo>
                  <a:pt x="9144000" y="398238"/>
                </a:lnTo>
                <a:cubicBezTo>
                  <a:pt x="9144000" y="422676"/>
                  <a:pt x="9124189" y="442487"/>
                  <a:pt x="9099751" y="442487"/>
                </a:cubicBezTo>
                <a:lnTo>
                  <a:pt x="44249" y="442487"/>
                </a:lnTo>
                <a:cubicBezTo>
                  <a:pt x="19811" y="442487"/>
                  <a:pt x="0" y="422676"/>
                  <a:pt x="0" y="398238"/>
                </a:cubicBezTo>
                <a:lnTo>
                  <a:pt x="0" y="44249"/>
                </a:lnTo>
                <a:close/>
              </a:path>
            </a:pathLst>
          </a:custGeom>
          <a:solidFill>
            <a:srgbClr val="33CCCC">
              <a:alpha val="6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439" tIns="45720" rIns="45721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Поддержание устойчивой работы объектов коммунальной и инженерной инфраструктуры (ремонт и содержание ливневой канализации - 2 000,0 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0" y="1073652"/>
            <a:ext cx="899592" cy="688718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Полилиния 102"/>
          <p:cNvSpPr/>
          <p:nvPr/>
        </p:nvSpPr>
        <p:spPr>
          <a:xfrm>
            <a:off x="0" y="1955413"/>
            <a:ext cx="9144000" cy="809618"/>
          </a:xfrm>
          <a:custGeom>
            <a:avLst/>
            <a:gdLst>
              <a:gd name="connsiteX0" fmla="*/ 0 w 9144000"/>
              <a:gd name="connsiteY0" fmla="*/ 57261 h 572614"/>
              <a:gd name="connsiteX1" fmla="*/ 57261 w 9144000"/>
              <a:gd name="connsiteY1" fmla="*/ 0 h 572614"/>
              <a:gd name="connsiteX2" fmla="*/ 9086739 w 9144000"/>
              <a:gd name="connsiteY2" fmla="*/ 0 h 572614"/>
              <a:gd name="connsiteX3" fmla="*/ 9144000 w 9144000"/>
              <a:gd name="connsiteY3" fmla="*/ 57261 h 572614"/>
              <a:gd name="connsiteX4" fmla="*/ 9144000 w 9144000"/>
              <a:gd name="connsiteY4" fmla="*/ 515353 h 572614"/>
              <a:gd name="connsiteX5" fmla="*/ 9086739 w 9144000"/>
              <a:gd name="connsiteY5" fmla="*/ 572614 h 572614"/>
              <a:gd name="connsiteX6" fmla="*/ 57261 w 9144000"/>
              <a:gd name="connsiteY6" fmla="*/ 572614 h 572614"/>
              <a:gd name="connsiteX7" fmla="*/ 0 w 9144000"/>
              <a:gd name="connsiteY7" fmla="*/ 515353 h 572614"/>
              <a:gd name="connsiteX8" fmla="*/ 0 w 9144000"/>
              <a:gd name="connsiteY8" fmla="*/ 57261 h 5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72614">
                <a:moveTo>
                  <a:pt x="0" y="57261"/>
                </a:moveTo>
                <a:cubicBezTo>
                  <a:pt x="0" y="25637"/>
                  <a:pt x="25637" y="0"/>
                  <a:pt x="57261" y="0"/>
                </a:cubicBezTo>
                <a:lnTo>
                  <a:pt x="9086739" y="0"/>
                </a:lnTo>
                <a:cubicBezTo>
                  <a:pt x="9118363" y="0"/>
                  <a:pt x="9144000" y="25637"/>
                  <a:pt x="9144000" y="57261"/>
                </a:cubicBezTo>
                <a:lnTo>
                  <a:pt x="9144000" y="515353"/>
                </a:lnTo>
                <a:cubicBezTo>
                  <a:pt x="9144000" y="546977"/>
                  <a:pt x="9118363" y="572614"/>
                  <a:pt x="9086739" y="572614"/>
                </a:cubicBezTo>
                <a:lnTo>
                  <a:pt x="57261" y="572614"/>
                </a:lnTo>
                <a:cubicBezTo>
                  <a:pt x="25637" y="572614"/>
                  <a:pt x="0" y="546977"/>
                  <a:pt x="0" y="515353"/>
                </a:cubicBezTo>
                <a:lnTo>
                  <a:pt x="0" y="5726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439" tIns="45720" rIns="45721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Электроснабжение, энергосбережение и повышение энергетической эффективности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Техническое обслуживание и текущий ремонт уличного освещения – 7 000,0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Оплата потребляемой электроэнергии наружным освещением – 21 929,1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-1" y="1945113"/>
            <a:ext cx="899593" cy="72000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Полилиния 104"/>
          <p:cNvSpPr/>
          <p:nvPr/>
        </p:nvSpPr>
        <p:spPr>
          <a:xfrm>
            <a:off x="0" y="2751400"/>
            <a:ext cx="9144000" cy="1281132"/>
          </a:xfrm>
          <a:custGeom>
            <a:avLst/>
            <a:gdLst>
              <a:gd name="connsiteX0" fmla="*/ 0 w 9144000"/>
              <a:gd name="connsiteY0" fmla="*/ 103110 h 1031096"/>
              <a:gd name="connsiteX1" fmla="*/ 103110 w 9144000"/>
              <a:gd name="connsiteY1" fmla="*/ 0 h 1031096"/>
              <a:gd name="connsiteX2" fmla="*/ 9040890 w 9144000"/>
              <a:gd name="connsiteY2" fmla="*/ 0 h 1031096"/>
              <a:gd name="connsiteX3" fmla="*/ 9144000 w 9144000"/>
              <a:gd name="connsiteY3" fmla="*/ 103110 h 1031096"/>
              <a:gd name="connsiteX4" fmla="*/ 9144000 w 9144000"/>
              <a:gd name="connsiteY4" fmla="*/ 927986 h 1031096"/>
              <a:gd name="connsiteX5" fmla="*/ 9040890 w 9144000"/>
              <a:gd name="connsiteY5" fmla="*/ 1031096 h 1031096"/>
              <a:gd name="connsiteX6" fmla="*/ 103110 w 9144000"/>
              <a:gd name="connsiteY6" fmla="*/ 1031096 h 1031096"/>
              <a:gd name="connsiteX7" fmla="*/ 0 w 9144000"/>
              <a:gd name="connsiteY7" fmla="*/ 927986 h 1031096"/>
              <a:gd name="connsiteX8" fmla="*/ 0 w 9144000"/>
              <a:gd name="connsiteY8" fmla="*/ 103110 h 103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031096">
                <a:moveTo>
                  <a:pt x="0" y="103110"/>
                </a:moveTo>
                <a:cubicBezTo>
                  <a:pt x="0" y="46164"/>
                  <a:pt x="46164" y="0"/>
                  <a:pt x="103110" y="0"/>
                </a:cubicBezTo>
                <a:lnTo>
                  <a:pt x="9040890" y="0"/>
                </a:lnTo>
                <a:cubicBezTo>
                  <a:pt x="9097836" y="0"/>
                  <a:pt x="9144000" y="46164"/>
                  <a:pt x="9144000" y="103110"/>
                </a:cubicBezTo>
                <a:lnTo>
                  <a:pt x="9144000" y="927986"/>
                </a:lnTo>
                <a:cubicBezTo>
                  <a:pt x="9144000" y="984932"/>
                  <a:pt x="9097836" y="1031096"/>
                  <a:pt x="9040890" y="1031096"/>
                </a:cubicBezTo>
                <a:lnTo>
                  <a:pt x="103110" y="1031096"/>
                </a:lnTo>
                <a:cubicBezTo>
                  <a:pt x="46164" y="1031096"/>
                  <a:pt x="0" y="984932"/>
                  <a:pt x="0" y="927986"/>
                </a:cubicBezTo>
                <a:lnTo>
                  <a:pt x="0" y="10311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439" tIns="45720" rIns="45721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Благоустройство территории поселения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Озеленение и прочие мероприятия по благоустройству – 37 000,0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территории поселения -  41 500,0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Ритуальные услуги – 100,0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Оборудование и ремонт контейнерных площадок – 2 000,0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Организация деятельности по  накоплению и транспортированию ТКО – 998,5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0" y="2743344"/>
            <a:ext cx="899592" cy="72000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Полилиния 106"/>
          <p:cNvSpPr/>
          <p:nvPr/>
        </p:nvSpPr>
        <p:spPr>
          <a:xfrm>
            <a:off x="0" y="4018900"/>
            <a:ext cx="9144000" cy="1042429"/>
          </a:xfrm>
          <a:custGeom>
            <a:avLst/>
            <a:gdLst>
              <a:gd name="connsiteX0" fmla="*/ 0 w 9144000"/>
              <a:gd name="connsiteY0" fmla="*/ 126719 h 1267193"/>
              <a:gd name="connsiteX1" fmla="*/ 126719 w 9144000"/>
              <a:gd name="connsiteY1" fmla="*/ 0 h 1267193"/>
              <a:gd name="connsiteX2" fmla="*/ 9017281 w 9144000"/>
              <a:gd name="connsiteY2" fmla="*/ 0 h 1267193"/>
              <a:gd name="connsiteX3" fmla="*/ 9144000 w 9144000"/>
              <a:gd name="connsiteY3" fmla="*/ 126719 h 1267193"/>
              <a:gd name="connsiteX4" fmla="*/ 9144000 w 9144000"/>
              <a:gd name="connsiteY4" fmla="*/ 1140474 h 1267193"/>
              <a:gd name="connsiteX5" fmla="*/ 9017281 w 9144000"/>
              <a:gd name="connsiteY5" fmla="*/ 1267193 h 1267193"/>
              <a:gd name="connsiteX6" fmla="*/ 126719 w 9144000"/>
              <a:gd name="connsiteY6" fmla="*/ 1267193 h 1267193"/>
              <a:gd name="connsiteX7" fmla="*/ 0 w 9144000"/>
              <a:gd name="connsiteY7" fmla="*/ 1140474 h 1267193"/>
              <a:gd name="connsiteX8" fmla="*/ 0 w 9144000"/>
              <a:gd name="connsiteY8" fmla="*/ 126719 h 12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67193">
                <a:moveTo>
                  <a:pt x="0" y="126719"/>
                </a:moveTo>
                <a:cubicBezTo>
                  <a:pt x="0" y="56734"/>
                  <a:pt x="56734" y="0"/>
                  <a:pt x="126719" y="0"/>
                </a:cubicBezTo>
                <a:lnTo>
                  <a:pt x="9017281" y="0"/>
                </a:lnTo>
                <a:cubicBezTo>
                  <a:pt x="9087266" y="0"/>
                  <a:pt x="9144000" y="56734"/>
                  <a:pt x="9144000" y="126719"/>
                </a:cubicBezTo>
                <a:lnTo>
                  <a:pt x="9144000" y="1140474"/>
                </a:lnTo>
                <a:cubicBezTo>
                  <a:pt x="9144000" y="1210459"/>
                  <a:pt x="9087266" y="1267193"/>
                  <a:pt x="9017281" y="1267193"/>
                </a:cubicBezTo>
                <a:lnTo>
                  <a:pt x="126719" y="1267193"/>
                </a:lnTo>
                <a:cubicBezTo>
                  <a:pt x="56734" y="1267193"/>
                  <a:pt x="0" y="1210459"/>
                  <a:pt x="0" y="1140474"/>
                </a:cubicBezTo>
                <a:lnTo>
                  <a:pt x="0" y="126719"/>
                </a:lnTo>
                <a:close/>
              </a:path>
            </a:pathLst>
          </a:custGeom>
          <a:solidFill>
            <a:srgbClr val="33CCCC">
              <a:alpha val="6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439" tIns="45720" rIns="45721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Эффективное обращение с отходами производства и потребления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Мероприятия по созданию мест (площадок) накопления  ТКО – 2 600,0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Мероприятия по ликвидации несанкционированных свалок – 1 800,0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0" y="3994105"/>
            <a:ext cx="899592" cy="72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Полилиния 108"/>
          <p:cNvSpPr/>
          <p:nvPr/>
        </p:nvSpPr>
        <p:spPr>
          <a:xfrm>
            <a:off x="0" y="5047698"/>
            <a:ext cx="9144000" cy="1028175"/>
          </a:xfrm>
          <a:custGeom>
            <a:avLst/>
            <a:gdLst>
              <a:gd name="connsiteX0" fmla="*/ 0 w 9144000"/>
              <a:gd name="connsiteY0" fmla="*/ 25919 h 259191"/>
              <a:gd name="connsiteX1" fmla="*/ 25919 w 9144000"/>
              <a:gd name="connsiteY1" fmla="*/ 0 h 259191"/>
              <a:gd name="connsiteX2" fmla="*/ 9118081 w 9144000"/>
              <a:gd name="connsiteY2" fmla="*/ 0 h 259191"/>
              <a:gd name="connsiteX3" fmla="*/ 9144000 w 9144000"/>
              <a:gd name="connsiteY3" fmla="*/ 25919 h 259191"/>
              <a:gd name="connsiteX4" fmla="*/ 9144000 w 9144000"/>
              <a:gd name="connsiteY4" fmla="*/ 233272 h 259191"/>
              <a:gd name="connsiteX5" fmla="*/ 9118081 w 9144000"/>
              <a:gd name="connsiteY5" fmla="*/ 259191 h 259191"/>
              <a:gd name="connsiteX6" fmla="*/ 25919 w 9144000"/>
              <a:gd name="connsiteY6" fmla="*/ 259191 h 259191"/>
              <a:gd name="connsiteX7" fmla="*/ 0 w 9144000"/>
              <a:gd name="connsiteY7" fmla="*/ 233272 h 259191"/>
              <a:gd name="connsiteX8" fmla="*/ 0 w 9144000"/>
              <a:gd name="connsiteY8" fmla="*/ 25919 h 25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59191">
                <a:moveTo>
                  <a:pt x="0" y="25919"/>
                </a:moveTo>
                <a:cubicBezTo>
                  <a:pt x="0" y="11604"/>
                  <a:pt x="11604" y="0"/>
                  <a:pt x="25919" y="0"/>
                </a:cubicBezTo>
                <a:lnTo>
                  <a:pt x="9118081" y="0"/>
                </a:lnTo>
                <a:cubicBezTo>
                  <a:pt x="9132396" y="0"/>
                  <a:pt x="9144000" y="11604"/>
                  <a:pt x="9144000" y="25919"/>
                </a:cubicBezTo>
                <a:lnTo>
                  <a:pt x="9144000" y="233272"/>
                </a:lnTo>
                <a:cubicBezTo>
                  <a:pt x="9144000" y="247587"/>
                  <a:pt x="9132396" y="259191"/>
                  <a:pt x="9118081" y="259191"/>
                </a:cubicBezTo>
                <a:lnTo>
                  <a:pt x="25919" y="259191"/>
                </a:lnTo>
                <a:cubicBezTo>
                  <a:pt x="11604" y="259191"/>
                  <a:pt x="0" y="247587"/>
                  <a:pt x="0" y="233272"/>
                </a:cubicBezTo>
                <a:lnTo>
                  <a:pt x="0" y="259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3769" tIns="19050" rIns="19051" bIns="19050" numCol="1" spcCol="1270" anchor="t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 kern="1200" dirty="0">
              <a:solidFill>
                <a:schemeClr val="tx1"/>
              </a:solidFill>
            </a:endParaRP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b="1" kern="1200" dirty="0">
              <a:solidFill>
                <a:schemeClr val="tx1"/>
              </a:solidFill>
            </a:endParaRP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Мероприятия по борьбе с борщевиком Сосновского – 98,1 тыс. рублей</a:t>
            </a:r>
            <a:endParaRPr lang="ru-RU" sz="12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0" y="5061329"/>
            <a:ext cx="899592" cy="72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TextBox 98"/>
          <p:cNvSpPr txBox="1"/>
          <p:nvPr/>
        </p:nvSpPr>
        <p:spPr>
          <a:xfrm>
            <a:off x="0" y="6180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 2025 году 117 025,7 тыс. рублей, в том числе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018900"/>
            <a:ext cx="899592" cy="6952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039049"/>
            <a:ext cx="899593" cy="742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67846"/>
            <a:ext cx="4211960" cy="79015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6067846"/>
            <a:ext cx="4932040" cy="7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6118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5563"/>
            <a:ext cx="4489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Развитие культуры в Лужском городском поселении»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940152" y="116632"/>
            <a:ext cx="3116979" cy="85679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Объем финансового обеспечения в 2025 году 206 516,7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s://avatars.mds.yandex.net/i?id=25504278946dfdd4280d7abae18e04e7365c18f1-125378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5" y="-11699"/>
            <a:ext cx="2214212" cy="11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18405526"/>
              </p:ext>
            </p:extLst>
          </p:nvPr>
        </p:nvGraphicFramePr>
        <p:xfrm>
          <a:off x="107504" y="836712"/>
          <a:ext cx="894962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43929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Развитие культуры в Лужском городском поселении»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 descr="https://avatars.mds.yandex.net/i?id=25504278946dfdd4280d7abae18e04e7365c18f1-125378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94" y="0"/>
            <a:ext cx="2214212" cy="11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79356931"/>
              </p:ext>
            </p:extLst>
          </p:nvPr>
        </p:nvGraphicFramePr>
        <p:xfrm>
          <a:off x="0" y="1397000"/>
          <a:ext cx="910850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4" y="-14413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anose="02040502050505030304" pitchFamily="18" charset="0"/>
              </a:rPr>
              <a:t>Расходы на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anose="02040502050505030304" pitchFamily="18" charset="0"/>
              </a:rPr>
              <a:t>обеспечение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anose="02040502050505030304" pitchFamily="18" charset="0"/>
              </a:rPr>
              <a:t>деятельности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anose="02040502050505030304" pitchFamily="18" charset="0"/>
              </a:rPr>
              <a:t>учреждений культуры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anose="02040502050505030304" pitchFamily="18" charset="0"/>
              </a:rPr>
              <a:t>                        тыс. рублей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73035967"/>
              </p:ext>
            </p:extLst>
          </p:nvPr>
        </p:nvGraphicFramePr>
        <p:xfrm>
          <a:off x="35496" y="5805264"/>
          <a:ext cx="9073007" cy="10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6889" y="5068509"/>
            <a:ext cx="901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alatino Linotype" panose="02040502050505030304" pitchFamily="18" charset="0"/>
              </a:rPr>
              <a:t>Средняя заработная плата работников учреждений культуры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481885"/>
            <a:ext cx="833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Palatino Linotype" panose="02040502050505030304" pitchFamily="18" charset="0"/>
              </a:rPr>
              <a:t>2023 год                                              2024 год                                          2025 год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41938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7956550" y="404813"/>
            <a:ext cx="936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рублей</a:t>
            </a:r>
            <a:endParaRPr lang="ru-RU" altLang="ru-RU" sz="1300" b="1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16632"/>
            <a:ext cx="5832648" cy="707886"/>
          </a:xfrm>
          <a:prstGeom prst="rect">
            <a:avLst/>
          </a:prstGeom>
          <a:noFill/>
          <a:ln>
            <a:solidFill>
              <a:srgbClr val="00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(налоговые и неналоговые)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564904"/>
            <a:ext cx="5832648" cy="707886"/>
          </a:xfrm>
          <a:prstGeom prst="rect">
            <a:avLst/>
          </a:prstGeom>
          <a:noFill/>
          <a:ln>
            <a:solidFill>
              <a:srgbClr val="00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56386951"/>
              </p:ext>
            </p:extLst>
          </p:nvPr>
        </p:nvGraphicFramePr>
        <p:xfrm>
          <a:off x="0" y="917502"/>
          <a:ext cx="9108504" cy="128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2885235"/>
              </p:ext>
            </p:extLst>
          </p:nvPr>
        </p:nvGraphicFramePr>
        <p:xfrm>
          <a:off x="1" y="3272790"/>
          <a:ext cx="8893174" cy="332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9808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515" y="1926591"/>
            <a:ext cx="2376487" cy="1512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4138"/>
            <a:ext cx="6840538" cy="104621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Стратегическая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приоритизация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расходов и развитие проектных принципов управления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0" y="1878272"/>
            <a:ext cx="9144000" cy="138499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На реализацию регионального проекта</a:t>
            </a:r>
          </a:p>
          <a:p>
            <a:pPr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в рамках муниципальной программы</a:t>
            </a:r>
          </a:p>
          <a:p>
            <a:pPr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«Формирование комфортной городской среды</a:t>
            </a:r>
          </a:p>
          <a:p>
            <a:pPr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на территории </a:t>
            </a:r>
            <a:r>
              <a:rPr lang="ru-RU" altLang="ru-RU" sz="1400" b="1" dirty="0" err="1" smtClean="0">
                <a:latin typeface="Palatino Linotype" panose="02040502050505030304" pitchFamily="18" charset="0"/>
              </a:rPr>
              <a:t>Лужского</a:t>
            </a:r>
            <a:r>
              <a:rPr lang="ru-RU" altLang="ru-RU" sz="1400" b="1" dirty="0" smtClean="0">
                <a:latin typeface="Palatino Linotype" panose="02040502050505030304" pitchFamily="18" charset="0"/>
              </a:rPr>
              <a:t> городского поселения»</a:t>
            </a:r>
          </a:p>
          <a:p>
            <a:pPr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предусмотрены </a:t>
            </a:r>
            <a:r>
              <a:rPr lang="ru-RU" altLang="ru-RU" sz="1400" b="1" dirty="0">
                <a:latin typeface="Palatino Linotype" panose="02040502050505030304" pitchFamily="18" charset="0"/>
              </a:rPr>
              <a:t>средства </a:t>
            </a:r>
            <a:r>
              <a:rPr lang="ru-RU" altLang="ru-RU" sz="1400" b="1" dirty="0" smtClean="0">
                <a:latin typeface="Palatino Linotype" panose="02040502050505030304" pitchFamily="18" charset="0"/>
              </a:rPr>
              <a:t>местного </a:t>
            </a:r>
            <a:r>
              <a:rPr lang="ru-RU" altLang="ru-RU" sz="1400" b="1" dirty="0">
                <a:latin typeface="Palatino Linotype" panose="02040502050505030304" pitchFamily="18" charset="0"/>
              </a:rPr>
              <a:t>бюджета</a:t>
            </a:r>
          </a:p>
          <a:p>
            <a:pPr eaLnBrk="1" hangingPunct="1"/>
            <a:r>
              <a:rPr lang="ru-RU" altLang="ru-RU" sz="1400" b="1" dirty="0">
                <a:latin typeface="Palatino Linotype" panose="02040502050505030304" pitchFamily="18" charset="0"/>
              </a:rPr>
              <a:t> в размере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7 222,6 </a:t>
            </a:r>
            <a:r>
              <a:rPr lang="ru-RU" altLang="ru-RU" sz="14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тыс. руб.</a:t>
            </a: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-33239" y="4576649"/>
            <a:ext cx="91772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Palatino Linotype" panose="02040502050505030304" pitchFamily="18" charset="0"/>
              </a:rPr>
              <a:t>                        </a:t>
            </a:r>
          </a:p>
          <a:p>
            <a:pPr algn="r" eaLnBrk="1" hangingPunct="1"/>
            <a:r>
              <a:rPr lang="ru-RU" altLang="ru-RU" sz="1400" b="1" dirty="0">
                <a:latin typeface="Palatino Linotype" panose="02040502050505030304" pitchFamily="18" charset="0"/>
              </a:rPr>
              <a:t> </a:t>
            </a:r>
            <a:r>
              <a:rPr lang="ru-RU" altLang="ru-RU" sz="1400" b="1" dirty="0" smtClean="0">
                <a:latin typeface="Palatino Linotype" panose="02040502050505030304" pitchFamily="18" charset="0"/>
              </a:rPr>
              <a:t>На реализацию регионального проекта</a:t>
            </a:r>
          </a:p>
          <a:p>
            <a:pPr algn="r"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в рамках муниципальной программы</a:t>
            </a:r>
          </a:p>
          <a:p>
            <a:pPr algn="r"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«Обеспечение качественным жильем</a:t>
            </a:r>
          </a:p>
          <a:p>
            <a:pPr algn="r"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граждан на территории</a:t>
            </a:r>
          </a:p>
          <a:p>
            <a:pPr algn="r" eaLnBrk="1" hangingPunct="1"/>
            <a:r>
              <a:rPr lang="ru-RU" altLang="ru-RU" sz="1400" b="1" dirty="0" err="1" smtClean="0">
                <a:latin typeface="Palatino Linotype" panose="02040502050505030304" pitchFamily="18" charset="0"/>
              </a:rPr>
              <a:t>Лужского</a:t>
            </a:r>
            <a:r>
              <a:rPr lang="ru-RU" altLang="ru-RU" sz="1400" b="1" dirty="0" smtClean="0">
                <a:latin typeface="Palatino Linotype" panose="02040502050505030304" pitchFamily="18" charset="0"/>
              </a:rPr>
              <a:t> городского поселения</a:t>
            </a:r>
          </a:p>
          <a:p>
            <a:pPr algn="r"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предусмотрены средства местного бюджета</a:t>
            </a:r>
          </a:p>
          <a:p>
            <a:pPr algn="r" eaLnBrk="1" hangingPunct="1"/>
            <a:r>
              <a:rPr lang="ru-RU" altLang="ru-RU" sz="1400" b="1" dirty="0" smtClean="0">
                <a:latin typeface="Palatino Linotype" panose="02040502050505030304" pitchFamily="18" charset="0"/>
              </a:rPr>
              <a:t>в размере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16 990,6 </a:t>
            </a:r>
            <a:r>
              <a:rPr lang="ru-RU" altLang="ru-RU" sz="14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тыс.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0964"/>
            <a:ext cx="2376264" cy="105550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467"/>
            <a:ext cx="1584176" cy="13634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6" name="Picture 2" descr="https://tgl.ru/files/tinymce/nac_proekty_logo_sin_lev-01_file_15991928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0"/>
            <a:ext cx="2376264" cy="16730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681"/>
            <a:ext cx="56165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851290"/>
            <a:ext cx="5689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332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88913"/>
            <a:ext cx="8713788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Источники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внутреннего финансирования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дефицита бюджета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городского поселения в 2025-2027 годах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68306"/>
              </p:ext>
            </p:extLst>
          </p:nvPr>
        </p:nvGraphicFramePr>
        <p:xfrm>
          <a:off x="2" y="1607010"/>
          <a:ext cx="9143997" cy="3499844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2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571">
                  <a:extLst>
                    <a:ext uri="{9D8B030D-6E8A-4147-A177-3AD203B41FA5}">
                      <a16:colId xmlns:a16="http://schemas.microsoft.com/office/drawing/2014/main" val="1786730292"/>
                    </a:ext>
                  </a:extLst>
                </a:gridCol>
                <a:gridCol w="1253571">
                  <a:extLst>
                    <a:ext uri="{9D8B030D-6E8A-4147-A177-3AD203B41FA5}">
                      <a16:colId xmlns:a16="http://schemas.microsoft.com/office/drawing/2014/main" val="3632133323"/>
                    </a:ext>
                  </a:extLst>
                </a:gridCol>
                <a:gridCol w="1253571">
                  <a:extLst>
                    <a:ext uri="{9D8B030D-6E8A-4147-A177-3AD203B41FA5}">
                      <a16:colId xmlns:a16="http://schemas.microsoft.com/office/drawing/2014/main" val="968764168"/>
                    </a:ext>
                  </a:extLst>
                </a:gridCol>
              </a:tblGrid>
              <a:tr h="421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Наименование источника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2024 год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2025 год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2026 год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2027 год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35756"/>
                  </a:ext>
                </a:extLst>
              </a:tr>
              <a:tr h="42131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Погашение бюджетами городских поселений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Palatino Linotype" pitchFamily="18" charset="0"/>
                        </a:rPr>
                        <a:t>-2 719,0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0,0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0,0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0,0</a:t>
                      </a:r>
                      <a:endParaRPr lang="ru-RU" sz="18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6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Palatino Linotype" pitchFamily="18" charset="0"/>
                        </a:rPr>
                        <a:t>4 560,2</a:t>
                      </a:r>
                      <a:endParaRPr lang="ru-RU" sz="1800" b="1" i="0" u="none" strike="noStrike" dirty="0" smtClean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1 911,9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1 507,3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1 501,9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6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Всего источников внутреннего финансирования дефицита</a:t>
                      </a: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1 841,2</a:t>
                      </a: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1 911,9</a:t>
                      </a: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1 507,3</a:t>
                      </a: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Palatino Linotype" pitchFamily="18" charset="0"/>
                        </a:rPr>
                        <a:t>1 501,9</a:t>
                      </a:r>
                    </a:p>
                  </a:txBody>
                  <a:tcPr marL="0" marR="0" marT="0" marB="0" anchor="ctr">
                    <a:solidFill>
                      <a:srgbClr val="00999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95400"/>
                  </a:ext>
                </a:extLst>
              </a:tr>
            </a:tbl>
          </a:graphicData>
        </a:graphic>
      </p:graphicFrame>
      <p:sp>
        <p:nvSpPr>
          <p:cNvPr id="37905" name="TextBox 7"/>
          <p:cNvSpPr txBox="1">
            <a:spLocks noChangeArrowheads="1"/>
          </p:cNvSpPr>
          <p:nvPr/>
        </p:nvSpPr>
        <p:spPr bwMode="auto">
          <a:xfrm>
            <a:off x="7354819" y="1213600"/>
            <a:ext cx="1439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рублей</a:t>
            </a:r>
            <a:endParaRPr lang="ru-RU" altLang="ru-RU" sz="1300" b="1" dirty="0">
              <a:latin typeface="Palatino Linotype" panose="02040502050505030304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4925" y="5106854"/>
            <a:ext cx="2880891" cy="1751146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tx1"/>
                </a:solidFill>
                <a:latin typeface="Palatino Linotype" pitchFamily="18" charset="0"/>
              </a:rPr>
              <a:t>Источники финансирования дефицита бюджета </a:t>
            </a:r>
            <a:r>
              <a:rPr lang="ru-RU" sz="1000" dirty="0">
                <a:solidFill>
                  <a:schemeClr val="tx1"/>
                </a:solidFill>
                <a:latin typeface="Palatino Linotype" pitchFamily="18" charset="0"/>
              </a:rPr>
              <a:t>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Palatino Linotype" pitchFamily="18" charset="0"/>
              </a:rPr>
              <a:t> средства, которые привлекаются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sz="1000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57029192"/>
              </p:ext>
            </p:extLst>
          </p:nvPr>
        </p:nvGraphicFramePr>
        <p:xfrm>
          <a:off x="2915816" y="5106854"/>
          <a:ext cx="6228183" cy="175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6"/>
          <p:cNvSpPr>
            <a:spLocks noChangeArrowheads="1"/>
          </p:cNvSpPr>
          <p:nvPr/>
        </p:nvSpPr>
        <p:spPr bwMode="auto">
          <a:xfrm>
            <a:off x="22870" y="19108"/>
            <a:ext cx="91085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Источники информации о бюджетном процессе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Лужского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городского поселения</a:t>
            </a:r>
            <a:endParaRPr lang="ru-RU" alt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6538743"/>
              </p:ext>
            </p:extLst>
          </p:nvPr>
        </p:nvGraphicFramePr>
        <p:xfrm>
          <a:off x="0" y="1397000"/>
          <a:ext cx="903649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01" y="1355840"/>
            <a:ext cx="1403648" cy="1440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93938"/>
            <a:ext cx="1465006" cy="1421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942" y="3929586"/>
            <a:ext cx="1422048" cy="1421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104" y="5301208"/>
            <a:ext cx="3505873" cy="1565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00" y="5301208"/>
            <a:ext cx="3419872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2336" y="1099487"/>
            <a:ext cx="3735360" cy="2088232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1959240" y="978220"/>
            <a:ext cx="3003096" cy="2204344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Раздел Комитет финансов</a:t>
            </a:r>
          </a:p>
          <a:p>
            <a:pPr lvl="0" algn="ctr">
              <a:lnSpc>
                <a:spcPct val="100000"/>
              </a:lnSpc>
            </a:pPr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официального сайта</a:t>
            </a:r>
          </a:p>
          <a:p>
            <a:pPr lvl="0" algn="ctr">
              <a:lnSpc>
                <a:spcPct val="100000"/>
              </a:lnSpc>
            </a:pPr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2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lvl="0" algn="ctr">
              <a:lnSpc>
                <a:spcPct val="100000"/>
              </a:lnSpc>
            </a:pPr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323990" y="3673059"/>
            <a:ext cx="2664296" cy="182902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Электронный бюджет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454198" y="3375708"/>
            <a:ext cx="2901515" cy="2204344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Раздел Бюджет для граждан</a:t>
            </a:r>
          </a:p>
          <a:p>
            <a:pPr lvl="0" algn="ctr"/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официального сайта</a:t>
            </a:r>
          </a:p>
          <a:p>
            <a:pPr lvl="0" algn="ctr"/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2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Лужского</a:t>
            </a:r>
            <a:endParaRPr lang="ru-RU" sz="12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муниципального района Ленинградской области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775" y="44450"/>
            <a:ext cx="4537075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0688"/>
            <a:ext cx="1440160" cy="138499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ПРОФИЦИТ БЮДЖЕТА -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2564904"/>
            <a:ext cx="1656184" cy="1600438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два финансовых года, следующие за очередным финансовым годом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437112"/>
            <a:ext cx="3240360" cy="1815882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временный кассовый разрыв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прогнозируемая в определенный период текущего финансового года недостаточность на едином счете бюджета денежных средств, необходимых для осуществления кассовых выплат из бюджета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4437112"/>
            <a:ext cx="2376264" cy="2031325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4437112"/>
            <a:ext cx="2448272" cy="2031325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51720" y="2564904"/>
            <a:ext cx="3168352" cy="1600438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Текущий 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564904"/>
            <a:ext cx="1728192" cy="1384995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Отчетный 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предшествующий текущему финансовому 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2564904"/>
            <a:ext cx="1872208" cy="1169551"/>
          </a:xfrm>
          <a:prstGeom prst="rect">
            <a:avLst/>
          </a:prstGeom>
          <a:ln w="6350" cmpd="sng">
            <a:solidFill>
              <a:srgbClr val="009999"/>
            </a:solidFill>
          </a:ln>
          <a:effectLst>
            <a:glow rad="127000">
              <a:srgbClr val="009999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Очередной финансовый год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год, следующий за текущим финансовым годом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520" y="440377"/>
            <a:ext cx="2376264" cy="1815882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620688"/>
            <a:ext cx="1368152" cy="138499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3968" y="620688"/>
            <a:ext cx="1512168" cy="138499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РАСХОДЫ БЮДЖЕТА -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152" y="620688"/>
            <a:ext cx="1368152" cy="138499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rgbClr val="009999">
                <a:alpha val="40000"/>
              </a:srgbClr>
            </a:glo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ДЕФИЦИТ БЮДЖЕТА - </a:t>
            </a:r>
            <a:r>
              <a:rPr lang="ru-RU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2484438" y="0"/>
            <a:ext cx="4175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поступлений в бюджет</a:t>
            </a:r>
            <a:endParaRPr lang="ru-RU" altLang="ru-RU" sz="2200"/>
          </a:p>
        </p:txBody>
      </p:sp>
      <p:sp>
        <p:nvSpPr>
          <p:cNvPr id="25" name="Прямоугольник 24"/>
          <p:cNvSpPr/>
          <p:nvPr/>
        </p:nvSpPr>
        <p:spPr>
          <a:xfrm>
            <a:off x="102542" y="1421816"/>
            <a:ext cx="2787650" cy="4832092"/>
          </a:xfrm>
          <a:prstGeom prst="rect">
            <a:avLst/>
          </a:prstGeom>
          <a:ln w="38100">
            <a:solidFill>
              <a:srgbClr val="33CCCC">
                <a:alpha val="90000"/>
              </a:srgbClr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1813" y="1252539"/>
            <a:ext cx="3156371" cy="5001369"/>
          </a:xfrm>
          <a:prstGeom prst="rect">
            <a:avLst/>
          </a:prstGeom>
          <a:ln w="38100">
            <a:solidFill>
              <a:srgbClr val="33CCCC">
                <a:alpha val="9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продажи имущества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находящегося в государственной или муниципальной собственности;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услуг, оказываемых бюджетными учреждениями, находящимися в ведении соответственно федеральных органов исполнительной власти, органов исполнительной власти субъектов Российской Федерации, органов местного самоуправления;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полученные в результате применения мер гражданско-правовой, административной и уголовной ответственности, в том числе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ресурсами, административные платежи и сборы;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09805" y="1591093"/>
            <a:ext cx="2595562" cy="4662815"/>
          </a:xfrm>
          <a:prstGeom prst="rect">
            <a:avLst/>
          </a:prstGeom>
          <a:ln w="38100">
            <a:solidFill>
              <a:srgbClr val="33CCCC">
                <a:alpha val="90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других бюджетов бюджетной системы Российской Федерации (</a:t>
            </a:r>
            <a:r>
              <a:rPr lang="ru-RU" sz="11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использования)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других бюджетов бюджетной системы Российской Федерации (межбюджетные субсидии);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из федерального бюджета и (или) из бюджетов субъектов Российской Федерации;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847725" y="477838"/>
            <a:ext cx="180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НАЛОГОВЫЕ ДОХОДЫ</a:t>
            </a:r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4019550" y="430213"/>
            <a:ext cx="1801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/>
              <a:t>НЕНАЛОГОВЫЕ ДОХОДЫ</a:t>
            </a:r>
          </a:p>
        </p:txBody>
      </p:sp>
      <p:sp>
        <p:nvSpPr>
          <p:cNvPr id="8200" name="TextBox 19"/>
          <p:cNvSpPr txBox="1">
            <a:spLocks noChangeArrowheads="1"/>
          </p:cNvSpPr>
          <p:nvPr/>
        </p:nvSpPr>
        <p:spPr bwMode="auto">
          <a:xfrm>
            <a:off x="6967538" y="430213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/>
              <a:t> БЕЗВОЗМЕЗДНЫЕ ПОСТУПЛЕНИЯ</a:t>
            </a:r>
          </a:p>
        </p:txBody>
      </p:sp>
      <p:pic>
        <p:nvPicPr>
          <p:cNvPr id="820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0213"/>
            <a:ext cx="8937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52438"/>
            <a:ext cx="7524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55613"/>
            <a:ext cx="79216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57">
            <a:extLst>
              <a:ext uri="{FF2B5EF4-FFF2-40B4-BE49-F238E27FC236}">
                <a16:creationId xmlns:a16="http://schemas.microsoft.com/office/drawing/2014/main" id="{136DDD19-FC5A-425A-A51D-43E248B136A5}"/>
              </a:ext>
            </a:extLst>
          </p:cNvPr>
          <p:cNvSpPr/>
          <p:nvPr/>
        </p:nvSpPr>
        <p:spPr>
          <a:xfrm>
            <a:off x="908271" y="2608978"/>
            <a:ext cx="3119747" cy="3119747"/>
          </a:xfrm>
          <a:prstGeom prst="ellipse">
            <a:avLst/>
          </a:prstGeom>
          <a:solidFill>
            <a:srgbClr val="33CCCC"/>
          </a:solidFill>
          <a:ln>
            <a:solidFill>
              <a:srgbClr val="009999"/>
            </a:solidFill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50E40899-B8AD-485A-9625-93F4B16EE389}"/>
              </a:ext>
            </a:extLst>
          </p:cNvPr>
          <p:cNvGrpSpPr/>
          <p:nvPr/>
        </p:nvGrpSpPr>
        <p:grpSpPr>
          <a:xfrm>
            <a:off x="3789451" y="2691630"/>
            <a:ext cx="4231214" cy="2641828"/>
            <a:chOff x="4832531" y="1500201"/>
            <a:chExt cx="2966869" cy="350194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12" name="等腰三角形 16">
              <a:extLst>
                <a:ext uri="{FF2B5EF4-FFF2-40B4-BE49-F238E27FC236}">
                  <a16:creationId xmlns:a16="http://schemas.microsoft.com/office/drawing/2014/main" id="{F6C1A7E9-A7DC-4612-A14E-EFD8EC3F70D3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pFill/>
            <a:ln>
              <a:solidFill>
                <a:srgbClr val="33CCCC">
                  <a:alpha val="93000"/>
                </a:srgbClr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任意多边形 19">
              <a:extLst>
                <a:ext uri="{FF2B5EF4-FFF2-40B4-BE49-F238E27FC236}">
                  <a16:creationId xmlns:a16="http://schemas.microsoft.com/office/drawing/2014/main" id="{821976CD-230C-42D7-AE83-F7D96AA303B6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pFill/>
            <a:ln w="28575">
              <a:solidFill>
                <a:srgbClr val="33CCCC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0">
            <a:extLst>
              <a:ext uri="{FF2B5EF4-FFF2-40B4-BE49-F238E27FC236}">
                <a16:creationId xmlns:a16="http://schemas.microsoft.com/office/drawing/2014/main" id="{E34E7FE9-DE19-4478-B15A-102BE033CEE2}"/>
              </a:ext>
            </a:extLst>
          </p:cNvPr>
          <p:cNvGrpSpPr/>
          <p:nvPr/>
        </p:nvGrpSpPr>
        <p:grpSpPr>
          <a:xfrm>
            <a:off x="2509255" y="2750882"/>
            <a:ext cx="3674670" cy="2641828"/>
            <a:chOff x="4832531" y="1500201"/>
            <a:chExt cx="2966869" cy="3501947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</p:grpSpPr>
        <p:sp>
          <p:nvSpPr>
            <p:cNvPr id="15" name="等腰三角形 16">
              <a:extLst>
                <a:ext uri="{FF2B5EF4-FFF2-40B4-BE49-F238E27FC236}">
                  <a16:creationId xmlns:a16="http://schemas.microsoft.com/office/drawing/2014/main" id="{28EE005E-D2AF-4A23-81E4-DDE70AEABF7C}"/>
                </a:ext>
              </a:extLst>
            </p:cNvPr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pFill/>
            <a:ln>
              <a:solidFill>
                <a:srgbClr val="33CCCC">
                  <a:alpha val="93000"/>
                </a:srgbClr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id="{8DBEF0A0-230D-442F-80D1-BEAA5A83F58A}"/>
                </a:ext>
              </a:extLst>
            </p:cNvPr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8575">
              <a:solidFill>
                <a:srgbClr val="33CCCC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任意多边形 23">
            <a:extLst>
              <a:ext uri="{FF2B5EF4-FFF2-40B4-BE49-F238E27FC236}">
                <a16:creationId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2043113" y="2862263"/>
            <a:ext cx="2228850" cy="2524125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33CCCC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任意多边形 24">
            <a:extLst>
              <a:ext uri="{FF2B5EF4-FFF2-40B4-BE49-F238E27FC236}">
                <a16:creationId xmlns:a16="http://schemas.microsoft.com/office/drawing/2014/main" id="{BBC490DF-8C7F-4B83-8651-54BAFF596CA8}"/>
              </a:ext>
            </a:extLst>
          </p:cNvPr>
          <p:cNvSpPr/>
          <p:nvPr/>
        </p:nvSpPr>
        <p:spPr>
          <a:xfrm>
            <a:off x="1080287" y="2945937"/>
            <a:ext cx="959270" cy="2397511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gradFill flip="none" rotWithShape="1">
            <a:gsLst>
              <a:gs pos="0">
                <a:srgbClr val="33CCCC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id="{B6D7B5CB-7A79-4957-ACA7-2DEC2A937A40}"/>
              </a:ext>
            </a:extLst>
          </p:cNvPr>
          <p:cNvSpPr txBox="1"/>
          <p:nvPr/>
        </p:nvSpPr>
        <p:spPr>
          <a:xfrm>
            <a:off x="996950" y="3343275"/>
            <a:ext cx="1016000" cy="1452563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sz="1300" smtClean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Цели и задачи бюджетной политики </a:t>
            </a:r>
            <a:br>
              <a:rPr lang="ru-RU" altLang="zh-CN" sz="1300" smtClean="0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300" smtClean="0">
              <a:effectLst>
                <a:outerShdw blurRad="38100" dist="38100" dir="2700000" algn="tl">
                  <a:srgbClr val="FFFFFF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矩形 27">
            <a:extLst>
              <a:ext uri="{FF2B5EF4-FFF2-40B4-BE49-F238E27FC236}">
                <a16:creationId xmlns:a16="http://schemas.microsoft.com/office/drawing/2014/main" id="{BCC61AC8-98B7-4D47-8413-D9D3FE0A4047}"/>
              </a:ext>
            </a:extLst>
          </p:cNvPr>
          <p:cNvSpPr/>
          <p:nvPr/>
        </p:nvSpPr>
        <p:spPr>
          <a:xfrm>
            <a:off x="2509652" y="2416287"/>
            <a:ext cx="479625" cy="668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srgbClr val="0070C0"/>
              </a:solidFill>
            </a:endParaRPr>
          </a:p>
        </p:txBody>
      </p:sp>
      <p:sp>
        <p:nvSpPr>
          <p:cNvPr id="23" name="矩形 29">
            <a:extLst>
              <a:ext uri="{FF2B5EF4-FFF2-40B4-BE49-F238E27FC236}">
                <a16:creationId xmlns:a16="http://schemas.microsoft.com/office/drawing/2014/main" id="{1D1F1FB1-F99D-4F58-997F-964E358AE2F9}"/>
              </a:ext>
            </a:extLst>
          </p:cNvPr>
          <p:cNvSpPr/>
          <p:nvPr/>
        </p:nvSpPr>
        <p:spPr>
          <a:xfrm>
            <a:off x="4749440" y="2401735"/>
            <a:ext cx="479625" cy="668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srgbClr val="0070C0"/>
              </a:solidFill>
            </a:endParaRPr>
          </a:p>
        </p:txBody>
      </p:sp>
      <p:sp>
        <p:nvSpPr>
          <p:cNvPr id="46" name="矩形 52">
            <a:extLst>
              <a:ext uri="{FF2B5EF4-FFF2-40B4-BE49-F238E27FC236}">
                <a16:creationId xmlns:a16="http://schemas.microsoft.com/office/drawing/2014/main" id="{FCB1C8B9-8DBA-4897-8B40-C557524ABED6}"/>
              </a:ext>
            </a:extLst>
          </p:cNvPr>
          <p:cNvSpPr/>
          <p:nvPr/>
        </p:nvSpPr>
        <p:spPr>
          <a:xfrm>
            <a:off x="2301875" y="3473450"/>
            <a:ext cx="187007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Стратегическая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приоритизация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расходов и развитие проектных принципов управления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2" name="矩形 52">
            <a:extLst>
              <a:ext uri="{FF2B5EF4-FFF2-40B4-BE49-F238E27FC236}">
                <a16:creationId xmlns:a16="http://schemas.microsoft.com/office/drawing/2014/main" id="{00D98E9C-FD50-4C5B-B906-33A503DBAC2A}"/>
              </a:ext>
            </a:extLst>
          </p:cNvPr>
          <p:cNvSpPr/>
          <p:nvPr/>
        </p:nvSpPr>
        <p:spPr>
          <a:xfrm>
            <a:off x="4394200" y="3152775"/>
            <a:ext cx="14986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Сохранение безопасного уровня долговой нагрузки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Лужского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городского поселения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5" name="矩形 52">
            <a:extLst>
              <a:ext uri="{FF2B5EF4-FFF2-40B4-BE49-F238E27FC236}">
                <a16:creationId xmlns:a16="http://schemas.microsoft.com/office/drawing/2014/main" id="{D3D0E06B-28A4-4A3F-82CA-FC83741A8294}"/>
              </a:ext>
            </a:extLst>
          </p:cNvPr>
          <p:cNvSpPr/>
          <p:nvPr/>
        </p:nvSpPr>
        <p:spPr>
          <a:xfrm>
            <a:off x="6299200" y="3152775"/>
            <a:ext cx="16573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Повышение эффективности управления бюджетными расходами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850" y="333375"/>
            <a:ext cx="8712200" cy="110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Бюджетная политика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 </a:t>
            </a:r>
            <a:r>
              <a:rPr lang="x-none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на 202</a:t>
            </a:r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r>
            <a:r>
              <a:rPr lang="x-none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год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и на плановый период 202</a:t>
            </a:r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r>
            <a:r>
              <a:rPr lang="x-none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и 20</a:t>
            </a:r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27</a:t>
            </a:r>
            <a:r>
              <a:rPr lang="x-none" sz="2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годов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07950" y="1163638"/>
            <a:ext cx="8928100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1" name="矩形 31">
            <a:extLst>
              <a:ext uri="{FF2B5EF4-FFF2-40B4-BE49-F238E27FC236}">
                <a16:creationId xmlns:a16="http://schemas.microsoft.com/office/drawing/2014/main" id="{B983B7DD-0223-4E8A-9C94-15FD1AD72C58}"/>
              </a:ext>
            </a:extLst>
          </p:cNvPr>
          <p:cNvSpPr/>
          <p:nvPr/>
        </p:nvSpPr>
        <p:spPr>
          <a:xfrm>
            <a:off x="6881062" y="2416287"/>
            <a:ext cx="479625" cy="668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" y="112712"/>
            <a:ext cx="9109075" cy="1012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подходы к формированию расходов бюджета </a:t>
            </a:r>
            <a:b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</a:t>
            </a:r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поселения</a:t>
            </a:r>
            <a:b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x-none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на </a:t>
            </a:r>
            <a:r>
              <a:rPr lang="x-none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x-none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и </a:t>
            </a:r>
            <a:r>
              <a:rPr lang="x-none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на плановый период 202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r>
            <a:r>
              <a:rPr lang="x-none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и 20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27</a:t>
            </a:r>
            <a:r>
              <a:rPr lang="x-none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годов</a:t>
            </a:r>
            <a:endParaRPr lang="ru-RU" sz="2000" dirty="0"/>
          </a:p>
        </p:txBody>
      </p:sp>
      <p:grpSp>
        <p:nvGrpSpPr>
          <p:cNvPr id="10243" name="Группа 37"/>
          <p:cNvGrpSpPr>
            <a:grpSpLocks/>
          </p:cNvGrpSpPr>
          <p:nvPr/>
        </p:nvGrpSpPr>
        <p:grpSpPr bwMode="auto">
          <a:xfrm>
            <a:off x="22225" y="1192213"/>
            <a:ext cx="8797925" cy="4535487"/>
            <a:chOff x="1311109" y="2366679"/>
            <a:chExt cx="6305914" cy="2124641"/>
          </a:xfrm>
        </p:grpSpPr>
        <p:sp>
          <p:nvSpPr>
            <p:cNvPr id="39" name="Полилиния 38"/>
            <p:cNvSpPr/>
            <p:nvPr/>
          </p:nvSpPr>
          <p:spPr>
            <a:xfrm>
              <a:off x="1644497" y="2494589"/>
              <a:ext cx="2829810" cy="883470"/>
            </a:xfrm>
            <a:custGeom>
              <a:avLst/>
              <a:gdLst>
                <a:gd name="connsiteX0" fmla="*/ 0 w 2828925"/>
                <a:gd name="connsiteY0" fmla="*/ 0 h 884039"/>
                <a:gd name="connsiteX1" fmla="*/ 2828925 w 2828925"/>
                <a:gd name="connsiteY1" fmla="*/ 0 h 884039"/>
                <a:gd name="connsiteX2" fmla="*/ 2828925 w 2828925"/>
                <a:gd name="connsiteY2" fmla="*/ 884039 h 884039"/>
                <a:gd name="connsiteX3" fmla="*/ 0 w 2828925"/>
                <a:gd name="connsiteY3" fmla="*/ 884039 h 884039"/>
                <a:gd name="connsiteX4" fmla="*/ 0 w 2828925"/>
                <a:gd name="connsiteY4" fmla="*/ 0 h 8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925" h="884039">
                  <a:moveTo>
                    <a:pt x="0" y="0"/>
                  </a:moveTo>
                  <a:lnTo>
                    <a:pt x="2828925" y="0"/>
                  </a:lnTo>
                  <a:lnTo>
                    <a:pt x="2828925" y="884039"/>
                  </a:lnTo>
                  <a:lnTo>
                    <a:pt x="0" y="88403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3CCCC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8789" tIns="34290" rIns="34290" bIns="34290" spcCol="1270" anchor="ctr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       </a:t>
              </a:r>
              <a:r>
                <a:rPr lang="ru-RU" sz="1200" b="1" dirty="0">
                  <a:latin typeface="Palatino Linotype" panose="02040502050505030304" pitchFamily="18" charset="0"/>
                </a:rPr>
                <a:t>В целях установления должностных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окладов работникам муниципальных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учреждений </a:t>
              </a:r>
              <a:r>
                <a:rPr lang="ru-RU" sz="1200" b="1" dirty="0" err="1">
                  <a:latin typeface="Palatino Linotype" panose="02040502050505030304" pitchFamily="18" charset="0"/>
                </a:rPr>
                <a:t>Лужского</a:t>
              </a:r>
              <a:r>
                <a:rPr lang="ru-RU" sz="1200" b="1" dirty="0">
                  <a:latin typeface="Palatino Linotype" panose="02040502050505030304" pitchFamily="18" charset="0"/>
                </a:rPr>
                <a:t> городского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поселения </a:t>
              </a:r>
              <a:r>
                <a:rPr lang="ru-RU" sz="1200" b="1" dirty="0" err="1">
                  <a:latin typeface="Palatino Linotype" panose="02040502050505030304" pitchFamily="18" charset="0"/>
                </a:rPr>
                <a:t>Лужского</a:t>
              </a:r>
              <a:r>
                <a:rPr lang="ru-RU" sz="1200" b="1" dirty="0">
                  <a:latin typeface="Palatino Linotype" panose="02040502050505030304" pitchFamily="18" charset="0"/>
                </a:rPr>
                <a:t> муниципального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района Ленинградской области с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01.01.2025 года применена расчетная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величина 14 105 рублей (индексация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15,0%)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320212" y="2366679"/>
              <a:ext cx="826072" cy="5056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4788351" y="2493101"/>
              <a:ext cx="2828672" cy="883470"/>
            </a:xfrm>
            <a:custGeom>
              <a:avLst/>
              <a:gdLst>
                <a:gd name="connsiteX0" fmla="*/ 0 w 2828925"/>
                <a:gd name="connsiteY0" fmla="*/ 0 h 884039"/>
                <a:gd name="connsiteX1" fmla="*/ 2828925 w 2828925"/>
                <a:gd name="connsiteY1" fmla="*/ 0 h 884039"/>
                <a:gd name="connsiteX2" fmla="*/ 2828925 w 2828925"/>
                <a:gd name="connsiteY2" fmla="*/ 884039 h 884039"/>
                <a:gd name="connsiteX3" fmla="*/ 0 w 2828925"/>
                <a:gd name="connsiteY3" fmla="*/ 884039 h 884039"/>
                <a:gd name="connsiteX4" fmla="*/ 0 w 2828925"/>
                <a:gd name="connsiteY4" fmla="*/ 0 h 8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925" h="884039">
                  <a:moveTo>
                    <a:pt x="0" y="0"/>
                  </a:moveTo>
                  <a:lnTo>
                    <a:pt x="2828925" y="0"/>
                  </a:lnTo>
                  <a:lnTo>
                    <a:pt x="2828925" y="884039"/>
                  </a:lnTo>
                  <a:lnTo>
                    <a:pt x="0" y="88403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3CCCC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8789" tIns="34290" rIns="34290" bIns="34290" spcCol="1270" anchor="ctr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 Бюджетные ассигнования на оплату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 коммунальных расходов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 запланированы с ростом на 4,7% от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   уровня 2024 года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74307" y="2366679"/>
              <a:ext cx="814694" cy="5131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олилиния 42"/>
            <p:cNvSpPr/>
            <p:nvPr/>
          </p:nvSpPr>
          <p:spPr>
            <a:xfrm>
              <a:off x="1644497" y="3607107"/>
              <a:ext cx="2829810" cy="884213"/>
            </a:xfrm>
            <a:custGeom>
              <a:avLst/>
              <a:gdLst>
                <a:gd name="connsiteX0" fmla="*/ 0 w 2828925"/>
                <a:gd name="connsiteY0" fmla="*/ 0 h 884039"/>
                <a:gd name="connsiteX1" fmla="*/ 2828925 w 2828925"/>
                <a:gd name="connsiteY1" fmla="*/ 0 h 884039"/>
                <a:gd name="connsiteX2" fmla="*/ 2828925 w 2828925"/>
                <a:gd name="connsiteY2" fmla="*/ 884039 h 884039"/>
                <a:gd name="connsiteX3" fmla="*/ 0 w 2828925"/>
                <a:gd name="connsiteY3" fmla="*/ 884039 h 884039"/>
                <a:gd name="connsiteX4" fmla="*/ 0 w 2828925"/>
                <a:gd name="connsiteY4" fmla="*/ 0 h 8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925" h="884039">
                  <a:moveTo>
                    <a:pt x="0" y="0"/>
                  </a:moveTo>
                  <a:lnTo>
                    <a:pt x="2828925" y="0"/>
                  </a:lnTo>
                  <a:lnTo>
                    <a:pt x="2828925" y="884039"/>
                  </a:lnTo>
                  <a:lnTo>
                    <a:pt x="0" y="88403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3CCCC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8789" tIns="34290" rIns="34290" bIns="34290" spcCol="1270" anchor="ctr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Расходы на реализацию Указа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Президента Российской Федерации от 7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мая 2012 года № 597 «О мероприятиях по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реализации государственной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социальной политики» запланированы в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полном объеме с учетом индексации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расчетной величины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11109" y="3479940"/>
              <a:ext cx="835175" cy="5056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4788351" y="3607107"/>
              <a:ext cx="2828672" cy="884213"/>
            </a:xfrm>
            <a:custGeom>
              <a:avLst/>
              <a:gdLst>
                <a:gd name="connsiteX0" fmla="*/ 0 w 2828925"/>
                <a:gd name="connsiteY0" fmla="*/ 0 h 884039"/>
                <a:gd name="connsiteX1" fmla="*/ 2828925 w 2828925"/>
                <a:gd name="connsiteY1" fmla="*/ 0 h 884039"/>
                <a:gd name="connsiteX2" fmla="*/ 2828925 w 2828925"/>
                <a:gd name="connsiteY2" fmla="*/ 884039 h 884039"/>
                <a:gd name="connsiteX3" fmla="*/ 0 w 2828925"/>
                <a:gd name="connsiteY3" fmla="*/ 884039 h 884039"/>
                <a:gd name="connsiteX4" fmla="*/ 0 w 2828925"/>
                <a:gd name="connsiteY4" fmla="*/ 0 h 8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925" h="884039">
                  <a:moveTo>
                    <a:pt x="0" y="0"/>
                  </a:moveTo>
                  <a:lnTo>
                    <a:pt x="2828925" y="0"/>
                  </a:lnTo>
                  <a:lnTo>
                    <a:pt x="2828925" y="884039"/>
                  </a:lnTo>
                  <a:lnTo>
                    <a:pt x="0" y="88403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3CCCC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8789" tIns="34290" rIns="34290" bIns="34290" spcCol="1270" anchor="ctr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Прочие бюджетные ассигнования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запланированы с ростом на 4,5% от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latin typeface="Palatino Linotype" panose="02040502050505030304" pitchFamily="18" charset="0"/>
                </a:rPr>
                <a:t>   уровня 2024 года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474307" y="3479940"/>
              <a:ext cx="814694" cy="5056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4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92213"/>
            <a:ext cx="1165225" cy="1101725"/>
          </a:xfrm>
          <a:prstGeom prst="rect">
            <a:avLst/>
          </a:prstGeom>
          <a:noFill/>
          <a:ln w="254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192213"/>
            <a:ext cx="1136650" cy="1101725"/>
          </a:xfrm>
          <a:prstGeom prst="rect">
            <a:avLst/>
          </a:prstGeom>
          <a:noFill/>
          <a:ln w="254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570288"/>
            <a:ext cx="1136650" cy="1082675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xtLst/>
        </p:spPr>
      </p:pic>
      <p:pic>
        <p:nvPicPr>
          <p:cNvPr id="10247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70288"/>
            <a:ext cx="1152525" cy="1082675"/>
          </a:xfrm>
          <a:prstGeom prst="rect">
            <a:avLst/>
          </a:prstGeom>
          <a:noFill/>
          <a:ln w="254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792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городского поселения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60546327"/>
              </p:ext>
            </p:extLst>
          </p:nvPr>
        </p:nvGraphicFramePr>
        <p:xfrm>
          <a:off x="0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48038" y="908050"/>
            <a:ext cx="5616575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2024	          2025           2026          2027</a:t>
            </a:r>
          </a:p>
        </p:txBody>
      </p:sp>
      <p:pic>
        <p:nvPicPr>
          <p:cNvPr id="11271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3001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292600"/>
            <a:ext cx="12271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016411"/>
            <a:ext cx="9763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67775" cy="4270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Доходная часть бюджета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городского поселения 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7524750" y="90805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Palatino Linotype" panose="02040502050505030304" pitchFamily="18" charset="0"/>
                <a:cs typeface="Times New Roman" panose="02020603050405020304" pitchFamily="18" charset="0"/>
              </a:rPr>
              <a:t>тысяч рублей</a:t>
            </a:r>
            <a:endParaRPr lang="ru-RU" altLang="ru-RU" sz="1300" b="1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79110"/>
              </p:ext>
            </p:extLst>
          </p:nvPr>
        </p:nvGraphicFramePr>
        <p:xfrm>
          <a:off x="0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spc="12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Прогноз </a:t>
            </a:r>
            <a:r>
              <a:rPr lang="ru-RU" sz="2600" b="1" spc="10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поступления </a:t>
            </a:r>
            <a:r>
              <a:rPr lang="ru-RU" sz="2600" b="1" spc="10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налоговых доходов </a:t>
            </a:r>
            <a:r>
              <a:rPr lang="ru-RU" sz="2600" b="1" spc="10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</a:t>
            </a:r>
            <a:r>
              <a:rPr lang="ru-RU" sz="2600" b="1" spc="-60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бюджет </a:t>
            </a:r>
            <a:r>
              <a:rPr lang="ru-RU" sz="2600" b="1" spc="135" dirty="0" err="1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</a:t>
            </a:r>
            <a: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городского поселения</a:t>
            </a:r>
            <a:br>
              <a:rPr lang="ru-RU" sz="26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1200" b="1" spc="135" dirty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ru-RU" sz="1200" b="1" spc="135" dirty="0" smtClean="0">
                <a:solidFill>
                  <a:srgbClr val="132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						                           тыс. рублей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495"/>
              </p:ext>
            </p:extLst>
          </p:nvPr>
        </p:nvGraphicFramePr>
        <p:xfrm>
          <a:off x="0" y="1052513"/>
          <a:ext cx="9144000" cy="576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19412488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72207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785184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364387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844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13490502"/>
                    </a:ext>
                  </a:extLst>
                </a:gridCol>
              </a:tblGrid>
              <a:tr h="433160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Фактические поступления за 2023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Прогноз поступлений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18865"/>
                  </a:ext>
                </a:extLst>
              </a:tr>
              <a:tr h="511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5256"/>
                  </a:ext>
                </a:extLst>
              </a:tr>
              <a:tr h="7315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216 764,6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227 741,4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262 998,3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282 988,2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304 212,3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15231"/>
                  </a:ext>
                </a:extLst>
              </a:tr>
              <a:tr h="830840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Акцизы на нефтепродукты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8 492,0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7 993,6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8 842,8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9 316,7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689,4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91272"/>
                  </a:ext>
                </a:extLst>
              </a:tr>
              <a:tr h="7315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10,8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89366"/>
                  </a:ext>
                </a:extLst>
              </a:tr>
              <a:tr h="7315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Налог на имущество физических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лиц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13 705,9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9 974,5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14 632,8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14 659,0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14 691,4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03684"/>
                  </a:ext>
                </a:extLst>
              </a:tr>
              <a:tr h="74662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Земельный налог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36 666,4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54 922,4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38 611,0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38 765,4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38 920,5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66509"/>
                  </a:ext>
                </a:extLst>
              </a:tr>
              <a:tr h="10439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Налоговые доходы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275 639,7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300 631,9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325 084,9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345 729,3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367 513,6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04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20791</TotalTime>
  <Words>2008</Words>
  <Application>Microsoft Office PowerPoint</Application>
  <PresentationFormat>Лист Letter (8,5x11")</PresentationFormat>
  <Paragraphs>531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Microsoft YaHei</vt:lpstr>
      <vt:lpstr>宋体</vt:lpstr>
      <vt:lpstr>Arial</vt:lpstr>
      <vt:lpstr>Calibri</vt:lpstr>
      <vt:lpstr>Calibri Light</vt:lpstr>
      <vt:lpstr>等线</vt:lpstr>
      <vt:lpstr>Palatino Linotype</vt:lpstr>
      <vt:lpstr>Times New Roman</vt:lpstr>
      <vt:lpstr>Тема Office</vt:lpstr>
      <vt:lpstr>Презентация PowerPoint</vt:lpstr>
      <vt:lpstr>Дужское городское поселение  Лужского муниципального района Ленинградской области Административно-территориальное деление</vt:lpstr>
      <vt:lpstr>Презентация PowerPoint</vt:lpstr>
      <vt:lpstr>Презентация PowerPoint</vt:lpstr>
      <vt:lpstr> </vt:lpstr>
      <vt:lpstr>Основные подходы к формированию расходов бюджета  Лужского городского поселения на 2025 год и на плановый период 2026 и 2027 годов</vt:lpstr>
      <vt:lpstr>Основные параметры проекта бюджета  Лужского городского поселения                                                                                                                           тысяч рублей</vt:lpstr>
      <vt:lpstr>Доходная часть бюджета Лужского городского поселения </vt:lpstr>
      <vt:lpstr>Прогноз поступления налоговых доходов в бюджет Лужского городского поселения                                     тыс. рублей</vt:lpstr>
      <vt:lpstr>Доходная часть бюджета Лужского городского поселения </vt:lpstr>
      <vt:lpstr>Поступление налоговых доходов                                                                                                                                                                              тысяч рублей</vt:lpstr>
      <vt:lpstr>Прогноз поступления неналоговых доходов в бюджет Лужского городского поселения                                     тыс. рублей</vt:lpstr>
      <vt:lpstr>Доходная часть бюджета Лужского городского поселения </vt:lpstr>
      <vt:lpstr>Поступление неналоговых доходов                                                                                          тысяч рублей</vt:lpstr>
      <vt:lpstr>Безвозмездные поступления                                                                                                                                                                              тысяч рублей</vt:lpstr>
      <vt:lpstr>Расходная часть бюджета Лужского городского поселения </vt:lpstr>
      <vt:lpstr>Структура расходов бюджета Лужского городского поселения по разделам классификации расходов на 2025 год                                                                                  520 196,0   тысяч рублей</vt:lpstr>
      <vt:lpstr> Структура расходной части бюджета Лужского городского поселения в разрезе муниципальных программ и непрограммных расходов на 2025 год                                                                                                          тысяч рублей </vt:lpstr>
      <vt:lpstr>Структура расходной части бюджета Лужского городского поселения в разрезе муниципальных программ  </vt:lpstr>
      <vt:lpstr>Развитие жилищно-коммунального и дорожного хозяйства</vt:lpstr>
      <vt:lpstr>Дорожный фонд в 2025 году 82 461,3 тыс. руб.</vt:lpstr>
      <vt:lpstr>Благоустройство Лужского городского поселения</vt:lpstr>
      <vt:lpstr>Презентация PowerPoint</vt:lpstr>
      <vt:lpstr>«Развитие культуры в Лужском городском поселении»</vt:lpstr>
      <vt:lpstr>Презентация PowerPoint</vt:lpstr>
      <vt:lpstr>Стратегическая приоритизация расходов и развитие проектных принципов управления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Guseva</cp:lastModifiedBy>
  <cp:revision>2026</cp:revision>
  <cp:lastPrinted>2024-12-06T07:37:21Z</cp:lastPrinted>
  <dcterms:created xsi:type="dcterms:W3CDTF">2013-10-29T07:14:12Z</dcterms:created>
  <dcterms:modified xsi:type="dcterms:W3CDTF">2024-12-10T10:03:51Z</dcterms:modified>
</cp:coreProperties>
</file>