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99" r:id="rId1"/>
  </p:sldMasterIdLst>
  <p:notesMasterIdLst>
    <p:notesMasterId r:id="rId28"/>
  </p:notesMasterIdLst>
  <p:sldIdLst>
    <p:sldId id="387" r:id="rId2"/>
    <p:sldId id="390" r:id="rId3"/>
    <p:sldId id="382" r:id="rId4"/>
    <p:sldId id="386" r:id="rId5"/>
    <p:sldId id="384" r:id="rId6"/>
    <p:sldId id="388" r:id="rId7"/>
    <p:sldId id="385" r:id="rId8"/>
    <p:sldId id="350" r:id="rId9"/>
    <p:sldId id="392" r:id="rId10"/>
    <p:sldId id="354" r:id="rId11"/>
    <p:sldId id="352" r:id="rId12"/>
    <p:sldId id="393" r:id="rId13"/>
    <p:sldId id="355" r:id="rId14"/>
    <p:sldId id="371" r:id="rId15"/>
    <p:sldId id="359" r:id="rId16"/>
    <p:sldId id="396" r:id="rId17"/>
    <p:sldId id="394" r:id="rId18"/>
    <p:sldId id="397" r:id="rId19"/>
    <p:sldId id="398" r:id="rId20"/>
    <p:sldId id="400" r:id="rId21"/>
    <p:sldId id="408" r:id="rId22"/>
    <p:sldId id="412" r:id="rId23"/>
    <p:sldId id="404" r:id="rId24"/>
    <p:sldId id="411" r:id="rId25"/>
    <p:sldId id="414" r:id="rId26"/>
    <p:sldId id="405" r:id="rId2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eva" initials="G" lastIdx="1" clrIdx="0">
    <p:extLst>
      <p:ext uri="{19B8F6BF-5375-455C-9EA6-DF929625EA0E}">
        <p15:presenceInfo xmlns:p15="http://schemas.microsoft.com/office/powerpoint/2012/main" userId="Gus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7AD"/>
    <a:srgbClr val="1E668A"/>
    <a:srgbClr val="009999"/>
    <a:srgbClr val="FC8092"/>
    <a:srgbClr val="00FFFF"/>
    <a:srgbClr val="C39BE1"/>
    <a:srgbClr val="B982E6"/>
    <a:srgbClr val="64F62A"/>
    <a:srgbClr val="B590D4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9398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>
          <a:noFill/>
        </a:ln>
        <a:scene3d>
          <a:camera prst="orthographicFront"/>
          <a:lightRig rig="threePt" dir="t"/>
        </a:scene3d>
        <a:sp3d prstMaterial="softEdge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95435540439753E-2"/>
          <c:y val="2.1261416743168445E-2"/>
          <c:w val="0.89707416768507231"/>
          <c:h val="0.88604661810387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7.116917564715059E-3"/>
                  <c:y val="-3.6221621589463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C-44A0-A7FD-E003A94D26BC}"/>
                </c:ext>
              </c:extLst>
            </c:dLbl>
            <c:dLbl>
              <c:idx val="1"/>
              <c:layout>
                <c:manualLayout>
                  <c:x val="-2.8332500092582307E-3"/>
                  <c:y val="1.6138448696467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C-44A0-A7FD-E003A94D26BC}"/>
                </c:ext>
              </c:extLst>
            </c:dLbl>
            <c:dLbl>
              <c:idx val="2"/>
              <c:layout>
                <c:manualLayout>
                  <c:x val="-6.7204338406843681E-3"/>
                  <c:y val="1.9369242481031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5C-44A0-A7FD-E003A94D26BC}"/>
                </c:ext>
              </c:extLst>
            </c:dLbl>
            <c:dLbl>
              <c:idx val="3"/>
              <c:layout>
                <c:manualLayout>
                  <c:x val="-4.5737973558493501E-3"/>
                  <c:y val="1.212931556060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C-44A0-A7FD-E003A94D2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Фактическое поступление за 2023 год </c:v>
                </c:pt>
                <c:pt idx="1">
                  <c:v>2024 год по первоначальному решению
</c:v>
                </c:pt>
                <c:pt idx="2">
                  <c:v>2025 год 
проект
</c:v>
                </c:pt>
                <c:pt idx="3">
                  <c:v>2026 год 
проект
</c:v>
                </c:pt>
                <c:pt idx="4">
                  <c:v>2027 год 
проект
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1217102.1000000001</c:v>
                </c:pt>
                <c:pt idx="1">
                  <c:v>1147043</c:v>
                </c:pt>
                <c:pt idx="2">
                  <c:v>1289753.8</c:v>
                </c:pt>
                <c:pt idx="3">
                  <c:v>1423128.9</c:v>
                </c:pt>
                <c:pt idx="4">
                  <c:v>1556476.8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4-436A-8375-8E87781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2026210050735077E-2"/>
                  <c:y val="2.0643711734558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4-436A-8375-8E8778116747}"/>
                </c:ext>
              </c:extLst>
            </c:dLbl>
            <c:dLbl>
              <c:idx val="1"/>
              <c:layout>
                <c:manualLayout>
                  <c:x val="1.6027617301781285E-2"/>
                  <c:y val="2.5010586087720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4-436A-8375-8E8778116747}"/>
                </c:ext>
              </c:extLst>
            </c:dLbl>
            <c:dLbl>
              <c:idx val="2"/>
              <c:layout>
                <c:manualLayout>
                  <c:x val="1.9842471206902936E-2"/>
                  <c:y val="2.446660215425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4-436A-8375-8E8778116747}"/>
                </c:ext>
              </c:extLst>
            </c:dLbl>
            <c:dLbl>
              <c:idx val="3"/>
              <c:layout>
                <c:manualLayout>
                  <c:x val="1.8105279968892239E-2"/>
                  <c:y val="2.5886185524129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4-436A-8375-8E8778116747}"/>
                </c:ext>
              </c:extLst>
            </c:dLbl>
            <c:dLbl>
              <c:idx val="4"/>
              <c:layout>
                <c:manualLayout>
                  <c:x val="2.204616153760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33-48FC-B2BB-686716106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Фактическое поступление за 2023 год </c:v>
                </c:pt>
                <c:pt idx="1">
                  <c:v>2024 год по первоначальному решению
</c:v>
                </c:pt>
                <c:pt idx="2">
                  <c:v>2025 год 
проект
</c:v>
                </c:pt>
                <c:pt idx="3">
                  <c:v>2026 год 
проект
</c:v>
                </c:pt>
                <c:pt idx="4">
                  <c:v>2027 год 
проект
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88399.5</c:v>
                </c:pt>
                <c:pt idx="1">
                  <c:v>56520</c:v>
                </c:pt>
                <c:pt idx="2">
                  <c:v>50867.3</c:v>
                </c:pt>
                <c:pt idx="3">
                  <c:v>48419.6</c:v>
                </c:pt>
                <c:pt idx="4">
                  <c:v>46745.3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74-436A-8375-8E87781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7.7409223049290819E-3"/>
                  <c:y val="-1.141098775117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4-436A-8375-8E8778116747}"/>
                </c:ext>
              </c:extLst>
            </c:dLbl>
            <c:dLbl>
              <c:idx val="1"/>
              <c:layout>
                <c:manualLayout>
                  <c:x val="-9.1967790615857491E-3"/>
                  <c:y val="-1.6441351780674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4-436A-8375-8E8778116747}"/>
                </c:ext>
              </c:extLst>
            </c:dLbl>
            <c:dLbl>
              <c:idx val="2"/>
              <c:layout>
                <c:manualLayout>
                  <c:x val="-4.6342073102989094E-3"/>
                  <c:y val="-2.955568437343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74-436A-8375-8E8778116747}"/>
                </c:ext>
              </c:extLst>
            </c:dLbl>
            <c:dLbl>
              <c:idx val="3"/>
              <c:layout>
                <c:manualLayout>
                  <c:x val="-3.5221780913231864E-3"/>
                  <c:y val="-1.3277553639842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74-436A-8375-8E8778116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Фактическое поступление за 2023 год </c:v>
                </c:pt>
                <c:pt idx="1">
                  <c:v>2024 год по первоначальному решению
</c:v>
                </c:pt>
                <c:pt idx="2">
                  <c:v>2025 год 
проект
</c:v>
                </c:pt>
                <c:pt idx="3">
                  <c:v>2026 год 
проект
</c:v>
                </c:pt>
                <c:pt idx="4">
                  <c:v>2027 год 
проект
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1763433.6</c:v>
                </c:pt>
                <c:pt idx="1">
                  <c:v>2178851.1</c:v>
                </c:pt>
                <c:pt idx="2">
                  <c:v>2222533.2000000002</c:v>
                </c:pt>
                <c:pt idx="3">
                  <c:v>1686331.3</c:v>
                </c:pt>
                <c:pt idx="4">
                  <c:v>1699200.2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4-436A-8375-8E87781167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4"/>
        <c:gapDepth val="220"/>
        <c:shape val="cylinder"/>
        <c:axId val="94705152"/>
        <c:axId val="94706688"/>
        <c:axId val="0"/>
      </c:bar3DChart>
      <c:dateAx>
        <c:axId val="9470515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5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706688"/>
        <c:crossesAt val="300000"/>
        <c:auto val="0"/>
        <c:lblOffset val="100"/>
        <c:baseTimeUnit val="days"/>
        <c:majorUnit val="1"/>
      </c:dateAx>
      <c:valAx>
        <c:axId val="94706688"/>
        <c:scaling>
          <c:orientation val="minMax"/>
          <c:max val="2500000"/>
          <c:min val="30000"/>
        </c:scaling>
        <c:delete val="1"/>
        <c:axPos val="r"/>
        <c:numFmt formatCode="#,##0.0" sourceLinked="0"/>
        <c:majorTickMark val="out"/>
        <c:minorTickMark val="none"/>
        <c:tickLblPos val="nextTo"/>
        <c:crossAx val="94705152"/>
        <c:crosses val="max"/>
        <c:crossBetween val="between"/>
        <c:majorUnit val="500000"/>
        <c:minorUnit val="10000"/>
      </c:valAx>
      <c:spPr>
        <a:noFill/>
        <a:ln w="24819">
          <a:noFill/>
        </a:ln>
      </c:spPr>
    </c:plotArea>
    <c:legend>
      <c:legendPos val="l"/>
      <c:layout>
        <c:manualLayout>
          <c:xMode val="edge"/>
          <c:yMode val="edge"/>
          <c:x val="7.7256462244935748E-3"/>
          <c:y val="7.1458743487648371E-2"/>
          <c:w val="0.15815233492574898"/>
          <c:h val="0.81993407525188688"/>
        </c:manualLayout>
      </c:layout>
      <c:overlay val="0"/>
      <c:txPr>
        <a:bodyPr/>
        <a:lstStyle/>
        <a:p>
          <a:pPr>
            <a:defRPr sz="14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75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 dirty="0"/>
              <a:t>Доходы от продажи материальных и нематериальных активов</a:t>
            </a:r>
          </a:p>
          <a:p>
            <a:pPr>
              <a:defRPr sz="1400" i="1"/>
            </a:pPr>
            <a:r>
              <a:rPr lang="ru-RU" sz="1400" i="1" dirty="0"/>
              <a:t> (тыс. руб.)</a:t>
            </a:r>
          </a:p>
        </c:rich>
      </c:tx>
      <c:layout>
        <c:manualLayout>
          <c:xMode val="edge"/>
          <c:yMode val="edge"/>
          <c:x val="0.15855253505715652"/>
          <c:y val="3.462966583294536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rgbClr val="009999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9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36265467874866E-2"/>
                  <c:y val="-8.2992555627887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3E-4DD1-905C-3D92D290CDA0}"/>
                </c:ext>
              </c:extLst>
            </c:dLbl>
            <c:dLbl>
              <c:idx val="1"/>
              <c:layout>
                <c:manualLayout>
                  <c:x val="5.9682002107740665E-3"/>
                  <c:y val="6.5152532033776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3E-4DD1-905C-3D92D290CDA0}"/>
                </c:ext>
              </c:extLst>
            </c:dLbl>
            <c:dLbl>
              <c:idx val="2"/>
              <c:layout>
                <c:manualLayout>
                  <c:x val="1.9345301092284793E-2"/>
                  <c:y val="-5.0372621694086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BA-4ECF-8DAB-752D24BB980A}"/>
                </c:ext>
              </c:extLst>
            </c:dLbl>
            <c:dLbl>
              <c:idx val="3"/>
              <c:layout>
                <c:manualLayout>
                  <c:x val="2.5601103820252907E-2"/>
                  <c:y val="-1.037280980203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BA-4ECF-8DAB-752D24BB980A}"/>
                </c:ext>
              </c:extLst>
            </c:dLbl>
            <c:dLbl>
              <c:idx val="4"/>
              <c:layout>
                <c:manualLayout>
                  <c:x val="2.2757333136222468E-2"/>
                  <c:y val="4.2660195753194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F2-409F-BA31-E76D4A064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44172.3</c:v>
                </c:pt>
                <c:pt idx="1">
                  <c:v>20432.8</c:v>
                </c:pt>
                <c:pt idx="2">
                  <c:v>17752.8</c:v>
                </c:pt>
                <c:pt idx="3">
                  <c:v>15082.8</c:v>
                </c:pt>
                <c:pt idx="4">
                  <c:v>14082.8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A-4ECF-8DAB-752D24BB9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997888"/>
        <c:axId val="137011968"/>
        <c:axId val="0"/>
      </c:bar3DChart>
      <c:catAx>
        <c:axId val="13699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137011968"/>
        <c:crosses val="autoZero"/>
        <c:auto val="1"/>
        <c:lblAlgn val="ctr"/>
        <c:lblOffset val="100"/>
        <c:noMultiLvlLbl val="0"/>
      </c:catAx>
      <c:valAx>
        <c:axId val="137011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699788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338511667337106"/>
          <c:y val="8.085392302684131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rgbClr val="1E668A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038283563604633"/>
          <c:w val="1"/>
          <c:h val="0.46445254592247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668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3566596577672866E-3"/>
                  <c:y val="-3.6987590808904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6D-4436-92DD-154657B79E1D}"/>
                </c:ext>
              </c:extLst>
            </c:dLbl>
            <c:dLbl>
              <c:idx val="1"/>
              <c:layout>
                <c:manualLayout>
                  <c:x val="1.1420036414842363E-2"/>
                  <c:y val="-1.0662619583502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2F-47D8-BC3C-23DA633392CC}"/>
                </c:ext>
              </c:extLst>
            </c:dLbl>
            <c:dLbl>
              <c:idx val="2"/>
              <c:layout>
                <c:manualLayout>
                  <c:x val="3.07713767747563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2F-47D8-BC3C-23DA633392CC}"/>
                </c:ext>
              </c:extLst>
            </c:dLbl>
            <c:dLbl>
              <c:idx val="3"/>
              <c:layout>
                <c:manualLayout>
                  <c:x val="9.7127530043226128E-3"/>
                  <c:y val="1.5185299092725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F-47D8-BC3C-23DA633392CC}"/>
                </c:ext>
              </c:extLst>
            </c:dLbl>
            <c:dLbl>
              <c:idx val="4"/>
              <c:layout>
                <c:manualLayout>
                  <c:x val="1.2475546210356373E-2"/>
                  <c:y val="-6.7809799805063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6D-4436-92DD-154657B79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28832.799999999999</c:v>
                </c:pt>
                <c:pt idx="1">
                  <c:v>27887.7</c:v>
                </c:pt>
                <c:pt idx="2">
                  <c:v>26367.1</c:v>
                </c:pt>
                <c:pt idx="3">
                  <c:v>26387.1</c:v>
                </c:pt>
                <c:pt idx="4">
                  <c:v>26407.1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2F-47D8-BC3C-23DA63339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02080"/>
        <c:axId val="137103616"/>
        <c:axId val="0"/>
      </c:bar3DChart>
      <c:catAx>
        <c:axId val="13710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103616"/>
        <c:crosses val="autoZero"/>
        <c:auto val="1"/>
        <c:lblAlgn val="ctr"/>
        <c:lblOffset val="100"/>
        <c:noMultiLvlLbl val="0"/>
      </c:catAx>
      <c:valAx>
        <c:axId val="1371036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710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 dirty="0"/>
              <a:t>Штрафы, санкции, </a:t>
            </a:r>
            <a:endParaRPr lang="ru-RU" sz="1400" i="1" dirty="0" smtClean="0"/>
          </a:p>
          <a:p>
            <a:pPr>
              <a:defRPr sz="1400" i="1"/>
            </a:pPr>
            <a:r>
              <a:rPr lang="ru-RU" sz="1400" i="1" dirty="0" smtClean="0"/>
              <a:t>возмещение </a:t>
            </a:r>
            <a:r>
              <a:rPr lang="ru-RU" sz="1400" i="1" dirty="0"/>
              <a:t>ущерба</a:t>
            </a:r>
          </a:p>
          <a:p>
            <a:pPr>
              <a:defRPr sz="1400" i="1"/>
            </a:pPr>
            <a:r>
              <a:rPr lang="ru-RU" sz="1400" i="1" dirty="0"/>
              <a:t> (тыс. руб.)</a:t>
            </a:r>
          </a:p>
        </c:rich>
      </c:tx>
      <c:layout>
        <c:manualLayout>
          <c:xMode val="edge"/>
          <c:yMode val="edge"/>
          <c:x val="0.31504138429063439"/>
          <c:y val="1.842459469151844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64315076102655E-2"/>
          <c:y val="0.25543648751185388"/>
          <c:w val="0.91322732066033951"/>
          <c:h val="0.561805072499662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285059636706142E-2"/>
                  <c:y val="6.502650581857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9-48FD-B292-487F450C0CCB}"/>
                </c:ext>
              </c:extLst>
            </c:dLbl>
            <c:dLbl>
              <c:idx val="1"/>
              <c:layout>
                <c:manualLayout>
                  <c:x val="1.3145279344187176E-2"/>
                  <c:y val="-1.291217614032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9-48FD-B292-487F450C0CCB}"/>
                </c:ext>
              </c:extLst>
            </c:dLbl>
            <c:dLbl>
              <c:idx val="2"/>
              <c:layout>
                <c:manualLayout>
                  <c:x val="2.9642291729490376E-2"/>
                  <c:y val="-8.1620581893039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9-48FD-B292-487F450C0CCB}"/>
                </c:ext>
              </c:extLst>
            </c:dLbl>
            <c:dLbl>
              <c:idx val="3"/>
              <c:layout>
                <c:manualLayout>
                  <c:x val="5.192106631009253E-2"/>
                  <c:y val="-1.407693060038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9-48FD-B292-487F450C0CCB}"/>
                </c:ext>
              </c:extLst>
            </c:dLbl>
            <c:dLbl>
              <c:idx val="4"/>
              <c:layout>
                <c:manualLayout>
                  <c:x val="3.7793419778754625E-2"/>
                  <c:y val="-1.774461723323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9B-46E1-9879-C7A269BD8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3356.6</c:v>
                </c:pt>
                <c:pt idx="1">
                  <c:v>435</c:v>
                </c:pt>
                <c:pt idx="2">
                  <c:v>404.4</c:v>
                </c:pt>
                <c:pt idx="3">
                  <c:v>345.8</c:v>
                </c:pt>
                <c:pt idx="4">
                  <c:v>341.3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9-48FD-B292-487F450C0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24096"/>
        <c:axId val="137125888"/>
        <c:axId val="0"/>
      </c:bar3DChart>
      <c:catAx>
        <c:axId val="1371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137125888"/>
        <c:crosses val="autoZero"/>
        <c:auto val="1"/>
        <c:lblAlgn val="ctr"/>
        <c:lblOffset val="100"/>
        <c:noMultiLvlLbl val="0"/>
      </c:catAx>
      <c:valAx>
        <c:axId val="1371258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71240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пользовании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природными ресурсами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73983046758134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rgbClr val="00B050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48499832427708E-2"/>
          <c:y val="0.18416468190950386"/>
          <c:w val="0.92081378713022466"/>
          <c:h val="0.59441563785706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435070379491728E-2"/>
                  <c:y val="-9.3155833572335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8-44B4-BD8C-D85764AFCC43}"/>
                </c:ext>
              </c:extLst>
            </c:dLbl>
            <c:dLbl>
              <c:idx val="1"/>
              <c:layout>
                <c:manualLayout>
                  <c:x val="6.08917914508883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8-44B4-BD8C-D85764AFCC43}"/>
                </c:ext>
              </c:extLst>
            </c:dLbl>
            <c:dLbl>
              <c:idx val="2"/>
              <c:layout>
                <c:manualLayout>
                  <c:x val="0"/>
                  <c:y val="-8.53918609872427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8-44B4-BD8C-D85764AFCC43}"/>
                </c:ext>
              </c:extLst>
            </c:dLbl>
            <c:dLbl>
              <c:idx val="3"/>
              <c:layout>
                <c:manualLayout>
                  <c:x val="2.1312127007810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8-44B4-BD8C-D85764AFC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11501.8</c:v>
                </c:pt>
                <c:pt idx="1">
                  <c:v>7764.4</c:v>
                </c:pt>
                <c:pt idx="2">
                  <c:v>6343</c:v>
                </c:pt>
                <c:pt idx="3">
                  <c:v>6603.9</c:v>
                </c:pt>
                <c:pt idx="4">
                  <c:v>5914.1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C-48E0-80B3-08AAA98E4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211904"/>
        <c:axId val="137213440"/>
        <c:axId val="0"/>
      </c:bar3DChart>
      <c:catAx>
        <c:axId val="13721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213440"/>
        <c:crosses val="autoZero"/>
        <c:auto val="1"/>
        <c:lblAlgn val="ctr"/>
        <c:lblOffset val="100"/>
        <c:noMultiLvlLbl val="0"/>
      </c:catAx>
      <c:valAx>
        <c:axId val="1372134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721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3.6621948805408817E-2"/>
          <c:y val="7.4797546649406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108737691590026E-2"/>
          <c:y val="0.20335916129439074"/>
          <c:w val="0.40839656809888791"/>
          <c:h val="0.910192043879182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  <a:bevelB w="152400" h="50800" prst="softRound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C39BE1"/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045-485D-B32D-EBA666C9B6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45-485D-B32D-EBA666C9B6C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45-485D-B32D-EBA666C9B6CF}"/>
              </c:ext>
            </c:extLst>
          </c:dPt>
          <c:dPt>
            <c:idx val="3"/>
            <c:bubble3D val="0"/>
            <c:spPr>
              <a:solidFill>
                <a:srgbClr val="4A97D6"/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045-485D-B32D-EBA666C9B6C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45-485D-B32D-EBA666C9B6CF}"/>
              </c:ext>
            </c:extLst>
          </c:dPt>
          <c:dLbls>
            <c:dLbl>
              <c:idx val="3"/>
              <c:layout>
                <c:manualLayout>
                  <c:x val="-3.6490202775625841E-2"/>
                  <c:y val="-2.14503193338878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45-485D-B32D-EBA666C9B6CF}"/>
                </c:ext>
              </c:extLst>
            </c:dLbl>
            <c:dLbl>
              <c:idx val="4"/>
              <c:layout>
                <c:manualLayout>
                  <c:x val="1.5204251156510766E-2"/>
                  <c:y val="-3.33671634082699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45-485D-B32D-EBA666C9B6C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 (собственные доходы) 766 398,4 тыс. руб.  </c:v>
                </c:pt>
                <c:pt idx="1">
                  <c:v>дотация на выравнивание (с учетом доп.норматива) 797 436,2 тыс. руб.</c:v>
                </c:pt>
                <c:pt idx="2">
                  <c:v>субвенции 1 755 847,6 тыс. руб.</c:v>
                </c:pt>
                <c:pt idx="3">
                  <c:v>субсидии 231 588,8 тыс. руб.</c:v>
                </c:pt>
                <c:pt idx="4">
                  <c:v>иные межбюджетные трансферты 11 883,3 тыс. 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766398.4</c:v>
                </c:pt>
                <c:pt idx="1">
                  <c:v>797436.2</c:v>
                </c:pt>
                <c:pt idx="2" formatCode="#,##0.0">
                  <c:v>1755847.6</c:v>
                </c:pt>
                <c:pt idx="3" formatCode="#,##0.0">
                  <c:v>231588.8</c:v>
                </c:pt>
                <c:pt idx="4" formatCode="#,##0.0">
                  <c:v>11883.3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5-485D-B32D-EBA666C9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920557548270207"/>
          <c:y val="5.3143306899833966E-2"/>
          <c:w val="0.49079442451729793"/>
          <c:h val="0.89128235000915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>
      <a:glow rad="127000">
        <a:schemeClr val="accent1">
          <a:alpha val="99000"/>
        </a:schemeClr>
      </a:glow>
    </a:effectLst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417934236189"/>
          <c:y val="9.7939608557036567E-2"/>
          <c:w val="0.79117802064162623"/>
          <c:h val="0.5499652094703987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8.4209936919905484E-2"/>
          <c:y val="0.74489391790527693"/>
          <c:w val="0.8173110973912846"/>
          <c:h val="0.1705538283580713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849557028711614"/>
          <c:y val="6.3604643531208871E-2"/>
          <c:w val="0.74357119180504683"/>
          <c:h val="0.560365289742581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 бюджета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3.2917162049730733E-2"/>
                  <c:y val="-3.8676063357529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65-482E-9846-9C412C3C0427}"/>
                </c:ext>
              </c:extLst>
            </c:dLbl>
            <c:dLbl>
              <c:idx val="1"/>
              <c:layout>
                <c:manualLayout>
                  <c:x val="3.8048504162131819E-2"/>
                  <c:y val="-4.122201543745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65-482E-9846-9C412C3C0427}"/>
                </c:ext>
              </c:extLst>
            </c:dLbl>
            <c:dLbl>
              <c:idx val="2"/>
              <c:layout>
                <c:manualLayout>
                  <c:x val="3.5373378489265687E-2"/>
                  <c:y val="-5.807981322527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F-4ECA-900A-05922CDEFDA0}"/>
                </c:ext>
              </c:extLst>
            </c:dLbl>
            <c:dLbl>
              <c:idx val="3"/>
              <c:layout>
                <c:manualLayout>
                  <c:x val="3.2079000183490615E-2"/>
                  <c:y val="-4.791972925837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CF-4ECA-900A-05922CDEFDA0}"/>
                </c:ext>
              </c:extLst>
            </c:dLbl>
            <c:dLbl>
              <c:idx val="4"/>
              <c:layout>
                <c:manualLayout>
                  <c:x val="3.7726424241066842E-2"/>
                  <c:y val="-3.9586766798443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14-4FF6-AC30-A3053F597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1378563.6</c:v>
                </c:pt>
                <c:pt idx="1">
                  <c:v>1461724.8</c:v>
                </c:pt>
                <c:pt idx="2">
                  <c:v>1715838.1</c:v>
                </c:pt>
                <c:pt idx="3">
                  <c:v>1527356.6</c:v>
                </c:pt>
                <c:pt idx="4">
                  <c:v>1655041.1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5-482E-9846-9C412C3C04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3.2967661987691271E-2"/>
                  <c:y val="-2.45934953366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5-482E-9846-9C412C3C0427}"/>
                </c:ext>
              </c:extLst>
            </c:dLbl>
            <c:dLbl>
              <c:idx val="1"/>
              <c:layout>
                <c:manualLayout>
                  <c:x val="3.8365442686797729E-2"/>
                  <c:y val="-2.507923847251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65-482E-9846-9C412C3C0427}"/>
                </c:ext>
              </c:extLst>
            </c:dLbl>
            <c:dLbl>
              <c:idx val="2"/>
              <c:layout>
                <c:manualLayout>
                  <c:x val="3.5031075742366122E-2"/>
                  <c:y val="-2.9121210142870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CF-4ECA-900A-05922CDEFDA0}"/>
                </c:ext>
              </c:extLst>
            </c:dLbl>
            <c:dLbl>
              <c:idx val="3"/>
              <c:layout>
                <c:manualLayout>
                  <c:x val="4.078509808527532E-2"/>
                  <c:y val="-2.314215372445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CF-4ECA-900A-05922CDEFDA0}"/>
                </c:ext>
              </c:extLst>
            </c:dLbl>
            <c:dLbl>
              <c:idx val="4"/>
              <c:layout>
                <c:manualLayout>
                  <c:x val="3.7726424241066842E-2"/>
                  <c:y val="-8.7970592885430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14-4FF6-AC30-A3053F597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1523505.6</c:v>
                </c:pt>
                <c:pt idx="1">
                  <c:v>1961437.5</c:v>
                </c:pt>
                <c:pt idx="2">
                  <c:v>1999319.7</c:v>
                </c:pt>
                <c:pt idx="3">
                  <c:v>1637146.9</c:v>
                </c:pt>
                <c:pt idx="4">
                  <c:v>1652854.6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65-482E-9846-9C412C3C0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gapDepth val="220"/>
        <c:shape val="cylinder"/>
        <c:axId val="1344767328"/>
        <c:axId val="1344757760"/>
        <c:axId val="0"/>
      </c:bar3DChart>
      <c:catAx>
        <c:axId val="13447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4757760"/>
        <c:crosses val="autoZero"/>
        <c:auto val="1"/>
        <c:lblAlgn val="ctr"/>
        <c:lblOffset val="100"/>
        <c:noMultiLvlLbl val="0"/>
      </c:catAx>
      <c:valAx>
        <c:axId val="1344757760"/>
        <c:scaling>
          <c:orientation val="minMax"/>
        </c:scaling>
        <c:delete val="1"/>
        <c:axPos val="l"/>
        <c:majorGridlines>
          <c:spPr>
            <a:ln>
              <a:noFill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3447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8558847702955492E-3"/>
          <c:y val="0.15834426805430024"/>
          <c:w val="0.2269010487952656"/>
          <c:h val="0.51848083790950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07946885293849"/>
          <c:y val="0.17781838342748241"/>
          <c:w val="0.6699896592686283"/>
          <c:h val="0.65566895701047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CBA-4A6D-9C46-170EE8F746ED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CBA-4A6D-9C46-170EE8F746E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CBA-4A6D-9C46-170EE8F746ED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CBA-4A6D-9C46-170EE8F746E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CBA-4A6D-9C46-170EE8F746ED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CCBA-4A6D-9C46-170EE8F746ED}"/>
              </c:ext>
            </c:extLst>
          </c:dPt>
          <c:dPt>
            <c:idx val="6"/>
            <c:bubble3D val="0"/>
            <c:spPr>
              <a:solidFill>
                <a:srgbClr val="FC809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CBA-4A6D-9C46-170EE8F746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CCBA-4A6D-9C46-170EE8F746ED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CBA-4A6D-9C46-170EE8F746ED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CCBA-4A6D-9C46-170EE8F746ED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CBA-4A6D-9C46-170EE8F746ED}"/>
              </c:ext>
            </c:extLst>
          </c:dPt>
          <c:dLbls>
            <c:dLbl>
              <c:idx val="0"/>
              <c:layout>
                <c:manualLayout>
                  <c:x val="-0.1507429848725261"/>
                  <c:y val="-1.130572386543945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BA-4A6D-9C46-170EE8F746ED}"/>
                </c:ext>
              </c:extLst>
            </c:dLbl>
            <c:dLbl>
              <c:idx val="1"/>
              <c:layout>
                <c:manualLayout>
                  <c:x val="7.5371492436263014E-3"/>
                  <c:y val="-6.557319841954882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BA-4A6D-9C46-170EE8F746ED}"/>
                </c:ext>
              </c:extLst>
            </c:dLbl>
            <c:dLbl>
              <c:idx val="2"/>
              <c:layout>
                <c:manualLayout>
                  <c:x val="0.11004237895694401"/>
                  <c:y val="6.557319841954878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BA-4A6D-9C46-170EE8F746ED}"/>
                </c:ext>
              </c:extLst>
            </c:dLbl>
            <c:dLbl>
              <c:idx val="3"/>
              <c:layout>
                <c:manualLayout>
                  <c:x val="0.1172653418376117"/>
                  <c:y val="0.2555093593589316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BA-4A6D-9C46-170EE8F746ED}"/>
                </c:ext>
              </c:extLst>
            </c:dLbl>
            <c:dLbl>
              <c:idx val="4"/>
              <c:layout>
                <c:manualLayout>
                  <c:x val="4.3785495818603248E-2"/>
                  <c:y val="0.4997130838738715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54805781313944"/>
                      <c:h val="0.1315986257937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CBA-4A6D-9C46-170EE8F746ED}"/>
                </c:ext>
              </c:extLst>
            </c:dLbl>
            <c:dLbl>
              <c:idx val="5"/>
              <c:layout>
                <c:manualLayout>
                  <c:x val="-0.18692130124193229"/>
                  <c:y val="4.97451850079335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1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A327695-DBFC-4BE1-8BCE-7D3346E3A2BD}" type="CATEGORYNAME">
                      <a:rPr lang="ru-RU"/>
                      <a:pPr>
                        <a:defRPr sz="12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2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F9106F7-B495-4D0C-A890-62C80EAD112A}" type="VALUE">
                      <a:rPr lang="ru-RU"/>
                      <a:pPr>
                        <a:defRPr sz="12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/>
                  </a:p>
                  <a:p>
                    <a:pPr>
                      <a:defRPr sz="12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60,16%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BA-4A6D-9C46-170EE8F746ED}"/>
                </c:ext>
              </c:extLst>
            </c:dLbl>
            <c:dLbl>
              <c:idx val="6"/>
              <c:layout>
                <c:manualLayout>
                  <c:x val="0.11757952820057031"/>
                  <c:y val="0.151496699796888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BA-4A6D-9C46-170EE8F746ED}"/>
                </c:ext>
              </c:extLst>
            </c:dLbl>
            <c:dLbl>
              <c:idx val="7"/>
              <c:layout>
                <c:manualLayout>
                  <c:x val="-1.1276287440047023E-2"/>
                  <c:y val="0.1786304370739433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9396163958984"/>
                      <c:h val="0.100394827925102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CBA-4A6D-9C46-170EE8F746ED}"/>
                </c:ext>
              </c:extLst>
            </c:dLbl>
            <c:dLbl>
              <c:idx val="8"/>
              <c:layout>
                <c:manualLayout>
                  <c:x val="-4.7301249528779801E-2"/>
                  <c:y val="8.366235660425194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BA-4A6D-9C46-170EE8F746ED}"/>
                </c:ext>
              </c:extLst>
            </c:dLbl>
            <c:dLbl>
              <c:idx val="9"/>
              <c:layout>
                <c:manualLayout>
                  <c:x val="-4.5910971905305867E-2"/>
                  <c:y val="-0.1040126595620429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BA-4A6D-9C46-170EE8F746ED}"/>
                </c:ext>
              </c:extLst>
            </c:dLbl>
            <c:dLbl>
              <c:idx val="10"/>
              <c:layout>
                <c:manualLayout>
                  <c:x val="4.9745185007933561E-2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BA-4A6D-9C46-170EE8F746E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системы Российской Федерации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319473.09999999998</c:v>
                </c:pt>
                <c:pt idx="1">
                  <c:v>3058.4</c:v>
                </c:pt>
                <c:pt idx="2">
                  <c:v>81414.2</c:v>
                </c:pt>
                <c:pt idx="3">
                  <c:v>9770.2000000000007</c:v>
                </c:pt>
                <c:pt idx="4">
                  <c:v>6343</c:v>
                </c:pt>
                <c:pt idx="5">
                  <c:v>2234839.6</c:v>
                </c:pt>
                <c:pt idx="6">
                  <c:v>30356.1</c:v>
                </c:pt>
                <c:pt idx="7">
                  <c:v>403728.2</c:v>
                </c:pt>
                <c:pt idx="8">
                  <c:v>87838.3</c:v>
                </c:pt>
                <c:pt idx="9">
                  <c:v>15203.5</c:v>
                </c:pt>
                <c:pt idx="10">
                  <c:v>523133.2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A-4A6D-9C46-170EE8F746E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598783705167351"/>
          <c:y val="9.2275078772355815E-2"/>
          <c:w val="0.43012528526288457"/>
          <c:h val="0.632509205804442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3175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9999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883-45CC-893E-ED838DC82D5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883-45CC-893E-ED838DC82D5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883-45CC-893E-ED838DC82D53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883-45CC-893E-ED838DC82D53}"/>
              </c:ext>
            </c:extLst>
          </c:dPt>
          <c:dPt>
            <c:idx val="4"/>
            <c:bubble3D val="0"/>
            <c:spPr>
              <a:solidFill>
                <a:srgbClr val="64F62A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883-45CC-893E-ED838DC82D5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0883-45CC-893E-ED838DC82D53}"/>
              </c:ext>
            </c:extLst>
          </c:dPt>
          <c:dPt>
            <c:idx val="6"/>
            <c:bubble3D val="0"/>
            <c:spPr>
              <a:solidFill>
                <a:srgbClr val="B590D4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0883-45CC-893E-ED838DC82D53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0883-45CC-893E-ED838DC82D53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0883-45CC-893E-ED838DC82D53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0883-45CC-893E-ED838DC82D53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4-5179-44CB-86EB-D3E25171DA81}"/>
              </c:ext>
            </c:extLst>
          </c:dPt>
          <c:dLbls>
            <c:dLbl>
              <c:idx val="0"/>
              <c:layout>
                <c:manualLayout>
                  <c:x val="-0.10404123510053621"/>
                  <c:y val="-8.856738919566609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83-45CC-893E-ED838DC82D53}"/>
                </c:ext>
              </c:extLst>
            </c:dLbl>
            <c:dLbl>
              <c:idx val="1"/>
              <c:layout>
                <c:manualLayout>
                  <c:x val="8.0920960633750386E-2"/>
                  <c:y val="-0.3723856136635960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83-45CC-893E-ED838DC82D53}"/>
                </c:ext>
              </c:extLst>
            </c:dLbl>
            <c:dLbl>
              <c:idx val="2"/>
              <c:layout>
                <c:manualLayout>
                  <c:x val="9.8261166483839646E-2"/>
                  <c:y val="1.006447604496205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83-45CC-893E-ED838DC82D53}"/>
                </c:ext>
              </c:extLst>
            </c:dLbl>
            <c:dLbl>
              <c:idx val="3"/>
              <c:layout>
                <c:manualLayout>
                  <c:x val="8.8146046404620954E-2"/>
                  <c:y val="5.233527543380261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83-45CC-893E-ED838DC82D53}"/>
                </c:ext>
              </c:extLst>
            </c:dLbl>
            <c:dLbl>
              <c:idx val="4"/>
              <c:layout>
                <c:manualLayout>
                  <c:x val="4.0460480316875089E-2"/>
                  <c:y val="0.10869634128559021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83-45CC-893E-ED838DC82D53}"/>
                </c:ext>
              </c:extLst>
            </c:dLbl>
            <c:dLbl>
              <c:idx val="5"/>
              <c:layout>
                <c:manualLayout>
                  <c:x val="-3.3235394546004625E-2"/>
                  <c:y val="0.1308381885845067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83-45CC-893E-ED838DC82D53}"/>
                </c:ext>
              </c:extLst>
            </c:dLbl>
            <c:dLbl>
              <c:idx val="6"/>
              <c:layout>
                <c:manualLayout>
                  <c:x val="-4.1905497471049311E-2"/>
                  <c:y val="0.1187608173305522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83-45CC-893E-ED838DC82D53}"/>
                </c:ext>
              </c:extLst>
            </c:dLbl>
            <c:dLbl>
              <c:idx val="7"/>
              <c:layout>
                <c:manualLayout>
                  <c:x val="-5.2020617550268107E-2"/>
                  <c:y val="9.259317961365091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83-45CC-893E-ED838DC82D53}"/>
                </c:ext>
              </c:extLst>
            </c:dLbl>
            <c:dLbl>
              <c:idx val="8"/>
              <c:layout>
                <c:manualLayout>
                  <c:x val="-0.10404123510053621"/>
                  <c:y val="7.045133231473439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83-45CC-893E-ED838DC82D53}"/>
                </c:ext>
              </c:extLst>
            </c:dLbl>
            <c:dLbl>
              <c:idx val="9"/>
              <c:layout>
                <c:manualLayout>
                  <c:x val="-0.11271133802558091"/>
                  <c:y val="4.428369459783304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83-45CC-893E-ED838DC82D53}"/>
                </c:ext>
              </c:extLst>
            </c:dLbl>
            <c:dLbl>
              <c:idx val="10"/>
              <c:layout>
                <c:manualLayout>
                  <c:x val="-9.9706183638013868E-2"/>
                  <c:y val="3.22063233438785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179-44CB-86EB-D3E25171DA8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Современное образование - 2 309 848,0 тыс. руб.</c:v>
                </c:pt>
                <c:pt idx="1">
                  <c:v>Развитие физической культуры и спорта - 42 363,5 тыс. руб.</c:v>
                </c:pt>
                <c:pt idx="2">
                  <c:v>Развитие культуры - 18 810,7 тыс. руб.</c:v>
                </c:pt>
                <c:pt idx="3">
                  <c:v>Развитие молодежного потенциала - 3 461,9 тыс. руб.</c:v>
                </c:pt>
                <c:pt idx="4">
                  <c:v>Поддержка социально ориентированных некоммерческих организаций в ЛМР - 831,9 тыс. руб.</c:v>
                </c:pt>
                <c:pt idx="5">
                  <c:v>Развитие сельского хозяйства - 107 629,9 тыс. руб. </c:v>
                </c:pt>
                <c:pt idx="6">
                  <c:v>Оказание мер поддержки детям-сиротам, детям оставшимся без попечения родителей, недееспособным гражданам - 270 970,4 тыс. руб.</c:v>
                </c:pt>
                <c:pt idx="7">
                  <c:v>Стимулирование экономической активности -5 000,1 тыс. руб. </c:v>
                </c:pt>
                <c:pt idx="8">
                  <c:v>Развитие жилищно-коммунального и дорожного хозяйства - 40 436,9 тыс. руб. </c:v>
                </c:pt>
                <c:pt idx="9">
                  <c:v>Управление муниципальными финансами и муниципальным долгом - 266 872,5 тыс. руб.</c:v>
                </c:pt>
                <c:pt idx="10">
                  <c:v>Обеспечение безопасности на территории ЛМР -  3 058,4 тыс. руб.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2309848</c:v>
                </c:pt>
                <c:pt idx="1">
                  <c:v>42363.5</c:v>
                </c:pt>
                <c:pt idx="2">
                  <c:v>18810.7</c:v>
                </c:pt>
                <c:pt idx="3">
                  <c:v>3461.9</c:v>
                </c:pt>
                <c:pt idx="4">
                  <c:v>831.9</c:v>
                </c:pt>
                <c:pt idx="5">
                  <c:v>107629.9</c:v>
                </c:pt>
                <c:pt idx="6">
                  <c:v>270970.40000000002</c:v>
                </c:pt>
                <c:pt idx="7">
                  <c:v>5000.1000000000004</c:v>
                </c:pt>
                <c:pt idx="8">
                  <c:v>40436.9</c:v>
                </c:pt>
                <c:pt idx="9">
                  <c:v>266872.5</c:v>
                </c:pt>
                <c:pt idx="10" formatCode="#,##0.00">
                  <c:v>3058.4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883-45CC-893E-ED838DC82D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21"/>
        <c:holeSize val="50"/>
      </c:doughnutChart>
    </c:plotArea>
    <c:legend>
      <c:legendPos val="l"/>
      <c:layout>
        <c:manualLayout>
          <c:xMode val="edge"/>
          <c:yMode val="edge"/>
          <c:x val="0"/>
          <c:y val="0"/>
          <c:w val="0.47706399366559094"/>
          <c:h val="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и обслуживание дорог  (МБ)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год, всего 24 144,3 тыс. руб.</c:v>
                </c:pt>
                <c:pt idx="1">
                  <c:v>2026 год всего 24 144,3 тыс. руб.</c:v>
                </c:pt>
                <c:pt idx="2">
                  <c:v>2027 год всего 32 957,4 тыс. руб.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15487.7</c:v>
                </c:pt>
                <c:pt idx="1">
                  <c:v>15487.7</c:v>
                </c:pt>
                <c:pt idx="2">
                  <c:v>15487.7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F-4A3B-B528-3C7DC25A8B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 и ремонт дорог (МБ)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884697549991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7F-4A3B-B528-3C7DC25A8B6C}"/>
                </c:ext>
              </c:extLst>
            </c:dLbl>
            <c:dLbl>
              <c:idx val="1"/>
              <c:layout>
                <c:manualLayout>
                  <c:x val="4.39962277949922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7F-4A3B-B528-3C7DC25A8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год, всего 24 144,3 тыс. руб.</c:v>
                </c:pt>
                <c:pt idx="1">
                  <c:v>2026 год всего 24 144,3 тыс. руб.</c:v>
                </c:pt>
                <c:pt idx="2">
                  <c:v>2027 год всего 32 957,4 тыс. руб.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8556.6</c:v>
                </c:pt>
                <c:pt idx="1">
                  <c:v>8556.6</c:v>
                </c:pt>
                <c:pt idx="2">
                  <c:v>7767.2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7F-4A3B-B528-3C7DC25A8B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Мероприятия по организации дорожного движения (МБ)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219288284993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7F-4A3B-B528-3C7DC25A8B6C}"/>
                </c:ext>
              </c:extLst>
            </c:dLbl>
            <c:dLbl>
              <c:idx val="1"/>
              <c:layout>
                <c:manualLayout>
                  <c:x val="2.19981138974961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7F-4A3B-B528-3C7DC25A8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год, всего 24 144,3 тыс. руб.</c:v>
                </c:pt>
                <c:pt idx="1">
                  <c:v>2026 год всего 24 144,3 тыс. руб.</c:v>
                </c:pt>
                <c:pt idx="2">
                  <c:v>2027 год всего 32 957,4 тыс. руб.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7F-4A3B-B528-3C7DC25A8B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на ремонт автомобильных дорог (ОБ+МБ)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9553879019996445E-2"/>
                  <c:y val="-1.197985874457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7F-4A3B-B528-3C7DC25A8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год, всего 24 144,3 тыс. руб.</c:v>
                </c:pt>
                <c:pt idx="1">
                  <c:v>2026 год всего 24 144,3 тыс. руб.</c:v>
                </c:pt>
                <c:pt idx="2">
                  <c:v>2027 год всего 32 957,4 тыс. руб.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 formatCode="#,##0.00">
                  <c:v>8684.2999999999993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7F-4A3B-B528-3C7DC25A8B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Капитальный ремонт и ремонт дорог, имеющих приоритетный социально значимый характер (МБ)</c:v>
                </c:pt>
              </c:strCache>
            </c:strRef>
          </c:tx>
          <c:spPr>
            <a:solidFill>
              <a:srgbClr val="1E668A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4442348774995491E-2"/>
                  <c:y val="-3.9932862481912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7F-4A3B-B528-3C7DC25A8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год, всего 24 144,3 тыс. руб.</c:v>
                </c:pt>
                <c:pt idx="1">
                  <c:v>2026 год всего 24 144,3 тыс. руб.</c:v>
                </c:pt>
                <c:pt idx="2">
                  <c:v>2027 год всего 32 957,4 тыс. руб.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2">
                  <c:v>918.2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7F-4A3B-B528-3C7DC25A8B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3766576"/>
        <c:axId val="593765744"/>
        <c:axId val="0"/>
      </c:bar3DChart>
      <c:catAx>
        <c:axId val="5937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3765744"/>
        <c:crosses val="autoZero"/>
        <c:auto val="1"/>
        <c:lblAlgn val="ctr"/>
        <c:lblOffset val="100"/>
        <c:noMultiLvlLbl val="0"/>
      </c:catAx>
      <c:valAx>
        <c:axId val="5937657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937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09938977867943"/>
          <c:y val="1.3683136823821876E-2"/>
          <c:w val="0.33079165421641643"/>
          <c:h val="0.94965803727446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19733977426722"/>
          <c:y val="0.37738033253353276"/>
          <c:w val="0.33116132157272271"/>
          <c:h val="0.378082161683527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AD-43AE-8EC2-C25F8CD36EC2}"/>
              </c:ext>
            </c:extLst>
          </c:dPt>
          <c:dPt>
            <c:idx val="1"/>
            <c:bubble3D val="0"/>
            <c:spPr>
              <a:solidFill>
                <a:srgbClr val="0099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AD-43AE-8EC2-C25F8CD36EC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5AD-43AE-8EC2-C25F8CD36EC2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AD-43AE-8EC2-C25F8CD36EC2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5AD-43AE-8EC2-C25F8CD36EC2}"/>
              </c:ext>
            </c:extLst>
          </c:dPt>
          <c:dPt>
            <c:idx val="5"/>
            <c:bubble3D val="0"/>
            <c:spPr>
              <a:solidFill>
                <a:srgbClr val="B982E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5AD-43AE-8EC2-C25F8CD36EC2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AD-43AE-8EC2-C25F8CD36EC2}"/>
              </c:ext>
            </c:extLst>
          </c:dPt>
          <c:dLbls>
            <c:dLbl>
              <c:idx val="0"/>
              <c:layout>
                <c:manualLayout>
                  <c:x val="0.14783281143565916"/>
                  <c:y val="9.05746169165283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7946719960262"/>
                      <c:h val="0.11663587959546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5AD-43AE-8EC2-C25F8CD36EC2}"/>
                </c:ext>
              </c:extLst>
            </c:dLbl>
            <c:dLbl>
              <c:idx val="1"/>
              <c:layout>
                <c:manualLayout>
                  <c:x val="-0.12949837185354524"/>
                  <c:y val="0.1715384650461722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12288511618519"/>
                      <c:h val="0.17067589504980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AD-43AE-8EC2-C25F8CD36EC2}"/>
                </c:ext>
              </c:extLst>
            </c:dLbl>
            <c:dLbl>
              <c:idx val="2"/>
              <c:layout>
                <c:manualLayout>
                  <c:x val="-0.23288899825021872"/>
                  <c:y val="6.095086481389066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8582677165356"/>
                      <c:h val="0.16482441327045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5AD-43AE-8EC2-C25F8CD36EC2}"/>
                </c:ext>
              </c:extLst>
            </c:dLbl>
            <c:dLbl>
              <c:idx val="3"/>
              <c:layout>
                <c:manualLayout>
                  <c:x val="-0.26132305336832895"/>
                  <c:y val="-9.5995020387624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674978127734"/>
                      <c:h val="0.17330826323337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5AD-43AE-8EC2-C25F8CD36EC2}"/>
                </c:ext>
              </c:extLst>
            </c:dLbl>
            <c:dLbl>
              <c:idx val="4"/>
              <c:layout>
                <c:manualLayout>
                  <c:x val="0.1523312554680665"/>
                  <c:y val="0.4097211670677303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67592623523449"/>
                      <c:h val="0.19891301464016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5AD-43AE-8EC2-C25F8CD36EC2}"/>
                </c:ext>
              </c:extLst>
            </c:dLbl>
            <c:dLbl>
              <c:idx val="5"/>
              <c:layout>
                <c:manualLayout>
                  <c:x val="-5.0200678040244973E-2"/>
                  <c:y val="-0.1643448942177188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85504558374351"/>
                      <c:h val="0.24420959860181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5AD-43AE-8EC2-C25F8CD36EC2}"/>
                </c:ext>
              </c:extLst>
            </c:dLbl>
            <c:dLbl>
              <c:idx val="6"/>
              <c:layout>
                <c:manualLayout>
                  <c:x val="0.17622924331131001"/>
                  <c:y val="-9.1903138457252679E-3"/>
                </c:manualLayout>
              </c:layout>
              <c:tx>
                <c:rich>
                  <a:bodyPr/>
                  <a:lstStyle/>
                  <a:p>
                    <a:fld id="{F511F511-FB88-4B77-A3D1-8200D3ECA19F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0,85%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4015748031496"/>
                      <c:h val="0.14222223765260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AD-43AE-8EC2-C25F8CD36EC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</c:v>
                </c:pt>
                <c:pt idx="1">
                  <c:v>НДФЛ по дополнительному нормативу </c:v>
                </c:pt>
                <c:pt idx="2">
                  <c:v>Акцизы на нефтепродукты</c:v>
                </c:pt>
                <c:pt idx="3">
                  <c:v>Упрощенная система налогообложения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371665.6</c:v>
                </c:pt>
                <c:pt idx="1">
                  <c:v>574222.69999999995</c:v>
                </c:pt>
                <c:pt idx="2">
                  <c:v>18520.5</c:v>
                </c:pt>
                <c:pt idx="3">
                  <c:v>299827</c:v>
                </c:pt>
                <c:pt idx="4" formatCode="General">
                  <c:v>86</c:v>
                </c:pt>
                <c:pt idx="5">
                  <c:v>14368</c:v>
                </c:pt>
                <c:pt idx="6">
                  <c:v>11064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D-43AE-8EC2-C25F8CD36E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54716003897112E-2"/>
          <c:y val="1.3861444927025559E-2"/>
          <c:w val="0.95384783363382863"/>
          <c:h val="0.784103894890329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Сумма,тыс.руб.</c:v>
                </c:pt>
              </c:strCache>
            </c:strRef>
          </c:tx>
          <c:spPr>
            <a:ln w="34925">
              <a:solidFill>
                <a:srgbClr val="1E668A"/>
              </a:solidFill>
            </a:ln>
          </c:spPr>
          <c:marker>
            <c:symbol val="square"/>
            <c:size val="5"/>
            <c:spPr>
              <a:solidFill>
                <a:srgbClr val="3187AD"/>
              </a:solidFill>
              <a:ln>
                <a:solidFill>
                  <a:srgbClr val="1E668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Лист1!$A$2:$A$7</c:f>
              <c:strCache>
                <c:ptCount val="4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  <c:pt idx="3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5000</c:v>
                </c:pt>
                <c:pt idx="1">
                  <c:v>5000</c:v>
                </c:pt>
                <c:pt idx="2">
                  <c:v>16000</c:v>
                </c:pt>
                <c:pt idx="3">
                  <c:v>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9E3-41B7-B5AC-87FDA91B0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42368"/>
        <c:axId val="172443904"/>
      </c:lineChart>
      <c:catAx>
        <c:axId val="17244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noFill/>
          </a:ln>
        </c:spPr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72443904"/>
        <c:crosses val="autoZero"/>
        <c:auto val="1"/>
        <c:lblAlgn val="ctr"/>
        <c:lblOffset val="100"/>
        <c:noMultiLvlLbl val="0"/>
      </c:catAx>
      <c:valAx>
        <c:axId val="172443904"/>
        <c:scaling>
          <c:orientation val="minMax"/>
          <c:max val="40000"/>
          <c:min val="5000"/>
        </c:scaling>
        <c:delete val="1"/>
        <c:axPos val="l"/>
        <c:numFmt formatCode="#,##0.0" sourceLinked="1"/>
        <c:majorTickMark val="out"/>
        <c:minorTickMark val="none"/>
        <c:tickLblPos val="none"/>
        <c:crossAx val="172442368"/>
        <c:crosses val="autoZero"/>
        <c:crossBetween val="between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82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лиц,</a:t>
            </a: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</a:t>
            </a: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отчислений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23,09%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22,54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14806802690483"/>
          <c:y val="1.8172983749025231E-2"/>
        </c:manualLayout>
      </c:layout>
      <c:overlay val="0"/>
    </c:title>
    <c:autoTitleDeleted val="0"/>
    <c:view3D>
      <c:rotX val="10"/>
      <c:rotY val="90"/>
      <c:depthPercent val="90"/>
      <c:rAngAx val="1"/>
    </c:view3D>
    <c:floor>
      <c:thickness val="0"/>
      <c:spPr>
        <a:noFill/>
        <a:ln>
          <a:solidFill>
            <a:srgbClr val="3187A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6.208065209545955E-2"/>
          <c:y val="0.27125619714202392"/>
          <c:w val="0.93791930576274563"/>
          <c:h val="0.66526607376715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9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1202272914712333E-2"/>
                  <c:y val="-2.0749331896020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8A-4BA5-A9D1-2D607380E381}"/>
                </c:ext>
              </c:extLst>
            </c:dLbl>
            <c:dLbl>
              <c:idx val="2"/>
              <c:layout>
                <c:manualLayout>
                  <c:x val="1.4002841143390416E-2"/>
                  <c:y val="2.0749331896019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8A-4BA5-A9D1-2D607380E381}"/>
                </c:ext>
              </c:extLst>
            </c:dLbl>
            <c:dLbl>
              <c:idx val="3"/>
              <c:layout>
                <c:manualLayout>
                  <c:x val="1.40028411433904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8A-4BA5-A9D1-2D607380E381}"/>
                </c:ext>
              </c:extLst>
            </c:dLbl>
            <c:dLbl>
              <c:idx val="4"/>
              <c:layout>
                <c:manualLayout>
                  <c:x val="1.6803409372068499E-2"/>
                  <c:y val="-4.1498663792040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8A-4BA5-A9D1-2D607380E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310369.90000000002</c:v>
                </c:pt>
                <c:pt idx="1">
                  <c:v>327334.59999999998</c:v>
                </c:pt>
                <c:pt idx="2">
                  <c:v>371665.6</c:v>
                </c:pt>
                <c:pt idx="3">
                  <c:v>398386.4</c:v>
                </c:pt>
                <c:pt idx="4">
                  <c:v>428265.5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1-43B0-9829-9F3CBF1B1C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8005682286780962E-3"/>
                  <c:y val="-2.0749331896020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8A-4BA5-A9D1-2D607380E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668187.19999999995</c:v>
                </c:pt>
                <c:pt idx="1">
                  <c:v>507528.4</c:v>
                </c:pt>
                <c:pt idx="2">
                  <c:v>574222.69999999995</c:v>
                </c:pt>
                <c:pt idx="3">
                  <c:v>652559.4</c:v>
                </c:pt>
                <c:pt idx="4">
                  <c:v>725572.6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1-43B0-9829-9F3CBF1B1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4049792"/>
        <c:axId val="114051328"/>
        <c:axId val="0"/>
      </c:bar3DChart>
      <c:catAx>
        <c:axId val="11404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051328"/>
        <c:crosses val="autoZero"/>
        <c:auto val="1"/>
        <c:lblAlgn val="ctr"/>
        <c:lblOffset val="100"/>
        <c:noMultiLvlLbl val="0"/>
      </c:catAx>
      <c:valAx>
        <c:axId val="1140513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40497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нефтепродукты,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 </a:t>
            </a:r>
          </a:p>
          <a:p>
            <a: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 -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0,19737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0,20023) 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228173721438358"/>
          <c:y val="0"/>
        </c:manualLayout>
      </c:layout>
      <c:overlay val="0"/>
    </c:title>
    <c:autoTitleDeleted val="0"/>
    <c:view3D>
      <c:rotX val="10"/>
      <c:rotY val="90"/>
      <c:rAngAx val="1"/>
    </c:view3D>
    <c:floor>
      <c:thickness val="0"/>
      <c:spPr>
        <a:ln>
          <a:solidFill>
            <a:schemeClr val="accent2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585967072235508E-3"/>
          <c:y val="0.22349650851802375"/>
          <c:w val="0.99874140499921349"/>
          <c:h val="0.559253006279725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C920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007424869530523E-2"/>
                  <c:y val="2.6944838107418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98-427C-9507-BCDAB47E5EC8}"/>
                </c:ext>
              </c:extLst>
            </c:dLbl>
            <c:dLbl>
              <c:idx val="1"/>
              <c:layout>
                <c:manualLayout>
                  <c:x val="1.50223114870826E-2"/>
                  <c:y val="1.6272920894968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8-427C-9507-BCDAB47E5EC8}"/>
                </c:ext>
              </c:extLst>
            </c:dLbl>
            <c:dLbl>
              <c:idx val="2"/>
              <c:layout>
                <c:manualLayout>
                  <c:x val="2.292494659710816E-2"/>
                  <c:y val="1.048528483285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98-427C-9507-BCDAB47E5EC8}"/>
                </c:ext>
              </c:extLst>
            </c:dLbl>
            <c:dLbl>
              <c:idx val="3"/>
              <c:layout>
                <c:manualLayout>
                  <c:x val="4.681109796723866E-2"/>
                  <c:y val="-2.4197853355047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8-427C-9507-BCDAB47E5EC8}"/>
                </c:ext>
              </c:extLst>
            </c:dLbl>
            <c:dLbl>
              <c:idx val="4"/>
              <c:layout>
                <c:manualLayout>
                  <c:x val="7.2054897889132025E-2"/>
                  <c:y val="-8.60338011223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F-41CC-A2DD-6A08A1676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17785.099999999999</c:v>
                </c:pt>
                <c:pt idx="1">
                  <c:v>16742</c:v>
                </c:pt>
                <c:pt idx="2">
                  <c:v>18520.5</c:v>
                </c:pt>
                <c:pt idx="3">
                  <c:v>19513.099999999999</c:v>
                </c:pt>
                <c:pt idx="4">
                  <c:v>20293.7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98-427C-9507-BCDAB47E5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212864"/>
        <c:axId val="114214400"/>
        <c:axId val="0"/>
      </c:bar3DChart>
      <c:catAx>
        <c:axId val="11421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214400"/>
        <c:crosses val="autoZero"/>
        <c:auto val="1"/>
        <c:lblAlgn val="ctr"/>
        <c:lblOffset val="100"/>
        <c:noMultiLvlLbl val="0"/>
      </c:catAx>
      <c:valAx>
        <c:axId val="1142144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421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пошлина </a:t>
            </a:r>
          </a:p>
          <a:p>
            <a:pPr>
              <a:defRPr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400632616307242"/>
          <c:y val="6.3753850019921732E-2"/>
        </c:manualLayout>
      </c:layout>
      <c:overlay val="0"/>
    </c:title>
    <c:autoTitleDeleted val="0"/>
    <c:view3D>
      <c:rotX val="10"/>
      <c:rotY val="90"/>
      <c:rAngAx val="1"/>
    </c:view3D>
    <c:floor>
      <c:thickness val="0"/>
      <c:spPr>
        <a:ln>
          <a:solidFill>
            <a:schemeClr val="accent6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52253009955587E-4"/>
          <c:y val="0.22503965706576251"/>
          <c:w val="0.995768692806275"/>
          <c:h val="0.63379125714894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12773.4</c:v>
                </c:pt>
                <c:pt idx="1">
                  <c:v>11600</c:v>
                </c:pt>
                <c:pt idx="2">
                  <c:v>11064</c:v>
                </c:pt>
                <c:pt idx="3">
                  <c:v>11064</c:v>
                </c:pt>
                <c:pt idx="4">
                  <c:v>11064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A-45BD-9A61-0A90B10E8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40608"/>
        <c:axId val="114342144"/>
        <c:axId val="0"/>
      </c:bar3DChart>
      <c:catAx>
        <c:axId val="11434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42144"/>
        <c:crosses val="autoZero"/>
        <c:auto val="1"/>
        <c:lblAlgn val="ctr"/>
        <c:lblOffset val="100"/>
        <c:noMultiLvlLbl val="0"/>
      </c:catAx>
      <c:valAx>
        <c:axId val="1143421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43406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налог</a:t>
            </a:r>
          </a:p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431918091115475"/>
          <c:y val="5.3733219714997636E-2"/>
        </c:manualLayout>
      </c:layout>
      <c:overlay val="0"/>
    </c:title>
    <c:autoTitleDeleted val="0"/>
    <c:view3D>
      <c:rotX val="10"/>
      <c:rotY val="40"/>
      <c:rAngAx val="1"/>
    </c:view3D>
    <c:floor>
      <c:thickness val="0"/>
      <c:spPr>
        <a:ln>
          <a:solidFill>
            <a:srgbClr val="B982E6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120683514910812E-2"/>
          <c:y val="0.22513359486547774"/>
          <c:w val="0.87517926878934982"/>
          <c:h val="0.528724208404496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B982E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846061398585822E-2"/>
                  <c:y val="-0.19771996346482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BA-4CB7-B2AF-32B6001DD0CD}"/>
                </c:ext>
              </c:extLst>
            </c:dLbl>
            <c:dLbl>
              <c:idx val="1"/>
              <c:layout>
                <c:manualLayout>
                  <c:x val="3.0386599614756565E-2"/>
                  <c:y val="-0.2398841477924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BA-4CB7-B2AF-32B6001DD0CD}"/>
                </c:ext>
              </c:extLst>
            </c:dLbl>
            <c:dLbl>
              <c:idx val="2"/>
              <c:layout>
                <c:manualLayout>
                  <c:x val="2.8748157303692838E-2"/>
                  <c:y val="-0.17213309093199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BA-4CB7-B2AF-32B6001DD0CD}"/>
                </c:ext>
              </c:extLst>
            </c:dLbl>
            <c:dLbl>
              <c:idx val="3"/>
              <c:layout>
                <c:manualLayout>
                  <c:x val="3.8562051867835262E-2"/>
                  <c:y val="-0.2358080608359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BA-4CB7-B2AF-32B6001DD0CD}"/>
                </c:ext>
              </c:extLst>
            </c:dLbl>
            <c:dLbl>
              <c:idx val="4"/>
              <c:layout>
                <c:manualLayout>
                  <c:x val="2.5205108499943115E-2"/>
                  <c:y val="-0.23333170021557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07-458E-95FD-AB72D167A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General">
                  <c:v>113.3</c:v>
                </c:pt>
                <c:pt idx="1">
                  <c:v>161</c:v>
                </c:pt>
                <c:pt idx="2">
                  <c:v>86</c:v>
                </c:pt>
                <c:pt idx="3">
                  <c:v>164</c:v>
                </c:pt>
                <c:pt idx="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A-4CB7-B2AF-32B6001DD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37664"/>
        <c:axId val="115939200"/>
        <c:axId val="0"/>
      </c:bar3DChart>
      <c:catAx>
        <c:axId val="11593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39200"/>
        <c:crosses val="autoZero"/>
        <c:auto val="1"/>
        <c:lblAlgn val="ctr"/>
        <c:lblOffset val="100"/>
        <c:noMultiLvlLbl val="0"/>
      </c:catAx>
      <c:valAx>
        <c:axId val="11593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9376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 dirty="0"/>
              <a:t>Налог, взимаемый в связи с применением упрощенной системы налогообложения</a:t>
            </a:r>
          </a:p>
          <a:p>
            <a:pPr>
              <a:defRPr sz="1400" i="1"/>
            </a:pPr>
            <a:r>
              <a:rPr lang="ru-RU" sz="1400" i="1" dirty="0"/>
              <a:t> (тыс. руб.)</a:t>
            </a:r>
          </a:p>
        </c:rich>
      </c:tx>
      <c:layout>
        <c:manualLayout>
          <c:xMode val="edge"/>
          <c:yMode val="edge"/>
          <c:x val="0.12474756665453493"/>
          <c:y val="1.776152461080039E-2"/>
        </c:manualLayout>
      </c:layout>
      <c:overlay val="0"/>
    </c:title>
    <c:autoTitleDeleted val="0"/>
    <c:view3D>
      <c:rotX val="10"/>
      <c:rotY val="40"/>
      <c:rAngAx val="1"/>
    </c:view3D>
    <c:floor>
      <c:thickness val="0"/>
      <c:spPr>
        <a:ln>
          <a:solidFill>
            <a:schemeClr val="accent1">
              <a:lumMod val="75000"/>
            </a:schemeClr>
          </a:solidFill>
        </a:ln>
      </c:spPr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1.9843295257817327E-2"/>
          <c:y val="0.22623507835921677"/>
          <c:w val="0.97354227298958518"/>
          <c:h val="0.66579410994214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5892102242503991E-2"/>
                  <c:y val="-0.18101889745869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A-4683-B450-85C88A21BDC4}"/>
                </c:ext>
              </c:extLst>
            </c:dLbl>
            <c:dLbl>
              <c:idx val="1"/>
              <c:layout>
                <c:manualLayout>
                  <c:x val="-2.1583517642337877E-2"/>
                  <c:y val="-0.23601710749158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A-4683-B450-85C88A21BDC4}"/>
                </c:ext>
              </c:extLst>
            </c:dLbl>
            <c:dLbl>
              <c:idx val="2"/>
              <c:layout>
                <c:manualLayout>
                  <c:x val="1.9404705245574198E-2"/>
                  <c:y val="-0.25987521212090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0A-4683-B450-85C88A21BDC4}"/>
                </c:ext>
              </c:extLst>
            </c:dLbl>
            <c:dLbl>
              <c:idx val="3"/>
              <c:layout>
                <c:manualLayout>
                  <c:x val="3.1904355291768154E-2"/>
                  <c:y val="-0.28675805303120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A-4683-B450-85C88A21BDC4}"/>
                </c:ext>
              </c:extLst>
            </c:dLbl>
            <c:dLbl>
              <c:idx val="4"/>
              <c:layout>
                <c:manualLayout>
                  <c:x val="3.2592364474555914E-2"/>
                  <c:y val="-0.30238959208358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E-43A2-ACAD-5F66B9E63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201604.2</c:v>
                </c:pt>
                <c:pt idx="1">
                  <c:v>267948</c:v>
                </c:pt>
                <c:pt idx="2">
                  <c:v>299827</c:v>
                </c:pt>
                <c:pt idx="3">
                  <c:v>326810</c:v>
                </c:pt>
                <c:pt idx="4">
                  <c:v>356225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0A-4683-B450-85C88A21B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88352"/>
        <c:axId val="115989888"/>
        <c:axId val="0"/>
      </c:bar3DChart>
      <c:catAx>
        <c:axId val="11598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115989888"/>
        <c:crosses val="autoZero"/>
        <c:auto val="1"/>
        <c:lblAlgn val="ctr"/>
        <c:lblOffset val="100"/>
        <c:noMultiLvlLbl val="0"/>
      </c:catAx>
      <c:valAx>
        <c:axId val="1159898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598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40707514409419"/>
          <c:y val="3.3739984272385282E-2"/>
        </c:manualLayout>
      </c:layout>
      <c:overlay val="0"/>
    </c:title>
    <c:autoTitleDeleted val="0"/>
    <c:view3D>
      <c:rotX val="10"/>
      <c:rotY val="30"/>
      <c:rAngAx val="1"/>
    </c:view3D>
    <c:floor>
      <c:thickness val="0"/>
      <c:spPr>
        <a:ln>
          <a:solidFill>
            <a:schemeClr val="accent4"/>
          </a:solidFill>
        </a:ln>
      </c:spPr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4673375315336645E-2"/>
          <c:y val="0.35595683407366513"/>
          <c:w val="0.96532662468466335"/>
          <c:h val="0.41161319631888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939631480302101E-3"/>
                  <c:y val="-9.70024547831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98-4CB8-8738-F998FCC5958A}"/>
                </c:ext>
              </c:extLst>
            </c:dLbl>
            <c:dLbl>
              <c:idx val="1"/>
              <c:layout>
                <c:manualLayout>
                  <c:x val="-8.9553634434254778E-3"/>
                  <c:y val="-0.1897874115321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98-4CB8-8738-F998FCC5958A}"/>
                </c:ext>
              </c:extLst>
            </c:dLbl>
            <c:dLbl>
              <c:idx val="2"/>
              <c:layout>
                <c:manualLayout>
                  <c:x val="4.0542350841042459E-3"/>
                  <c:y val="-0.17713491743002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98-4CB8-8738-F998FCC5958A}"/>
                </c:ext>
              </c:extLst>
            </c:dLbl>
            <c:dLbl>
              <c:idx val="3"/>
              <c:layout>
                <c:manualLayout>
                  <c:x val="6.7896809833458052E-3"/>
                  <c:y val="-0.17291741939597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98-4CB8-8738-F998FCC5958A}"/>
                </c:ext>
              </c:extLst>
            </c:dLbl>
            <c:dLbl>
              <c:idx val="4"/>
              <c:layout>
                <c:manualLayout>
                  <c:x val="3.6918345292632389E-2"/>
                  <c:y val="-0.17291741939597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DE-497A-B0BF-38A940496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6358.4</c:v>
                </c:pt>
                <c:pt idx="1">
                  <c:v>15729</c:v>
                </c:pt>
                <c:pt idx="2">
                  <c:v>14368</c:v>
                </c:pt>
                <c:pt idx="3">
                  <c:v>14632</c:v>
                </c:pt>
                <c:pt idx="4">
                  <c:v>14892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98-4CB8-8738-F998FCC59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141440"/>
        <c:axId val="116176000"/>
        <c:axId val="0"/>
      </c:bar3DChart>
      <c:catAx>
        <c:axId val="1161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76000"/>
        <c:crosses val="autoZero"/>
        <c:auto val="1"/>
        <c:lblAlgn val="ctr"/>
        <c:lblOffset val="100"/>
        <c:noMultiLvlLbl val="0"/>
      </c:catAx>
      <c:valAx>
        <c:axId val="1161760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614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7753639415473"/>
          <c:y val="0.35360550956914505"/>
          <c:w val="0.42578042563237656"/>
          <c:h val="0.280493379329182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C7-44D5-A0F9-EE6A6823E82F}"/>
              </c:ext>
            </c:extLst>
          </c:dPt>
          <c:dPt>
            <c:idx val="1"/>
            <c:bubble3D val="0"/>
            <c:spPr>
              <a:solidFill>
                <a:srgbClr val="1E668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C7-44D5-A0F9-EE6A6823E82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C7-44D5-A0F9-EE6A6823E82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C7-44D5-A0F9-EE6A6823E82F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C7-44D5-A0F9-EE6A6823E82F}"/>
              </c:ext>
            </c:extLst>
          </c:dPt>
          <c:dPt>
            <c:idx val="5"/>
            <c:bubble3D val="0"/>
            <c:spPr>
              <a:solidFill>
                <a:srgbClr val="0099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C7-44D5-A0F9-EE6A6823E82F}"/>
              </c:ext>
            </c:extLst>
          </c:dPt>
          <c:dPt>
            <c:idx val="6"/>
            <c:bubble3D val="0"/>
            <c:spPr>
              <a:solidFill>
                <a:srgbClr val="FC920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C7-44D5-A0F9-EE6A6823E82F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0C7-44D5-A0F9-EE6A6823E82F}"/>
              </c:ext>
            </c:extLst>
          </c:dPt>
          <c:dLbls>
            <c:dLbl>
              <c:idx val="0"/>
              <c:layout>
                <c:manualLayout>
                  <c:x val="0.10741492696618202"/>
                  <c:y val="-0.1439531119407325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926657436539146"/>
                      <c:h val="0.270169471921206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C7-44D5-A0F9-EE6A6823E82F}"/>
                </c:ext>
              </c:extLst>
            </c:dLbl>
            <c:dLbl>
              <c:idx val="1"/>
              <c:layout>
                <c:manualLayout>
                  <c:x val="0.15811280346648077"/>
                  <c:y val="-3.544687485909468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08243976920218"/>
                      <c:h val="0.13859462596134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7-44D5-A0F9-EE6A6823E82F}"/>
                </c:ext>
              </c:extLst>
            </c:dLbl>
            <c:dLbl>
              <c:idx val="2"/>
              <c:layout>
                <c:manualLayout>
                  <c:x val="0.26816483886831"/>
                  <c:y val="3.637815685072630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6626571905347"/>
                      <c:h val="0.104876189567550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C7-44D5-A0F9-EE6A6823E82F}"/>
                </c:ext>
              </c:extLst>
            </c:dLbl>
            <c:dLbl>
              <c:idx val="3"/>
              <c:layout>
                <c:manualLayout>
                  <c:x val="0.14254310100045953"/>
                  <c:y val="0.1975051346711686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40079658827508"/>
                      <c:h val="0.19876323529700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0C7-44D5-A0F9-EE6A6823E82F}"/>
                </c:ext>
              </c:extLst>
            </c:dLbl>
            <c:dLbl>
              <c:idx val="4"/>
              <c:layout>
                <c:manualLayout>
                  <c:x val="-0.18553064677601466"/>
                  <c:y val="0.107821396434515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48034010118422"/>
                      <c:h val="0.175286531968269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0C7-44D5-A0F9-EE6A6823E82F}"/>
                </c:ext>
              </c:extLst>
            </c:dLbl>
            <c:dLbl>
              <c:idx val="5"/>
              <c:layout>
                <c:manualLayout>
                  <c:x val="-0.20862059687331291"/>
                  <c:y val="5.202689633224703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3915590211105"/>
                      <c:h val="9.531831693876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0C7-44D5-A0F9-EE6A6823E82F}"/>
                </c:ext>
              </c:extLst>
            </c:dLbl>
            <c:dLbl>
              <c:idx val="6"/>
              <c:layout>
                <c:manualLayout>
                  <c:x val="-0.34047415874281795"/>
                  <c:y val="-1.284721518830177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1264720900234"/>
                      <c:h val="0.117324867361135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0C7-44D5-A0F9-EE6A6823E82F}"/>
                </c:ext>
              </c:extLst>
            </c:dLbl>
            <c:dLbl>
              <c:idx val="7"/>
              <c:layout>
                <c:manualLayout>
                  <c:x val="-0.29930151592816967"/>
                  <c:y val="-0.14938413352301502"/>
                </c:manualLayout>
              </c:layout>
              <c:tx>
                <c:rich>
                  <a:bodyPr/>
                  <a:lstStyle/>
                  <a:p>
                    <a:fld id="{7312D36D-2925-4029-AEE8-5EDDCD953C4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0,79%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71602850576834"/>
                      <c:h val="0.149021128771606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0C7-44D5-A0F9-EE6A6823E82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Доходы в виде прибыли, приходящейся на доли в уставных капиталах хозяйственных товариществ и обществ, или дивидендов по акциям, принадлежащим муниципальным районам</c:v>
                </c:pt>
                <c:pt idx="1">
                  <c:v>Аренда земли</c:v>
                </c:pt>
                <c:pt idx="2">
                  <c:v>Аренда имущества</c:v>
                </c:pt>
                <c:pt idx="3">
                  <c:v>Прочие доходы от использования имущества и прав, находящихся в государственной и муниципальной собственности</c:v>
                </c:pt>
                <c:pt idx="4">
                  <c:v>Платежи при пользовании природными ресурсами</c:v>
                </c:pt>
                <c:pt idx="5">
                  <c:v>Продажа земли</c:v>
                </c:pt>
                <c:pt idx="6">
                  <c:v>Продажа имущества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365</c:v>
                </c:pt>
                <c:pt idx="1">
                  <c:v>21157.8</c:v>
                </c:pt>
                <c:pt idx="2">
                  <c:v>3051</c:v>
                </c:pt>
                <c:pt idx="3">
                  <c:v>1793.3</c:v>
                </c:pt>
                <c:pt idx="4">
                  <c:v>6343</c:v>
                </c:pt>
                <c:pt idx="5">
                  <c:v>13082.8</c:v>
                </c:pt>
                <c:pt idx="6">
                  <c:v>4670</c:v>
                </c:pt>
                <c:pt idx="7">
                  <c:v>404.4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C7-44D5-A0F9-EE6A6823E8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0.76898</cdr:x>
      <cdr:y>0</cdr:y>
    </cdr:from>
    <cdr:to>
      <cdr:x>0.89452</cdr:x>
      <cdr:y>0.09254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4727" y="0"/>
          <a:ext cx="1084815" cy="357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3 302 422,3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0.23819</cdr:x>
      <cdr:y>0.11346</cdr:y>
    </cdr:from>
    <cdr:to>
      <cdr:x>0.38109</cdr:x>
      <cdr:y>0.16224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1080120" y="694482"/>
          <a:ext cx="648067" cy="29856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999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0.19582</cdr:y>
    </cdr:from>
    <cdr:to>
      <cdr:x>0.13936</cdr:x>
      <cdr:y>0.24461</cdr:y>
    </cdr:to>
    <cdr:sp macro="" textlink="">
      <cdr:nvSpPr>
        <cdr:cNvPr id="7" name="Стрелка влево 6"/>
        <cdr:cNvSpPr/>
      </cdr:nvSpPr>
      <cdr:spPr>
        <a:xfrm xmlns:a="http://schemas.openxmlformats.org/drawingml/2006/main">
          <a:off x="0" y="1198538"/>
          <a:ext cx="631968" cy="298628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0.43916</cdr:x>
      <cdr:y>0.45223</cdr:y>
    </cdr:from>
    <cdr:to>
      <cdr:x>0.63558</cdr:x>
      <cdr:y>0.54777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770880" y="2768190"/>
          <a:ext cx="792053" cy="5847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</a:p>
        <a:p xmlns:a="http://schemas.openxmlformats.org/drawingml/2006/main">
          <a:pPr algn="ctr"/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0.19828</cdr:x>
      <cdr:y>0.45846</cdr:y>
    </cdr:from>
    <cdr:to>
      <cdr:x>0.37366</cdr:x>
      <cdr:y>0.63414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656185" y="2442955"/>
          <a:ext cx="1464936" cy="93612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 cap="rnd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3 563 154,3 </a:t>
          </a:r>
        </a:p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0.45249</cdr:x>
      <cdr:y>0.11948</cdr:y>
    </cdr:from>
    <cdr:to>
      <cdr:x>0.60713</cdr:x>
      <cdr:y>0.19197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689958"/>
          <a:ext cx="1353485" cy="418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3 423 162,3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0.5759</cdr:x>
      <cdr:y>0.08207</cdr:y>
    </cdr:from>
    <cdr:to>
      <cdr:x>0.73054</cdr:x>
      <cdr:y>0.16278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0560" y="473934"/>
          <a:ext cx="1353485" cy="466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3 715 157,8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0.64439</cdr:x>
      <cdr:y>0.07628</cdr:y>
    </cdr:from>
    <cdr:to>
      <cdr:x>0.76992</cdr:x>
      <cdr:y>0.13033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44616" y="406463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0.69931</cdr:x>
      <cdr:y>0.14442</cdr:y>
    </cdr:from>
    <cdr:to>
      <cdr:x>0.83359</cdr:x>
      <cdr:y>0.19422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20680" y="833974"/>
          <a:ext cx="1175284" cy="287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3 164 503,5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0.83094</cdr:x>
      <cdr:y>0.13195</cdr:y>
    </cdr:from>
    <cdr:to>
      <cdr:x>0.97855</cdr:x>
      <cdr:y>0.2019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72808" y="761966"/>
          <a:ext cx="1291955" cy="403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3 307 895,7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0.2715</cdr:x>
      <cdr:y>0.40146</cdr:y>
    </cdr:from>
    <cdr:to>
      <cdr:x>0.37597</cdr:x>
      <cdr:y>0.5598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76264" y="2318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0.46298</cdr:x>
      <cdr:y>0.4811</cdr:y>
    </cdr:from>
    <cdr:to>
      <cdr:x>0.53702</cdr:x>
      <cdr:y>0.53098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52226" y="2778190"/>
          <a:ext cx="648034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42,7%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0.46298</cdr:x>
      <cdr:y>0.30653</cdr:y>
    </cdr:from>
    <cdr:to>
      <cdr:x>0.53702</cdr:x>
      <cdr:y>0.35641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052226" y="1770078"/>
          <a:ext cx="648034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57,3%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0.58413</cdr:x>
      <cdr:y>0.26912</cdr:y>
    </cdr:from>
    <cdr:to>
      <cdr:x>0.65737</cdr:x>
      <cdr:y>0.319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112568" y="1554054"/>
          <a:ext cx="641032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53,8%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0.58413</cdr:x>
      <cdr:y>0.45415</cdr:y>
    </cdr:from>
    <cdr:to>
      <cdr:x>0.6623</cdr:x>
      <cdr:y>0.50403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112568" y="2622556"/>
          <a:ext cx="684182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46,2%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0.71576</cdr:x>
      <cdr:y>0.31899</cdr:y>
    </cdr:from>
    <cdr:to>
      <cdr:x>0.78981</cdr:x>
      <cdr:y>0.36887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264696" y="1842086"/>
          <a:ext cx="648121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51,7%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0.71576</cdr:x>
      <cdr:y>0.47506</cdr:y>
    </cdr:from>
    <cdr:to>
      <cdr:x>0.78981</cdr:x>
      <cdr:y>0.52494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264696" y="2743308"/>
          <a:ext cx="648121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48,3%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0.83917</cdr:x>
      <cdr:y>0.4811</cdr:y>
    </cdr:from>
    <cdr:to>
      <cdr:x>0.91321</cdr:x>
      <cdr:y>0.53098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344816" y="2778190"/>
          <a:ext cx="648034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50,1%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0.83917</cdr:x>
      <cdr:y>0.30653</cdr:y>
    </cdr:from>
    <cdr:to>
      <cdr:x>0.91321</cdr:x>
      <cdr:y>0.35641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344816" y="1770078"/>
          <a:ext cx="648034" cy="28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49,9%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0.32808</cdr:x>
      <cdr:y>0.18183</cdr:y>
    </cdr:from>
    <cdr:to>
      <cdr:x>0.48272</cdr:x>
      <cdr:y>0.25432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871545" y="1049998"/>
          <a:ext cx="1353485" cy="418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2 902 069,2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0.32909</cdr:x>
      <cdr:y>0.5</cdr:y>
    </cdr:from>
    <cdr:to>
      <cdr:x>0.40313</cdr:x>
      <cdr:y>0.54988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880320" y="2887328"/>
          <a:ext cx="648034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47,5%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0.32909</cdr:x>
      <cdr:y>0.34393</cdr:y>
    </cdr:from>
    <cdr:to>
      <cdr:x>0.40313</cdr:x>
      <cdr:y>0.39381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880320" y="1986102"/>
          <a:ext cx="648034" cy="28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52,5%</a:t>
          </a:r>
          <a:endParaRPr lang="ru-RU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0.80341</cdr:x>
      <cdr:y>0.87179</cdr:y>
    </cdr:from>
    <cdr:to>
      <cdr:x>1</cdr:x>
      <cdr:y>0.94872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68677" y="4896544"/>
          <a:ext cx="1656259" cy="432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 год</a:t>
          </a:r>
          <a:endParaRPr lang="ru-RU" sz="20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</cdr:x>
      <cdr:y>0.87179</cdr:y>
    </cdr:from>
    <cdr:to>
      <cdr:x>0.40171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95536" y="4896544"/>
          <a:ext cx="33843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ВСЕГО: 3 715 157,8 тыс. руб.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0.81967</cdr:x>
      <cdr:y>0</cdr:y>
    </cdr:from>
    <cdr:to>
      <cdr:x>0.98361</cdr:x>
      <cdr:y>0.05263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0" y="0"/>
          <a:ext cx="142876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0.6371</cdr:x>
      <cdr:y>0.03996</cdr:y>
    </cdr:from>
    <cdr:to>
      <cdr:x>0.98387</cdr:x>
      <cdr:y>0.14444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5643610" y="235974"/>
          <a:ext cx="3071786" cy="61689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0.66408</cdr:x>
      <cdr:y>0.33098</cdr:y>
    </cdr:from>
    <cdr:to>
      <cdr:x>0.82085</cdr:x>
      <cdr:y>0.47592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36496" y="2088232"/>
          <a:ext cx="1377823" cy="914473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0.02785</cdr:x>
      <cdr:y>0</cdr:y>
    </cdr:from>
    <cdr:to>
      <cdr:x>0.6625</cdr:x>
      <cdr:y>0.2212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769" y="0"/>
          <a:ext cx="2820568" cy="480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sz="1400" b="1" i="1" dirty="0" smtClean="0">
              <a:solidFill>
                <a:schemeClr val="tx1"/>
              </a:solidFill>
              <a:latin typeface="Palatino Linotype" pitchFamily="18" charset="0"/>
            </a:rPr>
            <a:t>Муниципальный долг,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400" b="1" i="1" dirty="0" smtClean="0">
              <a:solidFill>
                <a:schemeClr val="tx1"/>
              </a:solidFill>
              <a:latin typeface="Palatino Linotype" pitchFamily="18" charset="0"/>
            </a:rPr>
            <a:t>тыс. руб.</a:t>
          </a:r>
          <a:endParaRPr lang="ru-RU" sz="1400" b="1" i="1" dirty="0">
            <a:solidFill>
              <a:schemeClr val="tx1"/>
            </a:solidFill>
            <a:latin typeface="Palatino Linotype" pitchFamily="18" charset="0"/>
          </a:endParaRPr>
        </a:p>
      </cdr:txBody>
    </cdr:sp>
  </cdr:relSizeAnchor>
  <cdr:relSizeAnchor xmlns:cdr="http://schemas.openxmlformats.org/drawingml/2006/chartDrawing">
    <cdr:from>
      <cdr:x>0.17281</cdr:x>
      <cdr:y>0.57443</cdr:y>
    </cdr:from>
    <cdr:to>
      <cdr:x>0.25383</cdr:x>
      <cdr:y>0.70176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8032" y="1180283"/>
          <a:ext cx="3600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0.56253</cdr:x>
      <cdr:y>0.57443</cdr:y>
    </cdr:from>
    <cdr:to>
      <cdr:x>0.64354</cdr:x>
      <cdr:y>0.70176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2500033" y="1180283"/>
          <a:ext cx="3600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0.28656</cdr:x>
      <cdr:y>0.34483</cdr:y>
    </cdr:from>
    <cdr:to>
      <cdr:x>0.44858</cdr:x>
      <cdr:y>0.47215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1273538" y="708515"/>
          <a:ext cx="720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76 000,0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374262-45A0-42F5-A65F-5FDCB99907FB}" type="datetimeFigureOut">
              <a:rPr lang="ru-RU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225485-AD24-4D49-AB42-AE83E1E29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6BC22-9A69-45C4-B33B-AE316EEA465F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79EB0-1056-4EF2-9D13-F2CE29D057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186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FBB0A-FF1D-4636-A835-80CE771D2AAD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C351D-B69F-473E-A257-EDFFE7E089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1682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15F51-717E-40E8-99E3-26957E1DF38E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E6D6B-DD0A-4E21-A767-362BBE7D67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8795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5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5BD71-9E0D-46C7-956D-F3C68EB6FAB4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B6C4-FA73-4F77-8B44-C0AC847C60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9861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96EE4-17A6-46E1-B01E-11A69F380A5B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FE473-EE3A-4380-9F3B-10FA718D8F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4629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BCDD9-7201-4ABE-8147-6444E62D35CB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79A4-3478-4D72-BF18-FA686DE336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413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EA36D-7DCA-494C-8276-F88CD1806875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07178-31F3-47F1-A9CB-54715A2FB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7310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30196-3E42-4A5F-8A1E-7699A3E96360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5A9D-F6CD-4419-8444-A45F0AE654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778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49FD6-DF65-49CD-BEB1-FD33682E041C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86439-88AC-419E-831D-B56719C6DA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3868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2330B-CB20-4E9F-AA08-34E5F8FD8979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EC9ED-63AC-48CD-B6C6-D89DEDB1C8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59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939D9-6671-43CB-AEAA-E104C1BBFE2A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EBDB0-4880-42EA-A188-E80D0A3B64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38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  <p:sldLayoutId id="2147484611" r:id="rId12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tags" Target="../tags/tag3.xml"/><Relationship Id="rId7" Type="http://schemas.openxmlformats.org/officeDocument/2006/relationships/image" Target="../media/image30.jpeg"/><Relationship Id="rId12" Type="http://schemas.openxmlformats.org/officeDocument/2006/relationships/image" Target="../media/image3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5.xml"/><Relationship Id="rId10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image" Target="../media/image32.png"/><Relationship Id="rId1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3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microsoft.com/office/2007/relationships/hdphoto" Target="../media/hdphoto4.wdp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emf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7830" y="27384"/>
            <a:ext cx="9144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19616" cy="51434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15179" y="116632"/>
            <a:ext cx="2657856" cy="6696744"/>
            <a:chOff x="428244" y="0"/>
            <a:chExt cx="2657856" cy="5143499"/>
          </a:xfrm>
          <a:solidFill>
            <a:schemeClr val="accent5">
              <a:lumMod val="60000"/>
              <a:lumOff val="40000"/>
            </a:schemeClr>
          </a:solidFill>
          <a:effectLst/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244" y="0"/>
              <a:ext cx="2657856" cy="5143499"/>
            </a:xfrm>
            <a:prstGeom prst="rect">
              <a:avLst/>
            </a:prstGeom>
            <a:grpFill/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493" y="0"/>
              <a:ext cx="2374900" cy="5114057"/>
            </a:xfrm>
            <a:prstGeom prst="rect">
              <a:avLst/>
            </a:prstGeom>
            <a:grpFill/>
            <a:effectLst/>
          </p:spPr>
        </p:pic>
      </p:grpSp>
      <p:sp>
        <p:nvSpPr>
          <p:cNvPr id="12" name="object 12"/>
          <p:cNvSpPr txBox="1"/>
          <p:nvPr/>
        </p:nvSpPr>
        <p:spPr>
          <a:xfrm>
            <a:off x="256428" y="3666275"/>
            <a:ext cx="23749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925320" algn="l"/>
              </a:tabLst>
            </a:pPr>
            <a:r>
              <a:rPr sz="8000" i="1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97817A"/>
                  </a:solidFill>
                </a:uFill>
                <a:latin typeface="Bodoni MT Condensed"/>
                <a:cs typeface="Bodoni MT Condensed"/>
              </a:rPr>
              <a:t>2025</a:t>
            </a:r>
            <a:endParaRPr sz="8000" i="1" dirty="0">
              <a:latin typeface="Bodoni MT Condensed"/>
              <a:cs typeface="Bodoni MT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9714" y="3111496"/>
            <a:ext cx="795634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400" i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/>
                <a:cs typeface="Bodoni MT Condensed"/>
              </a:rPr>
              <a:t>2026</a:t>
            </a:r>
            <a:endParaRPr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/>
              <a:cs typeface="Bodoni MT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3368" y="2557386"/>
            <a:ext cx="568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i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/>
                <a:cs typeface="Bodoni MT Condensed"/>
              </a:rPr>
              <a:t>2027</a:t>
            </a:r>
            <a:endParaRPr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/>
              <a:cs typeface="Bodoni MT Condensed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8886" y="247897"/>
            <a:ext cx="917287" cy="138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34747" y="2537139"/>
            <a:ext cx="63470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+mn-lt"/>
                <a:ea typeface="Yu Gothic UI Light" pitchFamily="34" charset="-128"/>
                <a:cs typeface="Times New Roman" pitchFamily="18" charset="0"/>
              </a:rPr>
              <a:t>ПО </a:t>
            </a:r>
            <a:r>
              <a:rPr lang="ru-RU" sz="2400" b="1" i="1" smtClean="0">
                <a:latin typeface="+mn-lt"/>
                <a:ea typeface="Yu Gothic UI Light" pitchFamily="34" charset="-128"/>
                <a:cs typeface="Times New Roman" pitchFamily="18" charset="0"/>
              </a:rPr>
              <a:t>ПРОЕКТУ БЮДЖЕТА </a:t>
            </a:r>
            <a:r>
              <a:rPr lang="ru-RU" sz="2400" b="1" i="1" dirty="0" smtClean="0">
                <a:latin typeface="+mn-lt"/>
                <a:ea typeface="Yu Gothic UI Light" pitchFamily="34" charset="-128"/>
                <a:cs typeface="Times New Roman" pitchFamily="18" charset="0"/>
              </a:rPr>
              <a:t>ЛУЖСКОГО МУНИЦИПАЛЬНОГО РАЙОНА ЛЕНИНГРАДСКОЙ ОБЛАСТИ </a:t>
            </a:r>
          </a:p>
          <a:p>
            <a:pPr algn="ctr"/>
            <a:r>
              <a:rPr lang="ru-RU" sz="2500" b="1" i="1" dirty="0" smtClean="0">
                <a:latin typeface="+mn-lt"/>
                <a:ea typeface="Yu Gothic UI Light" pitchFamily="34" charset="-128"/>
                <a:cs typeface="Times New Roman" pitchFamily="18" charset="0"/>
              </a:rPr>
              <a:t>НА 2025 ГОД И НА ПЛАНОВЫЙ ПЕРИОД 2026 И 2027 ГОДОВ</a:t>
            </a:r>
            <a:endParaRPr lang="ru-RU" sz="2500" b="1" i="1" dirty="0">
              <a:latin typeface="+mn-lt"/>
              <a:ea typeface="Yu Gothic UI Light" pitchFamily="34" charset="-128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31159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 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ГРАЖДАН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0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73745"/>
              </p:ext>
            </p:extLst>
          </p:nvPr>
        </p:nvGraphicFramePr>
        <p:xfrm>
          <a:off x="251520" y="286246"/>
          <a:ext cx="4534794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8701303"/>
              </p:ext>
            </p:extLst>
          </p:nvPr>
        </p:nvGraphicFramePr>
        <p:xfrm>
          <a:off x="4716017" y="394257"/>
          <a:ext cx="42301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0629051"/>
              </p:ext>
            </p:extLst>
          </p:nvPr>
        </p:nvGraphicFramePr>
        <p:xfrm>
          <a:off x="4716017" y="3382590"/>
          <a:ext cx="4285108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1802421"/>
              </p:ext>
            </p:extLst>
          </p:nvPr>
        </p:nvGraphicFramePr>
        <p:xfrm>
          <a:off x="4583198" y="836712"/>
          <a:ext cx="4534795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27359101"/>
              </p:ext>
            </p:extLst>
          </p:nvPr>
        </p:nvGraphicFramePr>
        <p:xfrm>
          <a:off x="296918" y="1700808"/>
          <a:ext cx="4286280" cy="356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2251212"/>
              </p:ext>
            </p:extLst>
          </p:nvPr>
        </p:nvGraphicFramePr>
        <p:xfrm>
          <a:off x="4644008" y="3356992"/>
          <a:ext cx="4128029" cy="301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-41564"/>
            <a:ext cx="8715433" cy="7314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045727"/>
              </p:ext>
            </p:extLst>
          </p:nvPr>
        </p:nvGraphicFramePr>
        <p:xfrm>
          <a:off x="107504" y="673161"/>
          <a:ext cx="5256584" cy="602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20">
                  <a:extLst>
                    <a:ext uri="{9D8B030D-6E8A-4147-A177-3AD203B41FA5}">
                      <a16:colId xmlns:a16="http://schemas.microsoft.com/office/drawing/2014/main" val="20104431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7607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поступление за 2023 год </a:t>
                      </a:r>
                    </a:p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первоначальному</a:t>
                      </a:r>
                      <a:r>
                        <a:rPr lang="ru-RU" sz="9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решению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88 399,5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867,3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419,6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745,3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в виде прибыли, приходящейся на доли в уставных капиталах хозяйственных товариществ и обществ, или дивидендов по акциям, принадлежащим муниципальным районам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345,1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62181"/>
                  </a:ext>
                </a:extLst>
              </a:tr>
              <a:tr h="21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22 507,9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21 1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21 1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21 1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21 1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3 860,9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051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051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051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051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38714"/>
                  </a:ext>
                </a:extLst>
              </a:tr>
              <a:tr h="54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2 098,0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65088"/>
                  </a:ext>
                </a:extLst>
              </a:tr>
              <a:tr h="187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11 501,8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764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5144"/>
                  </a:ext>
                </a:extLst>
              </a:tr>
              <a:tr h="214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доходы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затрат бюджетов муниципальных районов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536,0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60727"/>
                  </a:ext>
                </a:extLst>
              </a:tr>
              <a:tr h="214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40 474,0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12 932,8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3 698,3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3 356,6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1235764"/>
              </p:ext>
            </p:extLst>
          </p:nvPr>
        </p:nvGraphicFramePr>
        <p:xfrm>
          <a:off x="5004048" y="840098"/>
          <a:ext cx="4032447" cy="612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978" y="4101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743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9629" y="109815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400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4937148"/>
              </p:ext>
            </p:extLst>
          </p:nvPr>
        </p:nvGraphicFramePr>
        <p:xfrm>
          <a:off x="179512" y="740018"/>
          <a:ext cx="4464495" cy="297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366400"/>
              </p:ext>
            </p:extLst>
          </p:nvPr>
        </p:nvGraphicFramePr>
        <p:xfrm>
          <a:off x="4714876" y="571480"/>
          <a:ext cx="4071966" cy="343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1347592"/>
              </p:ext>
            </p:extLst>
          </p:nvPr>
        </p:nvGraphicFramePr>
        <p:xfrm>
          <a:off x="323527" y="3933056"/>
          <a:ext cx="404917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3570914"/>
              </p:ext>
            </p:extLst>
          </p:nvPr>
        </p:nvGraphicFramePr>
        <p:xfrm>
          <a:off x="4499992" y="3933056"/>
          <a:ext cx="4414141" cy="272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3" cy="653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Лужского муниципального района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69519075"/>
              </p:ext>
            </p:extLst>
          </p:nvPr>
        </p:nvGraphicFramePr>
        <p:xfrm>
          <a:off x="467543" y="770021"/>
          <a:ext cx="835292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8666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7390"/>
            <a:ext cx="8574270" cy="6109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</a:t>
            </a:r>
            <a:endParaRPr lang="ru-RU" sz="2400" i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73021450"/>
              </p:ext>
            </p:extLst>
          </p:nvPr>
        </p:nvGraphicFramePr>
        <p:xfrm>
          <a:off x="285720" y="785794"/>
          <a:ext cx="407196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07506476"/>
              </p:ext>
            </p:extLst>
          </p:nvPr>
        </p:nvGraphicFramePr>
        <p:xfrm>
          <a:off x="107504" y="1010850"/>
          <a:ext cx="8752486" cy="577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7390"/>
            <a:ext cx="8574270" cy="6109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6834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тыс. руб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71595321"/>
              </p:ext>
            </p:extLst>
          </p:nvPr>
        </p:nvGraphicFramePr>
        <p:xfrm>
          <a:off x="395536" y="1052736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7044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89" y="144016"/>
            <a:ext cx="8643998" cy="404664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программ-2025 год  </a:t>
            </a:r>
            <a:b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87034254"/>
              </p:ext>
            </p:extLst>
          </p:nvPr>
        </p:nvGraphicFramePr>
        <p:xfrm>
          <a:off x="175664" y="476672"/>
          <a:ext cx="8788823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220072" y="5589240"/>
            <a:ext cx="3456383" cy="100811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82,6% МУНПРОГРАММ В РАСХОДАХ-2025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73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efcafcbeae54caa06ec6140c126c2fc52952b469-1274963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5" y="2694165"/>
            <a:ext cx="1792500" cy="13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弧形 4"/>
          <p:cNvSpPr/>
          <p:nvPr/>
        </p:nvSpPr>
        <p:spPr>
          <a:xfrm rot="5400000">
            <a:off x="123483" y="1776634"/>
            <a:ext cx="3362931" cy="3168352"/>
          </a:xfrm>
          <a:prstGeom prst="arc">
            <a:avLst>
              <a:gd name="adj1" fmla="val 10621999"/>
              <a:gd name="adj2" fmla="val 2158147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2096495" y="1628369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椭圆 6"/>
          <p:cNvSpPr/>
          <p:nvPr/>
        </p:nvSpPr>
        <p:spPr bwMode="auto">
          <a:xfrm>
            <a:off x="3001349" y="2206511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3303573" y="3173725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3090477" y="4137800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2760447" y="919342"/>
            <a:ext cx="3888432" cy="61287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9987" y="874397"/>
            <a:ext cx="31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Дошкольное образование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ru-RU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647 291,0 тыс. руб.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3908140" y="1954751"/>
            <a:ext cx="3888432" cy="6128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7507" y="1895143"/>
            <a:ext cx="293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Общее образование </a:t>
            </a:r>
          </a:p>
          <a:p>
            <a:pPr algn="ctr"/>
            <a:r>
              <a:rPr lang="ru-RU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1 298 291,9 тыс. руб.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4329026" y="3089098"/>
            <a:ext cx="3888432" cy="61287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9704" y="3083811"/>
            <a:ext cx="339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Дополнительное образование 228 229,0 тыс. руб.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3977510" y="4190236"/>
            <a:ext cx="3888432" cy="6128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3615" y="4179370"/>
            <a:ext cx="324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Молодежная политика </a:t>
            </a:r>
          </a:p>
          <a:p>
            <a:pPr algn="ctr"/>
            <a:r>
              <a:rPr lang="ru-RU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9 232,3 тыс. руб. 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MH_Other_2"/>
          <p:cNvSpPr/>
          <p:nvPr>
            <p:custDataLst>
              <p:tags r:id="rId1"/>
            </p:custDataLst>
          </p:nvPr>
        </p:nvSpPr>
        <p:spPr>
          <a:xfrm>
            <a:off x="3390573" y="1813337"/>
            <a:ext cx="900000" cy="90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MH_Other_2"/>
          <p:cNvSpPr/>
          <p:nvPr>
            <p:custDataLst>
              <p:tags r:id="rId2"/>
            </p:custDataLst>
          </p:nvPr>
        </p:nvSpPr>
        <p:spPr>
          <a:xfrm>
            <a:off x="3729705" y="2957580"/>
            <a:ext cx="900000" cy="90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MH_Other_2"/>
          <p:cNvSpPr/>
          <p:nvPr>
            <p:custDataLst>
              <p:tags r:id="rId3"/>
            </p:custDataLst>
          </p:nvPr>
        </p:nvSpPr>
        <p:spPr>
          <a:xfrm>
            <a:off x="3475060" y="4029190"/>
            <a:ext cx="900000" cy="90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616109" y="49831"/>
            <a:ext cx="6786131" cy="584037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Финансовое обеспечение сферы образования – 2025 год</a:t>
            </a:r>
            <a:b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圆角矩形 15"/>
          <p:cNvSpPr/>
          <p:nvPr/>
        </p:nvSpPr>
        <p:spPr bwMode="auto">
          <a:xfrm flipH="1">
            <a:off x="2745330" y="5213886"/>
            <a:ext cx="4656037" cy="61287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Другие вопросы в области образования </a:t>
            </a:r>
            <a:r>
              <a:rPr lang="ru-RU" altLang="zh-CN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 в том числе оздоровление)</a:t>
            </a:r>
            <a:r>
              <a:rPr lang="ru-RU" altLang="zh-CN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51 795,4 </a:t>
            </a:r>
            <a:r>
              <a:rPr lang="ru-RU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тыс. руб.</a:t>
            </a:r>
            <a:endParaRPr lang="en-US" altLang="zh-C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6" name="椭圆 7"/>
          <p:cNvSpPr/>
          <p:nvPr/>
        </p:nvSpPr>
        <p:spPr bwMode="auto">
          <a:xfrm>
            <a:off x="2257285" y="4812944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5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5" name="MH_Other_2"/>
          <p:cNvSpPr/>
          <p:nvPr>
            <p:custDataLst>
              <p:tags r:id="rId4"/>
            </p:custDataLst>
          </p:nvPr>
        </p:nvSpPr>
        <p:spPr>
          <a:xfrm>
            <a:off x="1988894" y="5125402"/>
            <a:ext cx="90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2"/>
          <p:cNvSpPr/>
          <p:nvPr/>
        </p:nvSpPr>
        <p:spPr bwMode="auto">
          <a:xfrm>
            <a:off x="719844" y="2192417"/>
            <a:ext cx="2305216" cy="23042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859" y="2817197"/>
            <a:ext cx="164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2 234 839,6 тыс. руб.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MH_Other_2"/>
          <p:cNvSpPr/>
          <p:nvPr>
            <p:custDataLst>
              <p:tags r:id="rId5"/>
            </p:custDataLst>
          </p:nvPr>
        </p:nvSpPr>
        <p:spPr>
          <a:xfrm>
            <a:off x="2096495" y="780255"/>
            <a:ext cx="904853" cy="8616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75548" y="991002"/>
            <a:ext cx="7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29,0%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66852" y="203213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58,1%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4105" y="3176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10,2%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24522" y="4271187"/>
            <a:ext cx="80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0,4%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65132" y="5335657"/>
            <a:ext cx="80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2,3%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68" y="33673"/>
            <a:ext cx="1763752" cy="1321396"/>
          </a:xfrm>
          <a:prstGeom prst="rect">
            <a:avLst/>
          </a:prstGeom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97" y="3079078"/>
            <a:ext cx="680015" cy="6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57" y="5285795"/>
            <a:ext cx="612874" cy="6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89" y="957966"/>
            <a:ext cx="530424" cy="5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19" y="1999819"/>
            <a:ext cx="741404" cy="55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icture background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76" y="4230583"/>
            <a:ext cx="720724" cy="4956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164992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7" grpId="0"/>
      <p:bldP spid="18" grpId="0" animBg="1"/>
      <p:bldP spid="20" grpId="0"/>
      <p:bldP spid="21" grpId="0" animBg="1"/>
      <p:bldP spid="23" grpId="0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37851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Капитальный ремонт образовательных учреждений: 2024-2026 годы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0155"/>
              </p:ext>
            </p:extLst>
          </p:nvPr>
        </p:nvGraphicFramePr>
        <p:xfrm>
          <a:off x="139257" y="476673"/>
          <a:ext cx="8774343" cy="5377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454">
                  <a:extLst>
                    <a:ext uri="{9D8B030D-6E8A-4147-A177-3AD203B41FA5}">
                      <a16:colId xmlns:a16="http://schemas.microsoft.com/office/drawing/2014/main" val="3365721199"/>
                    </a:ext>
                  </a:extLst>
                </a:gridCol>
                <a:gridCol w="4672097">
                  <a:extLst>
                    <a:ext uri="{9D8B030D-6E8A-4147-A177-3AD203B41FA5}">
                      <a16:colId xmlns:a16="http://schemas.microsoft.com/office/drawing/2014/main" val="2939971120"/>
                    </a:ext>
                  </a:extLst>
                </a:gridCol>
                <a:gridCol w="1183598">
                  <a:extLst>
                    <a:ext uri="{9D8B030D-6E8A-4147-A177-3AD203B41FA5}">
                      <a16:colId xmlns:a16="http://schemas.microsoft.com/office/drawing/2014/main" val="1057861549"/>
                    </a:ext>
                  </a:extLst>
                </a:gridCol>
                <a:gridCol w="1183597">
                  <a:extLst>
                    <a:ext uri="{9D8B030D-6E8A-4147-A177-3AD203B41FA5}">
                      <a16:colId xmlns:a16="http://schemas.microsoft.com/office/drawing/2014/main" val="3669237821"/>
                    </a:ext>
                  </a:extLst>
                </a:gridCol>
                <a:gridCol w="1183597">
                  <a:extLst>
                    <a:ext uri="{9D8B030D-6E8A-4147-A177-3AD203B41FA5}">
                      <a16:colId xmlns:a16="http://schemas.microsoft.com/office/drawing/2014/main" val="4130314146"/>
                    </a:ext>
                  </a:extLst>
                </a:gridCol>
              </a:tblGrid>
              <a:tr h="483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i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0911961"/>
                  </a:ext>
                </a:extLst>
              </a:tr>
              <a:tr h="301986"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Calibri"/>
                        </a:rPr>
                        <a:t>                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703 391,4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392 538,4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45855"/>
                  </a:ext>
                </a:extLst>
              </a:tr>
              <a:tr h="251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«Средняя школа</a:t>
                      </a:r>
                      <a:r>
                        <a:rPr lang="ru-RU" sz="16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2»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99 853,9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90 457,5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944232"/>
                  </a:ext>
                </a:extLst>
              </a:tr>
              <a:tr h="248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«Средняя школа</a:t>
                      </a:r>
                      <a:r>
                        <a:rPr lang="ru-RU" sz="16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3»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90 590,1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302816"/>
                  </a:ext>
                </a:extLst>
              </a:tr>
              <a:tr h="2601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«Средняя школа</a:t>
                      </a:r>
                      <a:r>
                        <a:rPr lang="ru-RU" sz="16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6»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108 950,8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131 412,3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7350440"/>
                  </a:ext>
                </a:extLst>
              </a:tr>
              <a:tr h="241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«Ям-</a:t>
                      </a:r>
                      <a:r>
                        <a:rPr lang="ru-RU" sz="16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Тесовская</a:t>
                      </a:r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86 863,9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80 078,5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8531909"/>
                  </a:ext>
                </a:extLst>
              </a:tr>
              <a:tr h="241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«Оредежская СОШ»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115 401,0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8833268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«Мшинская СОШ»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153 083,7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82224"/>
                  </a:ext>
                </a:extLst>
              </a:tr>
              <a:tr h="241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«Загорская начальная школа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детский сад»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70 253,2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028573"/>
                  </a:ext>
                </a:extLst>
              </a:tr>
              <a:tr h="484471"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187 926,4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43 716,4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32 265,0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49046"/>
                  </a:ext>
                </a:extLst>
              </a:tr>
              <a:tr h="255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"</a:t>
                      </a:r>
                      <a:r>
                        <a:rPr lang="ru-RU" sz="16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Осьминский</a:t>
                      </a:r>
                      <a:r>
                        <a:rPr lang="ru-RU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сад"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57 988,2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2856703"/>
                  </a:ext>
                </a:extLst>
              </a:tr>
              <a:tr h="241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sz="16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Осьминская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СОШ"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129 938,2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45327"/>
                  </a:ext>
                </a:extLst>
              </a:tr>
              <a:tr h="258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МДОУ «Детский сад № 10 комбинированного вида»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10 078,6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2211274"/>
                  </a:ext>
                </a:extLst>
              </a:tr>
              <a:tr h="241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МДОУ «Детский сад № 15 комбинированного вида»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23 321,1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7768078"/>
                  </a:ext>
                </a:extLst>
              </a:tr>
              <a:tr h="258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ДО «ЦДЮТ»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6 143,9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0232334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ДО «</a:t>
                      </a:r>
                      <a:r>
                        <a:rPr lang="ru-RU" sz="16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Лужская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спортивная школа»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4 172,8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401915"/>
                  </a:ext>
                </a:extLst>
              </a:tr>
              <a:tr h="241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МДОУ «Детский сад № 9 комбинированного вида»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25 211,3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206012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МДОУ «Детский сад № 11»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7 053,7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4619428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893 317,8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436 254,8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32 265,0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84726"/>
                  </a:ext>
                </a:extLst>
              </a:tr>
            </a:tbl>
          </a:graphicData>
        </a:graphic>
      </p:graphicFrame>
      <p:sp>
        <p:nvSpPr>
          <p:cNvPr id="10" name="object 9"/>
          <p:cNvSpPr txBox="1"/>
          <p:nvPr/>
        </p:nvSpPr>
        <p:spPr>
          <a:xfrm>
            <a:off x="0" y="960151"/>
            <a:ext cx="495074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 defTabSz="685800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дерниз</a:t>
            </a:r>
            <a:r>
              <a:rPr lang="ru-RU" sz="16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систем образования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85798" y="2996952"/>
            <a:ext cx="5328592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 defTabSz="685800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учреждений в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отраслевого проекта «Современный облик сельских территорий»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5661248"/>
            <a:ext cx="1545135" cy="11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29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202"/>
            <a:ext cx="9036496" cy="432047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Административно-территориальное деление </a:t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 муниципального района</a:t>
            </a:r>
            <a:endParaRPr lang="ru-RU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349" y="8343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Володарское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1221" y="831937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Волошовское 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5998" y="834384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Дзержинское 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6153" y="838504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Заклинское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569" y="850354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Лужское 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7874" y="839909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Мшинское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960" y="831937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Оредежское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" y="3299575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5981" y="3298132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Ретюнское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6222" y="3290429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1215" y="3287734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Скребловское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9479" y="3290429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Толмачевское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04636" y="3305859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Торковичское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39792" y="3305859"/>
            <a:ext cx="13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Ям-</a:t>
            </a:r>
            <a:r>
              <a:rPr lang="ru-RU" sz="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Тесовское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050" y="2374887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1 580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30387" y="2358294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1 299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1068" y="2374887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2 863 человека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8297" y="2374887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4 813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0634" y="2374887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37 600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2145" y="2374887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3 755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4904" y="2374887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4 361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700" y="5001629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2 541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57100" y="5020879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1 763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7710" y="5020879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1 608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45307" y="5020880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2 821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65334" y="5023725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5 337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62879" y="5023725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1 246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73172" y="5023726"/>
            <a:ext cx="9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2 805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https://shkolabutikovskaya-r71.gosweb.gosuslugi.ru/netcat_files/userfiles/country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2" y="5810265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439371" y="5814879"/>
            <a:ext cx="260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Площадь территории </a:t>
            </a:r>
          </a:p>
          <a:p>
            <a:pPr algn="ctr"/>
            <a:r>
              <a:rPr lang="ru-RU" dirty="0" smtClean="0"/>
              <a:t>6 006,4 км</a:t>
            </a:r>
            <a:r>
              <a:rPr lang="ru-RU" baseline="30000" dirty="0" smtClean="0"/>
              <a:t>2</a:t>
            </a:r>
            <a:endParaRPr lang="ru-RU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5899670" y="5812006"/>
            <a:ext cx="30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Численность населения 74 392 чел.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03" y="3687800"/>
            <a:ext cx="1140051" cy="1347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97" y="3687800"/>
            <a:ext cx="1115665" cy="13107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97" y="3700821"/>
            <a:ext cx="1072989" cy="12680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68" y="3691314"/>
            <a:ext cx="1080087" cy="12717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87" y="3694724"/>
            <a:ext cx="1079086" cy="128027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70" y="3688427"/>
            <a:ext cx="1079086" cy="127417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8" y="3688427"/>
            <a:ext cx="1085182" cy="127417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95" y="1268541"/>
            <a:ext cx="1033320" cy="116572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63" y="1183568"/>
            <a:ext cx="1213415" cy="136585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85" y="1249005"/>
            <a:ext cx="1030313" cy="115224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2" y="1216475"/>
            <a:ext cx="993734" cy="116443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62" y="1216228"/>
            <a:ext cx="969348" cy="11461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9" y="1200739"/>
            <a:ext cx="841463" cy="11524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8" y="1268542"/>
            <a:ext cx="938865" cy="110347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66" y="5574340"/>
            <a:ext cx="88399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81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539553" y="1206958"/>
            <a:ext cx="4750444" cy="4097796"/>
            <a:chOff x="2256504" y="1280675"/>
            <a:chExt cx="5194088" cy="4969095"/>
          </a:xfrm>
        </p:grpSpPr>
        <p:grpSp>
          <p:nvGrpSpPr>
            <p:cNvPr id="5" name="组合 8"/>
            <p:cNvGrpSpPr/>
            <p:nvPr/>
          </p:nvGrpSpPr>
          <p:grpSpPr>
            <a:xfrm>
              <a:off x="3544810" y="5995486"/>
              <a:ext cx="3905782" cy="109703"/>
              <a:chOff x="3545021" y="2009648"/>
              <a:chExt cx="3905782" cy="109703"/>
            </a:xfrm>
          </p:grpSpPr>
          <p:cxnSp>
            <p:nvCxnSpPr>
              <p:cNvPr id="42" name="直接连接符 55"/>
              <p:cNvCxnSpPr/>
              <p:nvPr/>
            </p:nvCxnSpPr>
            <p:spPr>
              <a:xfrm>
                <a:off x="3545021" y="2056907"/>
                <a:ext cx="3788059" cy="759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3" name="椭圆 56"/>
              <p:cNvSpPr/>
              <p:nvPr/>
            </p:nvSpPr>
            <p:spPr>
              <a:xfrm>
                <a:off x="7341100" y="2009648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9"/>
            <p:cNvGrpSpPr/>
            <p:nvPr/>
          </p:nvGrpSpPr>
          <p:grpSpPr>
            <a:xfrm>
              <a:off x="5273886" y="4265354"/>
              <a:ext cx="2168687" cy="109704"/>
              <a:chOff x="5274097" y="1276466"/>
              <a:chExt cx="2168687" cy="109704"/>
            </a:xfrm>
          </p:grpSpPr>
          <p:cxnSp>
            <p:nvCxnSpPr>
              <p:cNvPr id="40" name="直接连接符 53"/>
              <p:cNvCxnSpPr/>
              <p:nvPr/>
            </p:nvCxnSpPr>
            <p:spPr>
              <a:xfrm>
                <a:off x="5274097" y="1331318"/>
                <a:ext cx="212185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1" name="椭圆 54"/>
              <p:cNvSpPr/>
              <p:nvPr/>
            </p:nvSpPr>
            <p:spPr>
              <a:xfrm>
                <a:off x="7333081" y="1276466"/>
                <a:ext cx="109703" cy="10970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5583325" y="3263796"/>
              <a:ext cx="1852166" cy="109703"/>
              <a:chOff x="5583536" y="1271858"/>
              <a:chExt cx="1852166" cy="109703"/>
            </a:xfrm>
          </p:grpSpPr>
          <p:cxnSp>
            <p:nvCxnSpPr>
              <p:cNvPr id="38" name="直接连接符 51"/>
              <p:cNvCxnSpPr>
                <a:endCxn id="39" idx="2"/>
              </p:cNvCxnSpPr>
              <p:nvPr/>
            </p:nvCxnSpPr>
            <p:spPr>
              <a:xfrm flipV="1">
                <a:off x="5583535" y="1326710"/>
                <a:ext cx="1742464" cy="535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9" name="椭圆 52"/>
              <p:cNvSpPr/>
              <p:nvPr/>
            </p:nvSpPr>
            <p:spPr>
              <a:xfrm>
                <a:off x="7325999" y="1271858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1"/>
            <p:cNvGrpSpPr/>
            <p:nvPr/>
          </p:nvGrpSpPr>
          <p:grpSpPr>
            <a:xfrm>
              <a:off x="5004500" y="2311476"/>
              <a:ext cx="2414503" cy="109702"/>
              <a:chOff x="5004711" y="1316487"/>
              <a:chExt cx="2414503" cy="109702"/>
            </a:xfrm>
          </p:grpSpPr>
          <p:cxnSp>
            <p:nvCxnSpPr>
              <p:cNvPr id="36" name="直接连接符 49"/>
              <p:cNvCxnSpPr>
                <a:endCxn id="37" idx="2"/>
              </p:cNvCxnSpPr>
              <p:nvPr/>
            </p:nvCxnSpPr>
            <p:spPr>
              <a:xfrm flipV="1">
                <a:off x="5004711" y="1371338"/>
                <a:ext cx="2304800" cy="555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7" name="椭圆 50"/>
              <p:cNvSpPr/>
              <p:nvPr/>
            </p:nvSpPr>
            <p:spPr>
              <a:xfrm>
                <a:off x="7309511" y="1316487"/>
                <a:ext cx="109703" cy="109702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2"/>
            <p:cNvGrpSpPr/>
            <p:nvPr/>
          </p:nvGrpSpPr>
          <p:grpSpPr>
            <a:xfrm>
              <a:off x="3810146" y="1560813"/>
              <a:ext cx="3567848" cy="109703"/>
              <a:chOff x="3810357" y="1562774"/>
              <a:chExt cx="3567848" cy="109703"/>
            </a:xfrm>
          </p:grpSpPr>
          <p:cxnSp>
            <p:nvCxnSpPr>
              <p:cNvPr id="34" name="直接连接符 47"/>
              <p:cNvCxnSpPr>
                <a:endCxn id="35" idx="2"/>
              </p:cNvCxnSpPr>
              <p:nvPr/>
            </p:nvCxnSpPr>
            <p:spPr>
              <a:xfrm flipV="1">
                <a:off x="3810357" y="1617626"/>
                <a:ext cx="3458145" cy="212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5" name="椭圆 48"/>
              <p:cNvSpPr/>
              <p:nvPr/>
            </p:nvSpPr>
            <p:spPr>
              <a:xfrm>
                <a:off x="7268502" y="1562774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13"/>
            <p:cNvSpPr/>
            <p:nvPr/>
          </p:nvSpPr>
          <p:spPr>
            <a:xfrm>
              <a:off x="2800499" y="1603114"/>
              <a:ext cx="2473387" cy="4294237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14"/>
            <p:cNvGrpSpPr/>
            <p:nvPr/>
          </p:nvGrpSpPr>
          <p:grpSpPr>
            <a:xfrm>
              <a:off x="4153318" y="2022101"/>
              <a:ext cx="819955" cy="726710"/>
              <a:chOff x="2788348" y="1217667"/>
              <a:chExt cx="2643765" cy="2343151"/>
            </a:xfrm>
          </p:grpSpPr>
          <p:sp>
            <p:nvSpPr>
              <p:cNvPr id="32" name="Freeform 5"/>
              <p:cNvSpPr/>
              <p:nvPr/>
            </p:nvSpPr>
            <p:spPr bwMode="auto">
              <a:xfrm rot="10800000">
                <a:off x="2788348" y="1217667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9999"/>
              </a:solidFill>
              <a:ln w="19050">
                <a:solidFill>
                  <a:srgbClr val="1E668A"/>
                </a:soli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087221" y="1477844"/>
                <a:ext cx="2056649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5"/>
            <p:cNvGrpSpPr/>
            <p:nvPr/>
          </p:nvGrpSpPr>
          <p:grpSpPr>
            <a:xfrm>
              <a:off x="4708382" y="2965441"/>
              <a:ext cx="819955" cy="726710"/>
              <a:chOff x="3079324" y="1074467"/>
              <a:chExt cx="2643765" cy="2343151"/>
            </a:xfrm>
          </p:grpSpPr>
          <p:sp>
            <p:nvSpPr>
              <p:cNvPr id="30" name="Freeform 5"/>
              <p:cNvSpPr/>
              <p:nvPr/>
            </p:nvSpPr>
            <p:spPr bwMode="auto">
              <a:xfrm rot="10800000">
                <a:off x="3079324" y="1074467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407697" y="1325412"/>
                <a:ext cx="2056649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6"/>
            <p:cNvGrpSpPr/>
            <p:nvPr/>
          </p:nvGrpSpPr>
          <p:grpSpPr>
            <a:xfrm>
              <a:off x="4594522" y="3973589"/>
              <a:ext cx="819955" cy="726710"/>
              <a:chOff x="4151107" y="1051276"/>
              <a:chExt cx="2643765" cy="2343151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4151107" y="1051276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4430470" y="1257484"/>
                <a:ext cx="2056649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7"/>
            <p:cNvGrpSpPr/>
            <p:nvPr/>
          </p:nvGrpSpPr>
          <p:grpSpPr>
            <a:xfrm>
              <a:off x="2955750" y="1280675"/>
              <a:ext cx="819955" cy="722967"/>
              <a:chOff x="2648682" y="2021577"/>
              <a:chExt cx="2643765" cy="2331081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2648682" y="2021577"/>
                <a:ext cx="2643765" cy="233108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2"/>
                </a:soli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2934309" y="2277691"/>
                <a:ext cx="2056647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8"/>
            <p:cNvGrpSpPr/>
            <p:nvPr/>
          </p:nvGrpSpPr>
          <p:grpSpPr>
            <a:xfrm>
              <a:off x="2823215" y="5523060"/>
              <a:ext cx="819955" cy="726710"/>
              <a:chOff x="2311123" y="2856902"/>
              <a:chExt cx="2643765" cy="2343151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2311123" y="285690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2591812" y="3044779"/>
                <a:ext cx="2056646" cy="18227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0800000">
              <a:off x="2256504" y="2755371"/>
              <a:ext cx="2142439" cy="189880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1E668A"/>
              </a:soli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88"/>
            <p:cNvSpPr txBox="1"/>
            <p:nvPr/>
          </p:nvSpPr>
          <p:spPr>
            <a:xfrm>
              <a:off x="2925116" y="1348223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89"/>
            <p:cNvSpPr txBox="1"/>
            <p:nvPr/>
          </p:nvSpPr>
          <p:spPr>
            <a:xfrm>
              <a:off x="2795531" y="5601111"/>
              <a:ext cx="876300" cy="50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</a:t>
              </a:r>
              <a:r>
                <a:rPr lang="ru-RU" altLang="zh-CN" sz="21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endParaRPr lang="zh-CN" altLang="en-US" sz="2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90"/>
            <p:cNvSpPr txBox="1"/>
            <p:nvPr/>
          </p:nvSpPr>
          <p:spPr>
            <a:xfrm>
              <a:off x="4560978" y="4059945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91"/>
            <p:cNvSpPr txBox="1"/>
            <p:nvPr/>
          </p:nvSpPr>
          <p:spPr>
            <a:xfrm>
              <a:off x="4142190" y="2097528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92"/>
            <p:cNvSpPr txBox="1"/>
            <p:nvPr/>
          </p:nvSpPr>
          <p:spPr>
            <a:xfrm>
              <a:off x="4698741" y="3054078"/>
              <a:ext cx="876300" cy="50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4" name="Freeform 5"/>
          <p:cNvSpPr/>
          <p:nvPr/>
        </p:nvSpPr>
        <p:spPr bwMode="auto">
          <a:xfrm rot="10800000">
            <a:off x="5297899" y="1149968"/>
            <a:ext cx="653406" cy="58075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Freeform 5"/>
          <p:cNvSpPr/>
          <p:nvPr/>
        </p:nvSpPr>
        <p:spPr bwMode="auto">
          <a:xfrm rot="10800000">
            <a:off x="5324488" y="1845506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9999"/>
          </a:solidFill>
          <a:ln w="19050">
            <a:solidFill>
              <a:srgbClr val="1E668A"/>
            </a:soli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Freeform 5"/>
          <p:cNvSpPr/>
          <p:nvPr/>
        </p:nvSpPr>
        <p:spPr bwMode="auto">
          <a:xfrm rot="10800000">
            <a:off x="5336339" y="2615067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 rot="10800000">
            <a:off x="5334164" y="3415815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Freeform 5"/>
          <p:cNvSpPr/>
          <p:nvPr/>
        </p:nvSpPr>
        <p:spPr bwMode="auto">
          <a:xfrm rot="10800000">
            <a:off x="5406612" y="4907098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文本框 128"/>
          <p:cNvSpPr txBox="1"/>
          <p:nvPr/>
        </p:nvSpPr>
        <p:spPr>
          <a:xfrm>
            <a:off x="5968246" y="2582451"/>
            <a:ext cx="29945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Пенсионное обеспечение </a:t>
            </a:r>
            <a:endParaRPr lang="en-US" altLang="zh-CN" sz="1400" b="1" i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44 858,0 тыс. руб.</a:t>
            </a:r>
            <a:endParaRPr lang="ru-RU" altLang="zh-CN" sz="1400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5998759" y="4087914"/>
            <a:ext cx="3016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Поддержка социально ориентированных некоммерческих организаций ЛО 831,9 тыс. руб. </a:t>
            </a:r>
            <a:endParaRPr lang="ru-RU" altLang="zh-CN" sz="1400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4" name="文本框 128"/>
          <p:cNvSpPr txBox="1"/>
          <p:nvPr/>
        </p:nvSpPr>
        <p:spPr>
          <a:xfrm>
            <a:off x="5939454" y="1818375"/>
            <a:ext cx="26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90695"/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Бесплатное питание в школах 89 225,8 тыс. руб.</a:t>
            </a:r>
            <a:endParaRPr lang="en-US" altLang="zh-CN" sz="1400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5" name="文本框 128"/>
          <p:cNvSpPr txBox="1"/>
          <p:nvPr/>
        </p:nvSpPr>
        <p:spPr>
          <a:xfrm>
            <a:off x="5969983" y="3293913"/>
            <a:ext cx="2916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Компенсация части родительской платы в детских садах </a:t>
            </a:r>
          </a:p>
          <a:p>
            <a:pPr defTabSz="890695"/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9 887,8 тыс. руб.</a:t>
            </a:r>
            <a:endParaRPr lang="en-US" altLang="zh-CN" sz="1400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6" name="文本框 128"/>
          <p:cNvSpPr txBox="1"/>
          <p:nvPr/>
        </p:nvSpPr>
        <p:spPr>
          <a:xfrm>
            <a:off x="5943998" y="1124465"/>
            <a:ext cx="299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Деятельность по опеке и попечительству 258 143,7 тыс. руб.</a:t>
            </a:r>
            <a:endParaRPr lang="en-US" altLang="zh-CN" sz="1400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7" name="Заголовок 1"/>
          <p:cNvSpPr>
            <a:spLocks noGrp="1"/>
          </p:cNvSpPr>
          <p:nvPr>
            <p:ph type="title"/>
          </p:nvPr>
        </p:nvSpPr>
        <p:spPr>
          <a:xfrm>
            <a:off x="589637" y="240222"/>
            <a:ext cx="6786131" cy="584037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  <a:b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раздела «Социальная политика» – 2025 год</a:t>
            </a:r>
            <a:b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42" y="120922"/>
            <a:ext cx="1056708" cy="7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36" y="2723688"/>
            <a:ext cx="378039" cy="3780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054" name="Picture 6" descr="https://avatars.mds.yandex.net/i?id=f3efc5abca5526a4bcc0e32bf2bdc4590ad2f920-5208259-images-thumbs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33" y="1236845"/>
            <a:ext cx="499338" cy="3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1448" y="2675234"/>
            <a:ext cx="122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403 728,2 тыс. руб.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23" y="1817598"/>
            <a:ext cx="729117" cy="5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文本框 90"/>
          <p:cNvSpPr txBox="1"/>
          <p:nvPr/>
        </p:nvSpPr>
        <p:spPr>
          <a:xfrm>
            <a:off x="2164772" y="4268734"/>
            <a:ext cx="5833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altLang="zh-CN" sz="2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21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5" name="Freeform 5"/>
          <p:cNvSpPr/>
          <p:nvPr/>
        </p:nvSpPr>
        <p:spPr bwMode="auto">
          <a:xfrm rot="10800000">
            <a:off x="2069893" y="4170547"/>
            <a:ext cx="749920" cy="5992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9999"/>
          </a:solidFill>
          <a:ln w="19050">
            <a:solidFill>
              <a:srgbClr val="1E668A"/>
            </a:soli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Freeform 5"/>
          <p:cNvSpPr/>
          <p:nvPr/>
        </p:nvSpPr>
        <p:spPr bwMode="auto">
          <a:xfrm>
            <a:off x="2153162" y="4237089"/>
            <a:ext cx="583380" cy="4661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60000">
                <a:srgbClr val="ECECEC"/>
              </a:gs>
              <a:gs pos="100000">
                <a:srgbClr val="D1D1D1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52400" dist="38100" dir="2700000" algn="tl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 defTabSz="914378">
              <a:defRPr/>
            </a:pPr>
            <a:r>
              <a:rPr lang="ru-RU" altLang="zh-CN" sz="21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05</a:t>
            </a:r>
            <a:endParaRPr lang="zh-CN" altLang="en-US" sz="21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07" name="直接连接符 49"/>
          <p:cNvCxnSpPr/>
          <p:nvPr/>
        </p:nvCxnSpPr>
        <p:spPr>
          <a:xfrm flipV="1">
            <a:off x="2803670" y="4457246"/>
            <a:ext cx="2470548" cy="1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</a:ln>
          <a:effectLst/>
        </p:spPr>
      </p:cxnSp>
      <p:sp>
        <p:nvSpPr>
          <p:cNvPr id="108" name="椭圆 54"/>
          <p:cNvSpPr/>
          <p:nvPr/>
        </p:nvSpPr>
        <p:spPr>
          <a:xfrm>
            <a:off x="5228551" y="4408632"/>
            <a:ext cx="100333" cy="9046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zh-CN" altLang="en-US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Freeform 5"/>
          <p:cNvSpPr/>
          <p:nvPr/>
        </p:nvSpPr>
        <p:spPr bwMode="auto">
          <a:xfrm rot="10800000">
            <a:off x="5374933" y="4204363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9999"/>
          </a:solidFill>
          <a:ln w="19050">
            <a:solidFill>
              <a:srgbClr val="1E668A"/>
            </a:soli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79" tIns="34289" rIns="68579" bIns="34289" numCol="1" anchor="t" anchorCtr="0" compatLnSpc="1"/>
          <a:lstStyle/>
          <a:p>
            <a:pPr defTabSz="91437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文本框 128"/>
          <p:cNvSpPr txBox="1"/>
          <p:nvPr/>
        </p:nvSpPr>
        <p:spPr>
          <a:xfrm>
            <a:off x="6021578" y="4871170"/>
            <a:ext cx="2967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0695"/>
            <a:r>
              <a:rPr lang="ru-RU" altLang="zh-CN" sz="1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Единовременная выплата на проведение капитального ремонта жилых домов 781,0 тыс. руб.</a:t>
            </a:r>
            <a:endParaRPr lang="ru-RU" altLang="zh-CN" sz="1400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57" y="3514412"/>
            <a:ext cx="383018" cy="3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70" y="5016722"/>
            <a:ext cx="43204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ictur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21" y="4338768"/>
            <a:ext cx="441843" cy="2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4395680" y="1153412"/>
            <a:ext cx="7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63,9%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441886" y="1765036"/>
            <a:ext cx="7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22,1%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35871" y="2543935"/>
            <a:ext cx="7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11,1%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574466" y="3378472"/>
            <a:ext cx="67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2,5%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598147" y="4092024"/>
            <a:ext cx="6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0,2%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98147" y="4795531"/>
            <a:ext cx="7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0,2%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5796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10" y="44624"/>
            <a:ext cx="9143998" cy="764704"/>
          </a:xfrm>
        </p:spPr>
        <p:txBody>
          <a:bodyPr>
            <a:normAutofit/>
          </a:bodyPr>
          <a:lstStyle/>
          <a:p>
            <a:pPr marL="12700" algn="ctr">
              <a:lnSpc>
                <a:spcPts val="1655"/>
              </a:lnSpc>
              <a:spcBef>
                <a:spcPts val="95"/>
              </a:spcBef>
            </a:pPr>
            <a:r>
              <a:rPr lang="ru-RU" sz="2000" b="1" i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Указов </a:t>
            </a:r>
            <a:r>
              <a:rPr lang="ru-RU" sz="2000" b="1" i="1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000" b="1" i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РФ: </a:t>
            </a:r>
            <a:br>
              <a:rPr lang="ru-RU" sz="2000" b="1" i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7 мая 2012 года № 597, от 1 июня 2012 года № 761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52800"/>
              </p:ext>
            </p:extLst>
          </p:nvPr>
        </p:nvGraphicFramePr>
        <p:xfrm>
          <a:off x="124691" y="1052736"/>
          <a:ext cx="8767789" cy="49443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81701">
                  <a:extLst>
                    <a:ext uri="{9D8B030D-6E8A-4147-A177-3AD203B41FA5}">
                      <a16:colId xmlns:a16="http://schemas.microsoft.com/office/drawing/2014/main" val="2939971120"/>
                    </a:ext>
                  </a:extLst>
                </a:gridCol>
                <a:gridCol w="1262030">
                  <a:extLst>
                    <a:ext uri="{9D8B030D-6E8A-4147-A177-3AD203B41FA5}">
                      <a16:colId xmlns:a16="http://schemas.microsoft.com/office/drawing/2014/main" val="2021098186"/>
                    </a:ext>
                  </a:extLst>
                </a:gridCol>
                <a:gridCol w="1262030">
                  <a:extLst>
                    <a:ext uri="{9D8B030D-6E8A-4147-A177-3AD203B41FA5}">
                      <a16:colId xmlns:a16="http://schemas.microsoft.com/office/drawing/2014/main" val="1057861549"/>
                    </a:ext>
                  </a:extLst>
                </a:gridCol>
                <a:gridCol w="1262028">
                  <a:extLst>
                    <a:ext uri="{9D8B030D-6E8A-4147-A177-3AD203B41FA5}">
                      <a16:colId xmlns:a16="http://schemas.microsoft.com/office/drawing/2014/main" val="3669237821"/>
                    </a:ext>
                  </a:extLst>
                </a:gridCol>
              </a:tblGrid>
              <a:tr h="4367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 fontAlgn="ctr"/>
                      <a:r>
                        <a:rPr lang="ru-RU" sz="1600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600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600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0911961"/>
                  </a:ext>
                </a:extLst>
              </a:tr>
              <a:tr h="1240512"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педагогических работников дошкольных образовательных организаций</a:t>
                      </a:r>
                      <a:endParaRPr lang="ru-RU" sz="16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56 856,3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61 244,0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63 693,8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944232"/>
                  </a:ext>
                </a:extLst>
              </a:tr>
              <a:tr h="1130746"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педагогических работников образовательных организаций общего образования</a:t>
                      </a:r>
                      <a:endParaRPr lang="ru-RU" sz="16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58 328,3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62 878,3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65 393,4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302816"/>
                  </a:ext>
                </a:extLst>
              </a:tr>
              <a:tr h="140045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педагогических работников организаций дополнительного образования детей</a:t>
                      </a:r>
                      <a:endParaRPr lang="ru-RU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59 385,1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63 855,2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67 686,5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7350440"/>
                  </a:ext>
                </a:extLst>
              </a:tr>
              <a:tr h="684971"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р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аботников учреждений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</a:t>
                      </a:r>
                      <a:endParaRPr lang="ru-RU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50 403,3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61 320,0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64 070,0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85319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44408" y="65543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рублей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4221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Муниципальный дорожный фонд на 2025-2027 годы 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i="1" dirty="0">
                <a:latin typeface="Times New Roman" pitchFamily="18" charset="0"/>
                <a:cs typeface="Times New Roman" pitchFamily="18" charset="0"/>
              </a:rPr>
            </a:br>
            <a:endParaRPr lang="ru-RU" sz="21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523727" cy="11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07505" y="1234021"/>
            <a:ext cx="1656184" cy="4320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акцизы 18 520,5 тыс. руб.</a:t>
            </a:r>
          </a:p>
          <a:p>
            <a:pPr marL="0" indent="0" algn="ctr">
              <a:buNone/>
            </a:pP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5" y="7135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57324163"/>
              </p:ext>
            </p:extLst>
          </p:nvPr>
        </p:nvGraphicFramePr>
        <p:xfrm>
          <a:off x="22131" y="1525492"/>
          <a:ext cx="9025923" cy="406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бъект 10"/>
          <p:cNvSpPr>
            <a:spLocks noGrp="1"/>
          </p:cNvSpPr>
          <p:nvPr>
            <p:ph sz="half" idx="2"/>
          </p:nvPr>
        </p:nvSpPr>
        <p:spPr>
          <a:xfrm>
            <a:off x="1849063" y="1234020"/>
            <a:ext cx="1656184" cy="4320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 числе акцизы 19 513,1 тыс. руб.</a:t>
            </a:r>
          </a:p>
          <a:p>
            <a:pPr marL="0" indent="0" algn="ctr">
              <a:buNone/>
            </a:pP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10"/>
          <p:cNvSpPr>
            <a:spLocks noGrp="1"/>
          </p:cNvSpPr>
          <p:nvPr>
            <p:ph sz="half" idx="2"/>
          </p:nvPr>
        </p:nvSpPr>
        <p:spPr>
          <a:xfrm>
            <a:off x="3923929" y="1234020"/>
            <a:ext cx="1656184" cy="4320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 числе акцизы 20 293,7 тыс. руб.</a:t>
            </a:r>
          </a:p>
          <a:p>
            <a:pPr marL="0" indent="0" algn="ctr">
              <a:buNone/>
            </a:pP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0887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7"/>
          <p:cNvSpPr/>
          <p:nvPr/>
        </p:nvSpPr>
        <p:spPr>
          <a:xfrm rot="2700000">
            <a:off x="4065379" y="773190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0"/>
          <p:cNvSpPr/>
          <p:nvPr/>
        </p:nvSpPr>
        <p:spPr>
          <a:xfrm rot="18900000" flipH="1">
            <a:off x="4820016" y="1727410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45"/>
          <p:cNvSpPr/>
          <p:nvPr/>
        </p:nvSpPr>
        <p:spPr>
          <a:xfrm rot="2700000">
            <a:off x="4065378" y="2726088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48"/>
          <p:cNvSpPr/>
          <p:nvPr/>
        </p:nvSpPr>
        <p:spPr>
          <a:xfrm rot="18900000" flipH="1">
            <a:off x="4810099" y="3743963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51"/>
          <p:cNvSpPr/>
          <p:nvPr/>
        </p:nvSpPr>
        <p:spPr>
          <a:xfrm rot="2700000">
            <a:off x="4032667" y="4710951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3"/>
          <p:cNvSpPr/>
          <p:nvPr/>
        </p:nvSpPr>
        <p:spPr>
          <a:xfrm>
            <a:off x="4206851" y="582082"/>
            <a:ext cx="729836" cy="729836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41"/>
          <p:cNvSpPr/>
          <p:nvPr/>
        </p:nvSpPr>
        <p:spPr>
          <a:xfrm flipH="1">
            <a:off x="4190962" y="1504225"/>
            <a:ext cx="729836" cy="7298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46"/>
          <p:cNvSpPr/>
          <p:nvPr/>
        </p:nvSpPr>
        <p:spPr>
          <a:xfrm>
            <a:off x="4211016" y="2491603"/>
            <a:ext cx="729836" cy="729836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49"/>
          <p:cNvSpPr/>
          <p:nvPr/>
        </p:nvSpPr>
        <p:spPr>
          <a:xfrm flipH="1">
            <a:off x="4189075" y="3481273"/>
            <a:ext cx="729836" cy="7298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52"/>
          <p:cNvSpPr/>
          <p:nvPr/>
        </p:nvSpPr>
        <p:spPr>
          <a:xfrm>
            <a:off x="4206851" y="4466868"/>
            <a:ext cx="729836" cy="729836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9"/>
          <p:cNvSpPr txBox="1"/>
          <p:nvPr/>
        </p:nvSpPr>
        <p:spPr>
          <a:xfrm>
            <a:off x="239105" y="414173"/>
            <a:ext cx="36768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600" i="1" dirty="0">
                <a:latin typeface="+mn-lt"/>
                <a:ea typeface="微软雅黑" panose="020B0503020204020204" pitchFamily="34" charset="-122"/>
              </a:rPr>
              <a:t>Поддержка ЖКХ, развитие общественной и транспортной инфраструктуры поселений и оказание дополнительной финансовой </a:t>
            </a:r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помощи – </a:t>
            </a:r>
            <a:r>
              <a:rPr lang="ru-RU" altLang="zh-CN" sz="1600" b="1" i="1" dirty="0" smtClean="0">
                <a:latin typeface="+mn-lt"/>
                <a:ea typeface="微软雅黑" panose="020B0503020204020204" pitchFamily="34" charset="-122"/>
              </a:rPr>
              <a:t>295 425,8 тыс. руб.</a:t>
            </a:r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 </a:t>
            </a:r>
            <a:endParaRPr lang="en-US" altLang="zh-CN" sz="1600" i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0" name="TextBox 19"/>
          <p:cNvSpPr txBox="1"/>
          <p:nvPr/>
        </p:nvSpPr>
        <p:spPr>
          <a:xfrm>
            <a:off x="5241748" y="3753243"/>
            <a:ext cx="35787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600" i="1" dirty="0">
                <a:latin typeface="+mn-lt"/>
                <a:ea typeface="微软雅黑" panose="020B0503020204020204" pitchFamily="34" charset="-122"/>
              </a:rPr>
              <a:t>Ремонт, строительство </a:t>
            </a:r>
            <a:endParaRPr lang="ru-RU" altLang="zh-CN" sz="1600" i="1" dirty="0" smtClean="0">
              <a:latin typeface="+mn-lt"/>
              <a:ea typeface="微软雅黑" panose="020B0503020204020204" pitchFamily="34" charset="-122"/>
            </a:endParaRPr>
          </a:p>
          <a:p>
            <a:pPr algn="ctr"/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ДК – </a:t>
            </a:r>
            <a:r>
              <a:rPr lang="ru-RU" altLang="zh-CN" sz="1600" b="1" i="1" dirty="0" smtClean="0">
                <a:latin typeface="+mn-lt"/>
                <a:ea typeface="微软雅黑" panose="020B0503020204020204" pitchFamily="34" charset="-122"/>
              </a:rPr>
              <a:t>11 545,4 тыс. руб.</a:t>
            </a:r>
            <a:endParaRPr lang="en-US" altLang="zh-CN" sz="1600" b="1" i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314230" y="4659443"/>
            <a:ext cx="35347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600" i="1" dirty="0">
                <a:latin typeface="+mn-lt"/>
                <a:ea typeface="微软雅黑" panose="020B0503020204020204" pitchFamily="34" charset="-122"/>
              </a:rPr>
              <a:t>Реализация плана природоохранных </a:t>
            </a:r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мероприятий - </a:t>
            </a:r>
            <a:r>
              <a:rPr lang="ru-RU" altLang="zh-CN" sz="1600" b="1" i="1" dirty="0" smtClean="0">
                <a:latin typeface="+mn-lt"/>
                <a:ea typeface="微软雅黑" panose="020B0503020204020204" pitchFamily="34" charset="-122"/>
              </a:rPr>
              <a:t>6 343,0 тыс. руб.</a:t>
            </a:r>
            <a:endParaRPr lang="zh-CN" altLang="en-US" sz="1600" b="1" i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-1019"/>
            <a:ext cx="8994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Финансовая поддержка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Лужского муниципального района в 2025 году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5" name="TextBox 19"/>
          <p:cNvSpPr txBox="1"/>
          <p:nvPr/>
        </p:nvSpPr>
        <p:spPr>
          <a:xfrm>
            <a:off x="5232361" y="5151886"/>
            <a:ext cx="358348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600" i="1" dirty="0">
                <a:latin typeface="+mn-lt"/>
                <a:ea typeface="微软雅黑" panose="020B0503020204020204" pitchFamily="34" charset="-122"/>
              </a:rPr>
              <a:t>Сохранение целевых показателей повышения оплаты труда работников муниципальных учреждений культуры в соответствии с Указом Президента РФ от 7 мая 2012 года № </a:t>
            </a:r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597 – </a:t>
            </a:r>
          </a:p>
          <a:p>
            <a:pPr algn="ctr"/>
            <a:r>
              <a:rPr lang="ru-RU" altLang="zh-CN" sz="1600" b="1" i="1" dirty="0" smtClean="0">
                <a:latin typeface="+mn-lt"/>
                <a:ea typeface="微软雅黑" panose="020B0503020204020204" pitchFamily="34" charset="-122"/>
              </a:rPr>
              <a:t>5 000,0 тыс. руб. </a:t>
            </a:r>
            <a:endParaRPr lang="en-US" altLang="zh-CN" sz="1600" b="1" i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8" name="椭圆 49"/>
          <p:cNvSpPr/>
          <p:nvPr/>
        </p:nvSpPr>
        <p:spPr>
          <a:xfrm flipH="1">
            <a:off x="4230716" y="5451299"/>
            <a:ext cx="729836" cy="7298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48"/>
          <p:cNvSpPr/>
          <p:nvPr/>
        </p:nvSpPr>
        <p:spPr>
          <a:xfrm rot="18900000" flipH="1">
            <a:off x="4875599" y="5695380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53" name="object 13"/>
          <p:cNvSpPr txBox="1"/>
          <p:nvPr/>
        </p:nvSpPr>
        <p:spPr>
          <a:xfrm>
            <a:off x="253946" y="5890550"/>
            <a:ext cx="294990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7290" algn="l"/>
              </a:tabLst>
            </a:pPr>
            <a:r>
              <a:rPr sz="2800" b="1" spc="-200" dirty="0" smtClean="0">
                <a:latin typeface="+mn-lt"/>
                <a:cs typeface="Calibri"/>
              </a:rPr>
              <a:t>ВС</a:t>
            </a:r>
            <a:r>
              <a:rPr sz="2800" b="1" spc="-195" dirty="0" smtClean="0">
                <a:latin typeface="+mn-lt"/>
                <a:cs typeface="Calibri"/>
              </a:rPr>
              <a:t>Е</a:t>
            </a:r>
            <a:r>
              <a:rPr sz="2800" b="1" spc="-190" dirty="0" smtClean="0">
                <a:latin typeface="+mn-lt"/>
                <a:cs typeface="Calibri"/>
              </a:rPr>
              <a:t>Г</a:t>
            </a:r>
            <a:r>
              <a:rPr sz="2800" b="1" spc="-350" dirty="0" smtClean="0">
                <a:latin typeface="+mn-lt"/>
                <a:cs typeface="Calibri"/>
              </a:rPr>
              <a:t>О</a:t>
            </a:r>
            <a:r>
              <a:rPr sz="2800" b="1" spc="-85" dirty="0" smtClean="0">
                <a:latin typeface="+mn-lt"/>
                <a:cs typeface="Calibri"/>
              </a:rPr>
              <a:t> </a:t>
            </a:r>
            <a:r>
              <a:rPr sz="2800" b="1" spc="-240" dirty="0">
                <a:latin typeface="+mn-lt"/>
                <a:cs typeface="Calibri"/>
              </a:rPr>
              <a:t>МБТ</a:t>
            </a:r>
            <a:r>
              <a:rPr sz="2800" b="1" spc="-240" dirty="0" smtClean="0">
                <a:latin typeface="+mn-lt"/>
                <a:cs typeface="Calibri"/>
              </a:rPr>
              <a:t>:</a:t>
            </a:r>
            <a:r>
              <a:rPr lang="ru-RU" sz="2800" b="1" spc="-240" dirty="0" smtClean="0">
                <a:latin typeface="+mn-lt"/>
                <a:cs typeface="Calibri"/>
              </a:rPr>
              <a:t> </a:t>
            </a:r>
            <a:r>
              <a:rPr lang="ru-RU" sz="3600" b="1" spc="-104" baseline="4629" dirty="0">
                <a:latin typeface="+mn-lt"/>
                <a:cs typeface="Calibri"/>
              </a:rPr>
              <a:t>569 147,4 </a:t>
            </a:r>
            <a:endParaRPr sz="3600" dirty="0">
              <a:latin typeface="+mn-lt"/>
              <a:cs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63716" y="5566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тыс. руб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73647" y="1645279"/>
            <a:ext cx="7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37,1%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59067" y="2625167"/>
            <a:ext cx="661817" cy="38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7,0%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73647" y="715241"/>
            <a:ext cx="7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51,9%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8" name="TextBox 19"/>
          <p:cNvSpPr txBox="1"/>
          <p:nvPr/>
        </p:nvSpPr>
        <p:spPr>
          <a:xfrm>
            <a:off x="243194" y="2491603"/>
            <a:ext cx="37394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600" i="1" dirty="0">
                <a:latin typeface="+mn-lt"/>
                <a:ea typeface="微软雅黑" panose="020B0503020204020204" pitchFamily="34" charset="-122"/>
              </a:rPr>
              <a:t>Дотация на выравнивание бюджетной </a:t>
            </a:r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обеспеченности - </a:t>
            </a:r>
            <a:r>
              <a:rPr lang="ru-RU" altLang="zh-CN" sz="1600" b="1" i="1" dirty="0" smtClean="0">
                <a:latin typeface="+mn-lt"/>
                <a:ea typeface="微软雅黑" panose="020B0503020204020204" pitchFamily="34" charset="-122"/>
              </a:rPr>
              <a:t>39 709,6 тыс. руб.</a:t>
            </a:r>
            <a:endParaRPr lang="ru-RU" altLang="zh-CN" sz="1600" b="1" i="1" dirty="0">
              <a:latin typeface="+mn-lt"/>
              <a:ea typeface="微软雅黑" panose="020B0503020204020204" pitchFamily="34" charset="-122"/>
            </a:endParaRPr>
          </a:p>
          <a:p>
            <a:pPr algn="ctr"/>
            <a:r>
              <a:rPr lang="ru-RU" altLang="zh-CN" sz="1200" i="1" dirty="0">
                <a:latin typeface="+mn-lt"/>
                <a:ea typeface="微软雅黑" panose="020B0503020204020204" pitchFamily="34" charset="-122"/>
              </a:rPr>
              <a:t> (средства  </a:t>
            </a:r>
            <a:r>
              <a:rPr lang="ru-RU" altLang="zh-CN" sz="1200" i="1" dirty="0" smtClean="0">
                <a:latin typeface="+mn-lt"/>
                <a:ea typeface="微软雅黑" panose="020B0503020204020204" pitchFamily="34" charset="-122"/>
              </a:rPr>
              <a:t>местного </a:t>
            </a:r>
            <a:r>
              <a:rPr lang="ru-RU" altLang="zh-CN" sz="1200" i="1" dirty="0">
                <a:latin typeface="+mn-lt"/>
                <a:ea typeface="微软雅黑" panose="020B0503020204020204" pitchFamily="34" charset="-122"/>
              </a:rPr>
              <a:t>бюджета)</a:t>
            </a:r>
            <a:endParaRPr lang="en-US" altLang="zh-CN" sz="1200" i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9" name="TextBox 19"/>
          <p:cNvSpPr txBox="1"/>
          <p:nvPr/>
        </p:nvSpPr>
        <p:spPr>
          <a:xfrm>
            <a:off x="5167321" y="1523516"/>
            <a:ext cx="36898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Дотация на выравнивание бюджетной обеспеченности - </a:t>
            </a:r>
            <a:r>
              <a:rPr lang="ru-RU" altLang="zh-CN" sz="1600" b="1" i="1" dirty="0" smtClean="0">
                <a:latin typeface="+mn-lt"/>
                <a:ea typeface="微软雅黑" panose="020B0503020204020204" pitchFamily="34" charset="-122"/>
              </a:rPr>
              <a:t>211 123,6 тыс. руб.</a:t>
            </a:r>
          </a:p>
          <a:p>
            <a:pPr algn="ctr"/>
            <a:r>
              <a:rPr lang="ru-RU" altLang="zh-CN" sz="1600" i="1" dirty="0" smtClean="0">
                <a:latin typeface="+mn-lt"/>
                <a:ea typeface="微软雅黑" panose="020B0503020204020204" pitchFamily="34" charset="-122"/>
              </a:rPr>
              <a:t> </a:t>
            </a:r>
            <a:r>
              <a:rPr lang="ru-RU" altLang="zh-CN" sz="1200" i="1" dirty="0" smtClean="0">
                <a:latin typeface="+mn-lt"/>
                <a:ea typeface="微软雅黑" panose="020B0503020204020204" pitchFamily="34" charset="-122"/>
              </a:rPr>
              <a:t>(средства  областного бюджета)</a:t>
            </a:r>
            <a:endParaRPr lang="en-US" altLang="zh-CN" sz="1200" i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53024" y="3649292"/>
            <a:ext cx="661817" cy="38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,0%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71136" y="4616345"/>
            <a:ext cx="661817" cy="38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1,1%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3991206" y="5617770"/>
            <a:ext cx="1298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altLang="zh-CN" sz="2400" dirty="0" smtClean="0">
                <a:latin typeface="Agency FB" panose="020B0503020202020204" pitchFamily="34" charset="0"/>
                <a:ea typeface="微软雅黑" pitchFamily="34" charset="-122"/>
              </a:rPr>
              <a:t>6</a:t>
            </a:r>
            <a:endParaRPr lang="zh-CN" altLang="en-US" sz="2400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63" name="TextBox 20"/>
          <p:cNvSpPr txBox="1"/>
          <p:nvPr/>
        </p:nvSpPr>
        <p:spPr>
          <a:xfrm>
            <a:off x="4996434" y="4641996"/>
            <a:ext cx="1266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altLang="zh-CN" sz="2400" dirty="0" smtClean="0">
                <a:latin typeface="Agency FB" panose="020B0503020202020204" pitchFamily="34" charset="0"/>
                <a:ea typeface="微软雅黑" pitchFamily="34" charset="-122"/>
              </a:rPr>
              <a:t>5</a:t>
            </a:r>
            <a:endParaRPr lang="zh-CN" altLang="en-US" sz="2400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3989837" y="3651148"/>
            <a:ext cx="1186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altLang="zh-CN" sz="2400" dirty="0" smtClean="0">
                <a:latin typeface="Agency FB" panose="020B0503020202020204" pitchFamily="34" charset="0"/>
                <a:ea typeface="微软雅黑" pitchFamily="34" charset="-122"/>
              </a:rPr>
              <a:t>4</a:t>
            </a:r>
            <a:endParaRPr lang="zh-CN" altLang="en-US" sz="2400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98735" y="5626188"/>
            <a:ext cx="661817" cy="38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0,9%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TextBox 20"/>
          <p:cNvSpPr txBox="1"/>
          <p:nvPr/>
        </p:nvSpPr>
        <p:spPr>
          <a:xfrm>
            <a:off x="4977588" y="2639287"/>
            <a:ext cx="1298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altLang="zh-CN" sz="2400" dirty="0" smtClean="0">
                <a:latin typeface="Agency FB" panose="020B0503020202020204" pitchFamily="34" charset="0"/>
                <a:ea typeface="微软雅黑" pitchFamily="34" charset="-122"/>
              </a:rPr>
              <a:t>3</a:t>
            </a:r>
            <a:endParaRPr lang="zh-CN" altLang="en-US" sz="2400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67" name="TextBox 20"/>
          <p:cNvSpPr txBox="1"/>
          <p:nvPr/>
        </p:nvSpPr>
        <p:spPr>
          <a:xfrm>
            <a:off x="3989035" y="1658808"/>
            <a:ext cx="1202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altLang="zh-CN" sz="2400" dirty="0">
                <a:latin typeface="Agency FB" panose="020B0503020202020204" pitchFamily="34" charset="0"/>
                <a:ea typeface="微软雅黑" pitchFamily="34" charset="-122"/>
              </a:rPr>
              <a:t>2</a:t>
            </a:r>
            <a:endParaRPr lang="zh-CN" altLang="en-US" sz="2400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68" name="TextBox 20"/>
          <p:cNvSpPr txBox="1"/>
          <p:nvPr/>
        </p:nvSpPr>
        <p:spPr>
          <a:xfrm>
            <a:off x="5025288" y="748452"/>
            <a:ext cx="625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altLang="zh-CN" sz="2400" dirty="0" smtClean="0">
                <a:latin typeface="Agency FB" panose="020B0503020202020204" pitchFamily="34" charset="0"/>
                <a:ea typeface="微软雅黑" pitchFamily="34" charset="-122"/>
              </a:rPr>
              <a:t>1</a:t>
            </a:r>
            <a:endParaRPr lang="zh-CN" altLang="en-US" sz="2400" dirty="0">
              <a:latin typeface="Agency FB" panose="020B0503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7266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67" y="75982"/>
            <a:ext cx="8729313" cy="83273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Источники внутреннего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финансирования дефицита бюджета в 2025 - 2027 годах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95" y="106957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тыс. руб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8855"/>
              </p:ext>
            </p:extLst>
          </p:nvPr>
        </p:nvGraphicFramePr>
        <p:xfrm>
          <a:off x="160255" y="1041899"/>
          <a:ext cx="8804233" cy="30329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6754">
                  <a:extLst>
                    <a:ext uri="{9D8B030D-6E8A-4147-A177-3AD203B41FA5}">
                      <a16:colId xmlns:a16="http://schemas.microsoft.com/office/drawing/2014/main" val="2939971120"/>
                    </a:ext>
                  </a:extLst>
                </a:gridCol>
                <a:gridCol w="1200088">
                  <a:extLst>
                    <a:ext uri="{9D8B030D-6E8A-4147-A177-3AD203B41FA5}">
                      <a16:colId xmlns:a16="http://schemas.microsoft.com/office/drawing/2014/main" val="3669237821"/>
                    </a:ext>
                  </a:extLst>
                </a:gridCol>
                <a:gridCol w="1123255">
                  <a:extLst>
                    <a:ext uri="{9D8B030D-6E8A-4147-A177-3AD203B41FA5}">
                      <a16:colId xmlns:a16="http://schemas.microsoft.com/office/drawing/2014/main" val="41303141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75736186"/>
                    </a:ext>
                  </a:extLst>
                </a:gridCol>
              </a:tblGrid>
              <a:tr h="41120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0911961"/>
                  </a:ext>
                </a:extLst>
              </a:tr>
              <a:tr h="411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полученные муниципальными районами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76 000,0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-76 000,0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944232"/>
                  </a:ext>
                </a:extLst>
              </a:tr>
              <a:tr h="41120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Изменение прочих остатков денежных средств бюджетов      муниципальных районов</a:t>
                      </a:r>
                      <a:endParaRPr lang="ru-RU" sz="14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76 003,5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82 623,7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5 473,5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302816"/>
                  </a:ext>
                </a:extLst>
              </a:tr>
              <a:tr h="61681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бюджетных кредитов другим бюджетам бюджетной системы Российской Федерации из бюджетов муниципальных районов в валюте Российской Федерации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-10 000,0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7350440"/>
                  </a:ext>
                </a:extLst>
              </a:tr>
              <a:tr h="64555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бюджетных кредитов, предоставленных другим бюджетам бюджетной системы Российской Федерации из бюджетов муниципальных районов в валюте Российской Федерации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8531909"/>
                  </a:ext>
                </a:extLst>
              </a:tr>
              <a:tr h="46716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источников внутреннего финансирования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152 003,5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6 623,7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5 473,5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504979"/>
                  </a:ext>
                </a:extLst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98152"/>
              </p:ext>
            </p:extLst>
          </p:nvPr>
        </p:nvGraphicFramePr>
        <p:xfrm>
          <a:off x="127751" y="4293096"/>
          <a:ext cx="4444249" cy="217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96" y="4415701"/>
            <a:ext cx="3574315" cy="1862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31" y="558924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212914"/>
              </p:ext>
            </p:extLst>
          </p:nvPr>
        </p:nvGraphicFramePr>
        <p:xfrm>
          <a:off x="3131840" y="4293096"/>
          <a:ext cx="2016226" cy="19852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98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latin typeface="Palatino Linotype" panose="02040502050505030304" pitchFamily="18" charset="0"/>
                        </a:rPr>
                        <a:t>Прогноз погашения, </a:t>
                      </a:r>
                    </a:p>
                    <a:p>
                      <a:pPr algn="ctr" fontAlgn="ctr"/>
                      <a:r>
                        <a:rPr lang="ru-RU" sz="1400" i="1" u="none" strike="noStrike" dirty="0" smtClean="0">
                          <a:latin typeface="Palatino Linotype" panose="02040502050505030304" pitchFamily="18" charset="0"/>
                        </a:rPr>
                        <a:t>тыс. руб.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34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долг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15 203,5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76 000,0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2 941,0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1914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107504" y="144651"/>
            <a:ext cx="89289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8980" algn="ctr">
              <a:lnSpc>
                <a:spcPct val="100000"/>
              </a:lnSpc>
              <a:spcBef>
                <a:spcPts val="95"/>
              </a:spcBef>
              <a:tabLst>
                <a:tab pos="2830195" algn="l"/>
              </a:tabLst>
            </a:pPr>
            <a:r>
              <a:rPr sz="2000" b="1" i="1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sz="2000" b="1" i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0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sz="20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ЛУЖСКОГО МУНИЦИПАЛЬНОГО РАЙОНА </a:t>
            </a:r>
            <a:r>
              <a:rPr sz="2000" b="1" i="1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</a:t>
            </a:r>
            <a:r>
              <a:rPr sz="2000" b="1" i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077" y="4251191"/>
            <a:ext cx="756771" cy="714254"/>
          </a:xfrm>
          <a:prstGeom prst="rect">
            <a:avLst/>
          </a:prstGeom>
        </p:spPr>
      </p:pic>
      <p:sp>
        <p:nvSpPr>
          <p:cNvPr id="12" name="object 25"/>
          <p:cNvSpPr txBox="1"/>
          <p:nvPr/>
        </p:nvSpPr>
        <p:spPr>
          <a:xfrm>
            <a:off x="3195749" y="4261269"/>
            <a:ext cx="2520280" cy="8854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1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1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</a:t>
            </a:r>
            <a:r>
              <a:rPr sz="11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Ы</a:t>
            </a:r>
            <a:r>
              <a:rPr sz="11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Й</a:t>
            </a:r>
            <a:r>
              <a:rPr sz="11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1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ПОРТАЛ</a:t>
            </a:r>
            <a:r>
              <a:rPr sz="11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1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1100" b="1" spc="-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11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100" b="1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11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1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1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НОЙ</a:t>
            </a:r>
            <a:r>
              <a:rPr sz="11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100" b="1" spc="-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</a:t>
            </a:r>
            <a:r>
              <a:rPr sz="1100" b="1" spc="-1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</a:t>
            </a:r>
            <a:r>
              <a:rPr sz="1100" b="1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СТ</a:t>
            </a:r>
            <a:r>
              <a:rPr sz="11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100" b="1" spc="-1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МЫ</a:t>
            </a:r>
            <a:r>
              <a:rPr lang="ru-RU" sz="1100" b="1" spc="-1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   </a:t>
            </a:r>
            <a:r>
              <a:rPr lang="ru-RU" sz="1100" b="1" spc="-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РОССИ</a:t>
            </a:r>
            <a:r>
              <a:rPr lang="ru-RU" sz="1100" b="1" spc="-1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Й</a:t>
            </a:r>
            <a:r>
              <a:rPr lang="ru-RU" sz="1100" b="1" spc="-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СКО</a:t>
            </a:r>
            <a:r>
              <a:rPr lang="ru-RU" sz="1100" b="1" spc="-1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Й</a:t>
            </a:r>
            <a:r>
              <a:rPr lang="ru-RU" sz="11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sz="1100" b="1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Ф</a:t>
            </a:r>
            <a:r>
              <a:rPr lang="ru-RU" sz="1100" b="1" spc="-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lang="ru-RU" sz="1100" b="1" spc="-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ДЕ</a:t>
            </a:r>
            <a:r>
              <a:rPr lang="ru-RU" sz="1100" b="1" spc="-10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РАЦИИ «</a:t>
            </a:r>
            <a:r>
              <a:rPr lang="ru-RU" sz="1100" b="1" spc="-1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ЭЛ</a:t>
            </a:r>
            <a:r>
              <a:rPr lang="ru-RU" sz="1100" b="1" spc="-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lang="ru-RU" sz="1100" b="1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</a:t>
            </a:r>
            <a:r>
              <a:rPr lang="ru-RU" sz="11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lang="ru-RU" sz="1100" b="1" spc="-10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РОНН</a:t>
            </a:r>
            <a:r>
              <a:rPr lang="ru-RU" sz="1100" b="1" spc="-1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Ы</a:t>
            </a:r>
            <a:r>
              <a:rPr lang="ru-RU" sz="1100" b="1" spc="-1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Й</a:t>
            </a:r>
            <a:r>
              <a:rPr lang="ru-RU" sz="11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sz="1100" b="1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БЮД</a:t>
            </a:r>
            <a:r>
              <a:rPr lang="ru-RU" sz="1100" b="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lang="ru-RU" sz="11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lang="ru-RU" sz="11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lang="ru-RU" sz="1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»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spcBef>
                <a:spcPts val="105"/>
              </a:spcBef>
            </a:pPr>
            <a:endParaRPr lang="ru-RU"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Calibri"/>
              <a:cs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394" y="1046647"/>
            <a:ext cx="657394" cy="6744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object 25"/>
          <p:cNvSpPr txBox="1"/>
          <p:nvPr/>
        </p:nvSpPr>
        <p:spPr>
          <a:xfrm>
            <a:off x="299914" y="1024052"/>
            <a:ext cx="2964480" cy="1054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РАЗДЕЛ КОМИТЕТ ФИНАНСОВ </a:t>
            </a:r>
          </a:p>
          <a:p>
            <a:pPr lvl="0">
              <a:lnSpc>
                <a:spcPct val="100000"/>
              </a:lnSpc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ОФИЦИАЛЬНОГО САЙТА АДМИНИСТРАЦИИ ЛУЖСКОГО МУНИЦИПАЛЬНОГО РАЙОНА</a:t>
            </a:r>
          </a:p>
          <a:p>
            <a:pPr lvl="0">
              <a:lnSpc>
                <a:spcPct val="100000"/>
              </a:lnSpc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ЛЕНИНГРАДСКОЙ ОБЛАСТИ</a:t>
            </a:r>
          </a:p>
          <a:p>
            <a:pPr marL="12700">
              <a:spcBef>
                <a:spcPts val="105"/>
              </a:spcBef>
            </a:pPr>
            <a:endParaRPr lang="ru-RU"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21" name="object 25"/>
          <p:cNvSpPr txBox="1"/>
          <p:nvPr/>
        </p:nvSpPr>
        <p:spPr>
          <a:xfrm>
            <a:off x="4957619" y="1024052"/>
            <a:ext cx="2802586" cy="1054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РАЗДЕЛ БЮДЖЕТ ДЛЯ ГРАЖДАН</a:t>
            </a:r>
          </a:p>
          <a:p>
            <a:pPr lvl="0"/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ОФИЦИАЛЬНОГО САЙТА АДМИНИСТРАЦИИ ЛУЖСКОГО МУНИЦИПАЛЬНОГО РАЙОНА ЛЕНИНГРАДСКОЙ ОБЛАСТИ</a:t>
            </a:r>
          </a:p>
          <a:p>
            <a:pPr marL="12700">
              <a:spcBef>
                <a:spcPts val="105"/>
              </a:spcBef>
            </a:pPr>
            <a:endParaRPr lang="ru-RU"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Calibri"/>
              <a:cs typeface="Calibri"/>
            </a:endParaRPr>
          </a:p>
        </p:txBody>
      </p:sp>
      <p:pic>
        <p:nvPicPr>
          <p:cNvPr id="1026" name="Picture 2" descr="http://qrcoder.ru/code/?https%3A%2F%2Fluga.ru%2Fmsu%2Fadm%2Fkom_otd%2Fkom_fin%2Fgrazhd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52" y="1039921"/>
            <a:ext cx="674495" cy="6744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budget.gov.ru%2F%C1%FE%E4%E6%E5%F2%3FregionId%3D41000000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79" y="4244116"/>
            <a:ext cx="674840" cy="6748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523" y="4965445"/>
            <a:ext cx="4137596" cy="18266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92" y="1795152"/>
            <a:ext cx="3661086" cy="21377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999" y="1789339"/>
            <a:ext cx="4154448" cy="21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2538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7830" y="27384"/>
            <a:ext cx="9144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19616" cy="51434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15179" y="116632"/>
            <a:ext cx="2657856" cy="6696744"/>
            <a:chOff x="428244" y="0"/>
            <a:chExt cx="2657856" cy="5143499"/>
          </a:xfrm>
          <a:solidFill>
            <a:schemeClr val="accent5">
              <a:lumMod val="60000"/>
              <a:lumOff val="40000"/>
            </a:schemeClr>
          </a:solidFill>
          <a:effectLst/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244" y="0"/>
              <a:ext cx="2657856" cy="5143499"/>
            </a:xfrm>
            <a:prstGeom prst="rect">
              <a:avLst/>
            </a:prstGeom>
            <a:grpFill/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493" y="0"/>
              <a:ext cx="2374900" cy="5114057"/>
            </a:xfrm>
            <a:prstGeom prst="rect">
              <a:avLst/>
            </a:prstGeom>
            <a:grpFill/>
            <a:effectLst/>
          </p:spPr>
        </p:pic>
      </p:grpSp>
      <p:sp>
        <p:nvSpPr>
          <p:cNvPr id="12" name="object 12"/>
          <p:cNvSpPr txBox="1"/>
          <p:nvPr/>
        </p:nvSpPr>
        <p:spPr>
          <a:xfrm>
            <a:off x="256428" y="3666275"/>
            <a:ext cx="23749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925320" algn="l"/>
              </a:tabLst>
            </a:pPr>
            <a:r>
              <a:rPr sz="8000" i="1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97817A"/>
                  </a:solidFill>
                </a:uFill>
                <a:latin typeface="Bodoni MT Condensed"/>
                <a:cs typeface="Bodoni MT Condensed"/>
              </a:rPr>
              <a:t>2025</a:t>
            </a:r>
            <a:endParaRPr sz="8000" i="1" dirty="0">
              <a:latin typeface="Bodoni MT Condensed"/>
              <a:cs typeface="Bodoni MT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9714" y="3111496"/>
            <a:ext cx="795634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400" i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/>
                <a:cs typeface="Bodoni MT Condensed"/>
              </a:rPr>
              <a:t>2026</a:t>
            </a:r>
            <a:endParaRPr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/>
              <a:cs typeface="Bodoni MT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3368" y="2557386"/>
            <a:ext cx="568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i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/>
                <a:cs typeface="Bodoni MT Condensed"/>
              </a:rPr>
              <a:t>2027</a:t>
            </a:r>
            <a:endParaRPr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/>
              <a:cs typeface="Bodoni MT Condensed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8886" y="247897"/>
            <a:ext cx="917287" cy="138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34747" y="2537139"/>
            <a:ext cx="6347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atin typeface="+mn-lt"/>
              <a:ea typeface="Yu Gothic UI Light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0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20688"/>
            <a:ext cx="1368152" cy="1384995"/>
          </a:xfrm>
          <a:prstGeom prst="rect">
            <a:avLst/>
          </a:prstGeom>
          <a:noFill/>
          <a:ln w="38100">
            <a:solidFill>
              <a:srgbClr val="1E668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над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80312" y="2564904"/>
            <a:ext cx="1512168" cy="1600438"/>
          </a:xfrm>
          <a:prstGeom prst="rect">
            <a:avLst/>
          </a:prstGeom>
          <a:ln w="38100">
            <a:solidFill>
              <a:srgbClr val="FC9204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два финансовых года, следующие за очередным финансовым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437112"/>
            <a:ext cx="3240360" cy="1815882"/>
          </a:xfrm>
          <a:prstGeom prst="rect">
            <a:avLst/>
          </a:prstGeom>
          <a:ln w="38100">
            <a:solidFill>
              <a:srgbClr val="3187AD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кассовый разрыв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прогнозируемая в определенный период текущего финансового года недостаточность на едином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денежных средств, необходимых для осуществления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кассовых выплат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437112"/>
            <a:ext cx="2376264" cy="2031325"/>
          </a:xfrm>
          <a:prstGeom prst="rect">
            <a:avLst/>
          </a:prstGeom>
          <a:ln w="38100">
            <a:solidFill>
              <a:srgbClr val="3187AD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16216" y="4437112"/>
            <a:ext cx="2376264" cy="2031325"/>
          </a:xfrm>
          <a:prstGeom prst="rect">
            <a:avLst/>
          </a:prstGeom>
          <a:ln w="38100">
            <a:solidFill>
              <a:srgbClr val="3187AD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2564904"/>
            <a:ext cx="2952328" cy="1600438"/>
          </a:xfrm>
          <a:prstGeom prst="rect">
            <a:avLst/>
          </a:prstGeom>
          <a:ln w="38100">
            <a:solidFill>
              <a:srgbClr val="FC9204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2564904"/>
            <a:ext cx="1584176" cy="1384995"/>
          </a:xfrm>
          <a:prstGeom prst="rect">
            <a:avLst/>
          </a:prstGeom>
          <a:ln w="38100">
            <a:solidFill>
              <a:srgbClr val="FC9204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предшествующий текущему финансовому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2564904"/>
            <a:ext cx="1440160" cy="1600438"/>
          </a:xfrm>
          <a:prstGeom prst="rect">
            <a:avLst/>
          </a:prstGeom>
          <a:ln w="38100">
            <a:solidFill>
              <a:srgbClr val="FC9204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следующий за текущим финансовым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440377"/>
            <a:ext cx="2232248" cy="181588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1800" y="620688"/>
            <a:ext cx="1296144" cy="1384995"/>
          </a:xfrm>
          <a:prstGeom prst="rect">
            <a:avLst/>
          </a:prstGeom>
          <a:noFill/>
          <a:ln w="38100">
            <a:solidFill>
              <a:srgbClr val="1E668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3968" y="620688"/>
            <a:ext cx="1440160" cy="1384995"/>
          </a:xfrm>
          <a:prstGeom prst="rect">
            <a:avLst/>
          </a:prstGeom>
          <a:noFill/>
          <a:ln w="38100">
            <a:solidFill>
              <a:srgbClr val="1E668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0152" y="620688"/>
            <a:ext cx="1368152" cy="1384995"/>
          </a:xfrm>
          <a:prstGeom prst="rect">
            <a:avLst/>
          </a:prstGeom>
          <a:noFill/>
          <a:ln w="38100">
            <a:solidFill>
              <a:srgbClr val="1E668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619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0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Виды поступлений в бюджет</a:t>
            </a:r>
            <a:endParaRPr lang="ru-RU" sz="2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5860" y="1251771"/>
            <a:ext cx="2787048" cy="5262979"/>
          </a:xfrm>
          <a:prstGeom prst="rect">
            <a:avLst/>
          </a:prstGeom>
          <a:ln w="38100">
            <a:solidFill>
              <a:srgbClr val="009999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Центральное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2525" y="1251771"/>
            <a:ext cx="3403089" cy="5262979"/>
          </a:xfrm>
          <a:prstGeom prst="rect">
            <a:avLst/>
          </a:prstGeom>
          <a:ln w="38100">
            <a:solidFill>
              <a:srgbClr val="1E668A"/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продажи имущества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находящегося в государственной или муниципальной собственности;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платных услуг, оказываемых бюджетными учреждениями, находящимися в ведении соответственно федеральных органов исполнительной власти, органов исполнительной власти субъектов Российской Федерации, органов местного самоуправления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средства, полученные в результате применения мер гражданско-правовой, административной и уголовной ответственности,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платежи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пользовании природными ресурсами, административные платежи и сборы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1258063"/>
            <a:ext cx="2443873" cy="4893647"/>
          </a:xfrm>
          <a:prstGeom prst="rect">
            <a:avLst/>
          </a:prstGeom>
          <a:ln w="38100">
            <a:solidFill>
              <a:srgbClr val="B590D4"/>
            </a:solidFill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других бюджетов бюджетной системы Российской Федерации;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других бюджетов бюджетной системы Российской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(межбюджетные субсидии);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субвенции из федерального бюджета и (или) из бюджетов субъектов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других бюджетов бюджетной системы Российской Федерации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8" y="449257"/>
            <a:ext cx="854474" cy="848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341" y="477053"/>
            <a:ext cx="180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НАЛОГОВЫЕ ДОХОДЫ</a:t>
            </a:r>
            <a:endParaRPr lang="ru-RU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9822" y="430886"/>
            <a:ext cx="180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НЕНАЛОГОВЫЕ ДОХОДЫ</a:t>
            </a:r>
            <a:endParaRPr lang="ru-R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7558" y="430887"/>
            <a:ext cx="197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БЕЗВОЗМЕЗДНЫЕ ПОСТУПЛЕНИЯ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34" y="449256"/>
            <a:ext cx="854474" cy="848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80" y="432890"/>
            <a:ext cx="855546" cy="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67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191237" y="2386495"/>
            <a:ext cx="4372235" cy="1784801"/>
            <a:chOff x="2482316" y="2299046"/>
            <a:chExt cx="4752528" cy="1940042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3187AD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711053" y="2386495"/>
            <a:ext cx="4372235" cy="1784801"/>
            <a:chOff x="2482316" y="2299046"/>
            <a:chExt cx="4752528" cy="1940042"/>
          </a:xfrm>
        </p:grpSpPr>
        <p:sp>
          <p:nvSpPr>
            <p:cNvPr id="31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2571EAE2-6141-434B-85C8-8DDA9CD45E9B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5230870" y="2386495"/>
            <a:ext cx="4372235" cy="1784801"/>
            <a:chOff x="2482316" y="2299046"/>
            <a:chExt cx="4752528" cy="1940042"/>
          </a:xfrm>
        </p:grpSpPr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1094416" y="3123564"/>
            <a:ext cx="1029251" cy="1837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1245495" y="2590649"/>
            <a:ext cx="2006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и развитие проектных принципов управления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1673370" y="2867213"/>
            <a:ext cx="1252659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ru-RU" altLang="zh-CN" sz="9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1213622" y="2832428"/>
            <a:ext cx="43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629227" y="3123564"/>
            <a:ext cx="1029251" cy="1837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5C36BD-10B5-43B8-AAB2-20B29D540033}"/>
              </a:ext>
            </a:extLst>
          </p:cNvPr>
          <p:cNvSpPr txBox="1"/>
          <p:nvPr/>
        </p:nvSpPr>
        <p:spPr>
          <a:xfrm>
            <a:off x="4046627" y="2453944"/>
            <a:ext cx="16023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безопасного уровня долговой нагрузки Лужского муниципального района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BFB671-68A3-46FD-8881-8E994A988DD6}"/>
              </a:ext>
            </a:extLst>
          </p:cNvPr>
          <p:cNvSpPr txBox="1"/>
          <p:nvPr/>
        </p:nvSpPr>
        <p:spPr>
          <a:xfrm>
            <a:off x="3766923" y="2825124"/>
            <a:ext cx="45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50">
            <a:extLst>
              <a:ext uri="{FF2B5EF4-FFF2-40B4-BE49-F238E27FC236}">
                <a16:creationId xmlns:a16="http://schemas.microsoft.com/office/drawing/2014/main" id="{6694C78F-F55B-4EC8-853B-D0914E78C52F}"/>
              </a:ext>
            </a:extLst>
          </p:cNvPr>
          <p:cNvSpPr/>
          <p:nvPr/>
        </p:nvSpPr>
        <p:spPr>
          <a:xfrm rot="5400000">
            <a:off x="6141040" y="3123564"/>
            <a:ext cx="1029251" cy="1837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36EEA7-835F-4EB1-92A6-C84C34C182FE}"/>
              </a:ext>
            </a:extLst>
          </p:cNvPr>
          <p:cNvSpPr txBox="1"/>
          <p:nvPr/>
        </p:nvSpPr>
        <p:spPr>
          <a:xfrm>
            <a:off x="6581406" y="2453944"/>
            <a:ext cx="1457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эффективности управления бюджетными расходами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5AF134-E40B-4C5B-B6E2-A3C226302515}"/>
              </a:ext>
            </a:extLst>
          </p:cNvPr>
          <p:cNvSpPr txBox="1"/>
          <p:nvPr/>
        </p:nvSpPr>
        <p:spPr>
          <a:xfrm>
            <a:off x="6278253" y="2836824"/>
            <a:ext cx="54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339571" y="154295"/>
            <a:ext cx="8575104" cy="1524000"/>
          </a:xfrm>
        </p:spPr>
        <p:txBody>
          <a:bodyPr>
            <a:normAutofit/>
          </a:bodyPr>
          <a:lstStyle/>
          <a:p>
            <a:pPr algn="ctr"/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Лужского 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x-none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20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x-none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01933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0297"/>
            <a:ext cx="5810473" cy="38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68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подходы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 формированию бюджетной политики на 2025год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ject 8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8191" y="1994235"/>
            <a:ext cx="586143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01043" y="2093801"/>
            <a:ext cx="5544616" cy="232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204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15,0%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УСЛУГ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4,7%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АССИГНОВАНИЙ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4,5%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912512"/>
            <a:ext cx="9049624" cy="843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875016"/>
            <a:ext cx="9049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реализацию Указа Президента Российской Федерации от 7 мая 2012 года № 597 «О мероприятиях по реализации государственной социальной политики» запланированы в полном объеме с учетом индексации расчетной величины.</a:t>
            </a:r>
            <a:endParaRPr lang="ru-RU" sz="1600" i="1" dirty="0"/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6488" y="5154255"/>
            <a:ext cx="5818209" cy="422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9484" y="5196471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РАСЧЕТНАЯ ВЕЛИЧИНА С 01.01.2025 - 14 105 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3331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6873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параметры проекта бюджета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Лужского муниципального района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500924"/>
              </p:ext>
            </p:extLst>
          </p:nvPr>
        </p:nvGraphicFramePr>
        <p:xfrm>
          <a:off x="179512" y="1224109"/>
          <a:ext cx="8640959" cy="4927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31512045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2239617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4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первоначальному решению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3 382 414,1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3 563 154,3</a:t>
                      </a:r>
                    </a:p>
                    <a:p>
                      <a:pPr algn="ctr"/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▲5,3% к 2024 году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3 157 879,8 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▼11,4% к 2025 году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3 302 422,3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▲4,6% к 2026 году 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18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6">
                <a:tc>
                  <a:txBody>
                    <a:bodyPr/>
                    <a:lstStyle/>
                    <a:p>
                      <a:pPr algn="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в </a:t>
                      </a:r>
                      <a:r>
                        <a:rPr lang="ru-RU" sz="16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u="none" strike="noStrik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976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1 563 834,6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1 520 732,9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1 649 567,7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26">
                <a:tc>
                  <a:txBody>
                    <a:bodyPr/>
                    <a:lstStyle/>
                    <a:p>
                      <a:pPr algn="r" fontAlgn="b"/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217 413,6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223 213,5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49 184,4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46 345,6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1326144"/>
                  </a:ext>
                </a:extLst>
              </a:tr>
              <a:tr h="419129">
                <a:tc>
                  <a:txBody>
                    <a:bodyPr/>
                    <a:lstStyle/>
                    <a:p>
                      <a:pPr algn="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1 961 437,5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1 999 319,7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1 637 146,9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1 652 854,6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85"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3 423 162,3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3 715 157,8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▲8,5% к 2024 году</a:t>
                      </a: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3 164 503,5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▼14,8% к 2025 году 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3 307 895,8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▲4,5% к 2026 году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6">
                <a:tc>
                  <a:txBody>
                    <a:bodyPr/>
                    <a:lstStyle/>
                    <a:p>
                      <a:pPr algn="r" fontAlgn="b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условно утвержденные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38 194,6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115 776,0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448">
                <a:tc grid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- 40 748,2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- 152 003,5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- 6 623,7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- 5 473,5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763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к собственным доходам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19,8%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576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9365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Доходная часть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43215"/>
              </p:ext>
            </p:extLst>
          </p:nvPr>
        </p:nvGraphicFramePr>
        <p:xfrm>
          <a:off x="251520" y="1844824"/>
          <a:ext cx="8640960" cy="386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5615822" y="1861904"/>
            <a:ext cx="1080707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3 157 879,8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274192" y="1861904"/>
            <a:ext cx="1071570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3 563 154,3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976347" y="1861303"/>
            <a:ext cx="1071570" cy="357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382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116980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1292" y="4560663"/>
            <a:ext cx="72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33,9%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837" y="394931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1,7%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915" y="30195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64,4%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2551" y="301959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62,4%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8001" y="379542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1,4%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7528" y="448925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36,2%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9616" y="44779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45,1%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6449" y="364153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1,5%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9741" y="292197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53,4%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3384" y="43353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47,1%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342159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1,4%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7580" y="287190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51,5%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86130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3 068 935,2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5056" y="4560662"/>
            <a:ext cx="72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39,6%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6966" y="3861048"/>
            <a:ext cx="72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2,9%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8673" y="3018740"/>
            <a:ext cx="72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57,5%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522"/>
            <a:ext cx="8715436" cy="7858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989785"/>
              </p:ext>
            </p:extLst>
          </p:nvPr>
        </p:nvGraphicFramePr>
        <p:xfrm>
          <a:off x="107504" y="1052736"/>
          <a:ext cx="4973550" cy="478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3381337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0960"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поступление за 2023 год 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первоначальному</a:t>
                      </a:r>
                      <a:r>
                        <a:rPr lang="ru-RU" sz="8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решению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1 217 102,1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1 147 043,</a:t>
                      </a:r>
                      <a:r>
                        <a:rPr lang="en-US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1 289 753,8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1 423 128,9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7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1 556 476,8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310 369,9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327 334,6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371 665,6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398 386,4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428 265,5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по дополнительному нормативу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668 187,2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507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574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652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725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572,6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17 785,1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-89,4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46230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201 604,2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сельскохозяйст-венный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00577"/>
                  </a:ext>
                </a:extLst>
              </a:tr>
              <a:tr h="435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6 358,4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15 7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4557"/>
                  </a:ext>
                </a:extLst>
              </a:tr>
              <a:tr h="152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12 773,4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45148635"/>
              </p:ext>
            </p:extLst>
          </p:nvPr>
        </p:nvGraphicFramePr>
        <p:xfrm>
          <a:off x="4499992" y="1047083"/>
          <a:ext cx="4572000" cy="449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76461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647" y="33093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33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20887</TotalTime>
  <Words>2373</Words>
  <Application>Microsoft Office PowerPoint</Application>
  <PresentationFormat>Экран (4:3)</PresentationFormat>
  <Paragraphs>622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微软雅黑</vt:lpstr>
      <vt:lpstr>Yu Gothic UI Light</vt:lpstr>
      <vt:lpstr>Agency FB</vt:lpstr>
      <vt:lpstr>Arial</vt:lpstr>
      <vt:lpstr>Bodoni MT Condensed</vt:lpstr>
      <vt:lpstr>Calibri</vt:lpstr>
      <vt:lpstr>Calibri Light</vt:lpstr>
      <vt:lpstr>等线</vt:lpstr>
      <vt:lpstr>Palatino Linotype</vt:lpstr>
      <vt:lpstr>Times New Roman</vt:lpstr>
      <vt:lpstr>Тема Office</vt:lpstr>
      <vt:lpstr>Презентация PowerPoint</vt:lpstr>
      <vt:lpstr>Административно-территориальное деление  Лужского муниципального района</vt:lpstr>
      <vt:lpstr>Презентация PowerPoint</vt:lpstr>
      <vt:lpstr>Презентация PowerPoint</vt:lpstr>
      <vt:lpstr>Цели и задачи бюджетной политики  Лужского муниципального района  на 2025 год и на плановый период 2026 и 2027 годов</vt:lpstr>
      <vt:lpstr>ОСНОВНЫЕ подходы  к формированию бюджетной политики на 2025год</vt:lpstr>
      <vt:lpstr> Основные параметры проекта бюджета  Лужского муниципального района </vt:lpstr>
      <vt:lpstr>Доходная часть  бюджета Лужского муниципального района </vt:lpstr>
      <vt:lpstr> Структура налоговых доходов  бюджета Лужского муниципального района </vt:lpstr>
      <vt:lpstr>Презентация PowerPoint</vt:lpstr>
      <vt:lpstr>Презентация PowerPoint</vt:lpstr>
      <vt:lpstr> Структура неналоговых доходов  бюджета Лужского муниципального района </vt:lpstr>
      <vt:lpstr>Презентация PowerPoint</vt:lpstr>
      <vt:lpstr>Структура доходов  бюджета Лужского муниципального района</vt:lpstr>
      <vt:lpstr>Расходы  бюджета Лужского муниципального района</vt:lpstr>
      <vt:lpstr>Структура расходов бюджета Лужского муниципального района</vt:lpstr>
      <vt:lpstr>Расходы бюджета на реализацию муниципальных программ-2025 год   </vt:lpstr>
      <vt:lpstr>Финансовое обеспечение сферы образования – 2025 год </vt:lpstr>
      <vt:lpstr>Капитальный ремонт образовательных учреждений: 2024-2026 годы </vt:lpstr>
      <vt:lpstr>Финансовое обеспечение  раздела «Социальная политика» – 2025 год </vt:lpstr>
      <vt:lpstr>Реализация Указов Президента РФ:  от 7 мая 2012 года № 597, от 1 июня 2012 года № 761</vt:lpstr>
      <vt:lpstr>Презентация PowerPoint</vt:lpstr>
      <vt:lpstr>Презентация PowerPoint</vt:lpstr>
      <vt:lpstr>Источники внутреннего  финансирования дефицита бюджета в 2025 - 2027 годах </vt:lpstr>
      <vt:lpstr>ИСТОЧНИКИ ИНФОРМАЦИИ О БЮДЖЕТЕ ЛУЖСКОГО МУНИЦИПАЛЬНОГО РАЙОНА ЛЕНИНГРАДСКОЙ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Guseva</cp:lastModifiedBy>
  <cp:revision>2372</cp:revision>
  <cp:lastPrinted>2024-11-14T10:19:20Z</cp:lastPrinted>
  <dcterms:created xsi:type="dcterms:W3CDTF">2013-10-29T07:14:12Z</dcterms:created>
  <dcterms:modified xsi:type="dcterms:W3CDTF">2024-12-10T09:58:38Z</dcterms:modified>
</cp:coreProperties>
</file>