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5" r:id="rId1"/>
    <p:sldMasterId id="2147484237" r:id="rId2"/>
  </p:sldMasterIdLst>
  <p:notesMasterIdLst>
    <p:notesMasterId r:id="rId13"/>
  </p:notesMasterIdLst>
  <p:handoutMasterIdLst>
    <p:handoutMasterId r:id="rId14"/>
  </p:handoutMasterIdLst>
  <p:sldIdLst>
    <p:sldId id="257" r:id="rId3"/>
    <p:sldId id="308" r:id="rId4"/>
    <p:sldId id="296" r:id="rId5"/>
    <p:sldId id="291" r:id="rId6"/>
    <p:sldId id="304" r:id="rId7"/>
    <p:sldId id="311" r:id="rId8"/>
    <p:sldId id="310" r:id="rId9"/>
    <p:sldId id="293" r:id="rId10"/>
    <p:sldId id="267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00"/>
    <a:srgbClr val="FFDA65"/>
    <a:srgbClr val="003399"/>
    <a:srgbClr val="3333FF"/>
    <a:srgbClr val="008000"/>
    <a:srgbClr val="006600"/>
    <a:srgbClr val="009900"/>
    <a:srgbClr val="99CCFF"/>
    <a:srgbClr val="6600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1278" autoAdjust="0"/>
  </p:normalViewPr>
  <p:slideViewPr>
    <p:cSldViewPr>
      <p:cViewPr>
        <p:scale>
          <a:sx n="82" d="100"/>
          <a:sy n="82" d="100"/>
        </p:scale>
        <p:origin x="-81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1516-BC7C-4970-B350-A908858E27D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139F4-6A53-4304-83B1-12C7107E8B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A71960-1F43-4887-9C5F-5AB1E18C0FC3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5D9D58-B58B-44F3-A2F2-838978400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71795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D9D58-B58B-44F3-A2F2-838978400A0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BC74B-BB59-4D3C-BAB3-FACD01E1EBC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01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DE5F81F-0D76-49B8-B853-91B9D5063A14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6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93CFF84-40C2-427A-9C29-540480968D06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8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A70079D-CAA1-4A83-A553-EFFFD40E294E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AA35D-A50A-4B92-903F-3195C8009092}" type="datetime1">
              <a:rPr lang="en-US" smtClean="0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1E0A7-69F9-4A9B-853F-454790B890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A99DB-D924-4E63-842B-E6E0C6C30C62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DC3E6-10DF-4AD0-BAF2-24332B8BDC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CEE814-9F1A-4F85-A851-3F06C98E2B38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D4E44-0578-4911-B58C-91F772354C2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F27369-2043-4B7F-895E-A6AE245E9DA1}" type="datetime1">
              <a:rPr lang="en-US" smtClean="0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BA480-D53D-4BB5-BF0C-53406CE454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33FEF-BB57-47A0-B27E-836291CF7FD2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5A31A-9236-4840-BCF6-CBEC13D6C8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4B39E-6EDD-49AC-9CE5-F142457D1B53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4BBBF-E94F-4B89-B0DB-8919EC2B76C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A8E7F-B948-4C64-B6A3-9BD9312CD492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F6BC5-AC34-486C-9DAD-CB90A18060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7E492-3D8C-4E34-AC61-305FC33611C6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21DD6-3814-4868-B261-8A32A26556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3F03D-74A3-430B-BA3C-89F303285218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02001-EA7F-46C1-9210-E04F26B89D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D206C-B19F-47EA-B69E-2C3F6F933B61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8A16-80B1-449C-A0AF-EEAE4AECBC8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E90C9C-851A-4CEF-A75F-BD141CD7FE01}" type="datetime1">
              <a:rPr lang="en-US" smtClean="0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81C0-85B6-44E3-BB7A-2D7FA8323B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4D06D-E1E1-4FF2-A0A6-8917AA9D294B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28C1C-40C9-439A-9E81-A93993C4CBC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8B05D-68AA-4909-85CC-D284A67B9DCE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E68A29A-D6A1-4D56-94CE-27BE06D6669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27541-7AFA-4D1D-824C-865FB30FBC22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385CF-A27C-4B89-BF79-295054B44CB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83E756-5623-4000-872C-CCDA178E6F2E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1AFF1-A890-45F0-8A60-9FE4D08BECF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2FCD-C013-4D72-ACFF-6B04E8EA1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085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EA5E9-16C0-437E-9286-F1FCE95FAFDE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5C49F-4309-40ED-8FD9-E77B3D48B9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00D5A-A0E8-48CC-A833-89BDE6027D81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ED4DD-13F2-440E-AB2B-D804F18A6A6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C30DA-7F23-4938-B21C-B62D16E5E1BF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D17A2-DE8E-4FE6-83F8-7137D46DED9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4872A-1E19-4029-A53A-ECEFBD58C66E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82163-336A-4556-A953-11200D2971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C1F1C8-301F-4A3B-BD52-C6ACA10CCFEA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595BF-BAED-46CB-B022-700B3AE6E5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66157-44E4-4A92-B69D-98193CF988A5}" type="datetime1">
              <a:rPr lang="en-US" smtClean="0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5CEE2-2EB2-4668-AB58-CE02498DB3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46A27-B05E-4BE0-985D-C54DEAA4E30C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21B0CD3-D3CA-4A4B-9842-4EB99A194DA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57FB311-7F0A-44C8-B4E1-89286C28E159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E648F18-1091-4E6F-A05B-EA30B4E2C2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C4834C-333D-40EB-B078-4C8C0C6BA4A7}" type="datetime1">
              <a:rPr lang="en-US" smtClean="0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4D6D6DF-560D-42A9-8C55-B5FBF350232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8"/>
          <p:cNvSpPr>
            <a:spLocks noGrp="1" noChangeArrowheads="1"/>
          </p:cNvSpPr>
          <p:nvPr>
            <p:ph type="title"/>
          </p:nvPr>
        </p:nvSpPr>
        <p:spPr>
          <a:xfrm>
            <a:off x="1187450" y="277813"/>
            <a:ext cx="7129463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38915" name="Picture 44" descr="Эмблемапереписькрайняя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4678" y="2000240"/>
            <a:ext cx="3000397" cy="2786082"/>
          </a:xfrm>
          <a:ln w="12700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116013" y="4929198"/>
            <a:ext cx="7272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МАЛЫЙ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БИЗНЕС БОЛЬШОЙ СТРАНЫ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95288" y="549275"/>
            <a:ext cx="849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900113" y="500042"/>
            <a:ext cx="77755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003399"/>
                </a:solidFill>
                <a:latin typeface="Arial Black" pitchFamily="34" charset="0"/>
              </a:rPr>
              <a:t>Сплошное наблюдение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003399"/>
                </a:solidFill>
                <a:latin typeface="Arial Black" pitchFamily="34" charset="0"/>
              </a:rPr>
              <a:t>субъектов малого и среднего </a:t>
            </a:r>
            <a:r>
              <a:rPr lang="ru-RU" sz="2800" b="1" i="1" dirty="0" smtClean="0">
                <a:solidFill>
                  <a:srgbClr val="003399"/>
                </a:solidFill>
                <a:latin typeface="Arial Black" pitchFamily="34" charset="0"/>
              </a:rPr>
              <a:t>предпринимательства -2016г.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endParaRPr lang="ru-RU" sz="28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000100" y="6215082"/>
            <a:ext cx="7572428" cy="506393"/>
          </a:xfrm>
        </p:spPr>
        <p:txBody>
          <a:bodyPr/>
          <a:lstStyle/>
          <a:p>
            <a:pPr algn="ctr">
              <a:defRPr/>
            </a:pPr>
            <a:r>
              <a:rPr lang="ru-RU" sz="1800" b="1" dirty="0" smtClean="0"/>
              <a:t>Территориальный орган Федеральной службы государственной статистики по Санкт-Петербургу и Ленинградской области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4" descr="Эмблемапереписькрайняя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6419" y="620688"/>
            <a:ext cx="1951334" cy="1846019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3567901"/>
            <a:ext cx="402065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34967" y="1663700"/>
            <a:ext cx="8077200" cy="7571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Федеральный закон «Об официальном статистическом учете и системе государственной статистики в Российской Федерации»</a:t>
            </a:r>
            <a:r>
              <a:rPr lang="en-US" b="1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от 29 ноября 2007 года № 282-ФЗ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63888" y="600629"/>
            <a:ext cx="4392612" cy="355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latin typeface="Arial Black" pitchFamily="34" charset="0"/>
              </a:rPr>
              <a:t>Законодательная основа</a:t>
            </a: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715593" y="2636912"/>
            <a:ext cx="8229600" cy="749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Федеральный закон </a:t>
            </a:r>
            <a:r>
              <a:rPr lang="ru-RU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«О развитии малого и среднего предпринимательства в Российской Федерации»</a:t>
            </a:r>
            <a:r>
              <a:rPr lang="en-US" b="1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от 24 июля 2007 года № 209-ФЗ.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3645024"/>
            <a:ext cx="7620000" cy="530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Федеральный закон «О персональных данных»</a:t>
            </a:r>
            <a:r>
              <a:rPr lang="en-US" b="1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от 27 июля 2006 года № 152-ФЗ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21616" y="4365104"/>
            <a:ext cx="8001000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Постановление Правительства Российской Федерации «Об условиях предоставления в обязательном порядке первичных статистических данных и административных данных субъектам официального статистического учета»</a:t>
            </a:r>
            <a:r>
              <a:rPr lang="en-US" b="1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от 18 августа 2008 года № 620</a:t>
            </a:r>
          </a:p>
        </p:txBody>
      </p:sp>
      <p:sp>
        <p:nvSpPr>
          <p:cNvPr id="39943" name="Прямоугольник 5"/>
          <p:cNvSpPr>
            <a:spLocks noChangeArrowheads="1"/>
          </p:cNvSpPr>
          <p:nvPr/>
        </p:nvSpPr>
        <p:spPr bwMode="auto">
          <a:xfrm>
            <a:off x="609600" y="5733256"/>
            <a:ext cx="8229600" cy="54091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b="1" dirty="0">
                <a:solidFill>
                  <a:srgbClr val="000099"/>
                </a:solidFill>
                <a:latin typeface="Arial Black" pitchFamily="34" charset="0"/>
              </a:rPr>
              <a:t>Кодекс Российской Федерации об административных правонарушениях от 30 декабря 2001 года № 195-ФЗ</a:t>
            </a:r>
          </a:p>
        </p:txBody>
      </p:sp>
    </p:spTree>
    <p:extLst>
      <p:ext uri="{BB962C8B-B14F-4D97-AF65-F5344CB8AC3E}">
        <p14:creationId xmlns="" xmlns:p14="http://schemas.microsoft.com/office/powerpoint/2010/main" val="3423445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 advAuto="1000"/>
      <p:bldP spid="30722" grpId="0" build="p" autoUpdateAnimBg="0" advAuto="1000"/>
      <p:bldP spid="29698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163"/>
          <p:cNvSpPr>
            <a:spLocks noChangeShapeType="1"/>
          </p:cNvSpPr>
          <p:nvPr/>
        </p:nvSpPr>
        <p:spPr bwMode="auto">
          <a:xfrm>
            <a:off x="4800600" y="3352800"/>
            <a:ext cx="0" cy="1381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0" name="Rectangle 169"/>
          <p:cNvSpPr>
            <a:spLocks noChangeArrowheads="1"/>
          </p:cNvSpPr>
          <p:nvPr/>
        </p:nvSpPr>
        <p:spPr bwMode="auto">
          <a:xfrm>
            <a:off x="3186042" y="122515"/>
            <a:ext cx="439261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kumimoji="1" lang="ru-RU" sz="2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650" name="Rectangle 170"/>
          <p:cNvSpPr>
            <a:spLocks noChangeArrowheads="1"/>
          </p:cNvSpPr>
          <p:nvPr/>
        </p:nvSpPr>
        <p:spPr bwMode="auto">
          <a:xfrm>
            <a:off x="142844" y="516392"/>
            <a:ext cx="8501122" cy="9464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000" b="1" dirty="0">
                <a:solidFill>
                  <a:schemeClr val="tx2"/>
                </a:solidFill>
                <a:latin typeface="Arial Black" pitchFamily="34" charset="0"/>
              </a:rPr>
              <a:t>Федеральный закон </a:t>
            </a:r>
            <a:endParaRPr lang="en-US" sz="2000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ru-RU" sz="2000" b="1" dirty="0">
                <a:solidFill>
                  <a:schemeClr val="tx2"/>
                </a:solidFill>
                <a:latin typeface="Arial Black" pitchFamily="34" charset="0"/>
              </a:rPr>
              <a:t>«О развитии малого и среднего предпринимательства в Российской Федерации»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от </a:t>
            </a:r>
            <a:r>
              <a:rPr lang="ru-RU" sz="1400" b="1" dirty="0" smtClean="0">
                <a:solidFill>
                  <a:schemeClr val="tx2"/>
                </a:solidFill>
                <a:latin typeface="Arial Black" pitchFamily="34" charset="0"/>
              </a:rPr>
              <a:t>24 июля 2007 г. </a:t>
            </a: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№ 209-ФЗ (с дополнениями, в т</a:t>
            </a:r>
            <a:r>
              <a:rPr lang="ru-RU" sz="1400" b="1" dirty="0" smtClean="0">
                <a:solidFill>
                  <a:schemeClr val="tx2"/>
                </a:solidFill>
                <a:latin typeface="Arial Black" pitchFamily="34" charset="0"/>
              </a:rPr>
              <a:t>.</a:t>
            </a:r>
            <a:r>
              <a:rPr lang="en-US" sz="1400" b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Arial Black" pitchFamily="34" charset="0"/>
              </a:rPr>
              <a:t>ч</a:t>
            </a: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.  от </a:t>
            </a:r>
            <a:r>
              <a:rPr lang="ru-RU" sz="1400" b="1" dirty="0" smtClean="0">
                <a:solidFill>
                  <a:schemeClr val="tx2"/>
                </a:solidFill>
                <a:latin typeface="Arial Black" pitchFamily="34" charset="0"/>
              </a:rPr>
              <a:t>29.06.15 </a:t>
            </a: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№ 156-ФЗ</a:t>
            </a:r>
            <a:r>
              <a:rPr lang="ru-RU" sz="1400" b="1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ru-RU" sz="20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0836" name="Rectangle 356"/>
          <p:cNvSpPr>
            <a:spLocks noChangeArrowheads="1"/>
          </p:cNvSpPr>
          <p:nvPr/>
        </p:nvSpPr>
        <p:spPr bwMode="auto">
          <a:xfrm>
            <a:off x="0" y="1643050"/>
            <a:ext cx="9144000" cy="4035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Статья 4 Закона  устанавливает критерии отнесения к субъектам малого и среднего предпринимательства в Российской Федерации</a:t>
            </a:r>
          </a:p>
        </p:txBody>
      </p:sp>
      <p:sp>
        <p:nvSpPr>
          <p:cNvPr id="39943" name="Rectangle 117"/>
          <p:cNvSpPr>
            <a:spLocks noChangeArrowheads="1"/>
          </p:cNvSpPr>
          <p:nvPr/>
        </p:nvSpPr>
        <p:spPr bwMode="auto">
          <a:xfrm>
            <a:off x="2971800" y="2438400"/>
            <a:ext cx="1752600" cy="609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>
                <a:solidFill>
                  <a:schemeClr val="tx2"/>
                </a:solidFill>
                <a:latin typeface="Arial Black" pitchFamily="34" charset="0"/>
              </a:rPr>
              <a:t>Потребительские </a:t>
            </a:r>
          </a:p>
          <a:p>
            <a:pPr algn="ctr" eaLnBrk="0" hangingPunct="0"/>
            <a:r>
              <a:rPr lang="ru-RU" sz="1200" b="1" dirty="0">
                <a:solidFill>
                  <a:schemeClr val="tx2"/>
                </a:solidFill>
                <a:latin typeface="Arial Black" pitchFamily="34" charset="0"/>
              </a:rPr>
              <a:t>кооперативы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  <a:p>
            <a:pPr algn="ctr"/>
            <a:endParaRPr lang="ru-RU" sz="1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944" name="Rectangle 119"/>
          <p:cNvSpPr>
            <a:spLocks noChangeArrowheads="1"/>
          </p:cNvSpPr>
          <p:nvPr/>
        </p:nvSpPr>
        <p:spPr bwMode="auto">
          <a:xfrm>
            <a:off x="7162800" y="2438400"/>
            <a:ext cx="1676400" cy="56197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Arial Black" pitchFamily="34" charset="0"/>
              </a:rPr>
              <a:t>Индивидуальные</a:t>
            </a:r>
          </a:p>
          <a:p>
            <a:pPr algn="ctr"/>
            <a:r>
              <a:rPr lang="ru-RU" sz="1200" b="1" dirty="0">
                <a:solidFill>
                  <a:schemeClr val="tx2"/>
                </a:solidFill>
                <a:latin typeface="Arial Black" pitchFamily="34" charset="0"/>
              </a:rPr>
              <a:t> предприниматели</a:t>
            </a:r>
          </a:p>
        </p:txBody>
      </p:sp>
      <p:sp>
        <p:nvSpPr>
          <p:cNvPr id="39945" name="Rectangle 121"/>
          <p:cNvSpPr>
            <a:spLocks noChangeArrowheads="1"/>
          </p:cNvSpPr>
          <p:nvPr/>
        </p:nvSpPr>
        <p:spPr bwMode="auto">
          <a:xfrm>
            <a:off x="4876800" y="2438400"/>
            <a:ext cx="2057400" cy="609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Крестьянские 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(фермерские 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хозяйства)</a:t>
            </a:r>
          </a:p>
        </p:txBody>
      </p:sp>
      <p:sp>
        <p:nvSpPr>
          <p:cNvPr id="39946" name="Rectangle 126"/>
          <p:cNvSpPr>
            <a:spLocks noChangeArrowheads="1"/>
          </p:cNvSpPr>
          <p:nvPr/>
        </p:nvSpPr>
        <p:spPr bwMode="auto">
          <a:xfrm>
            <a:off x="152400" y="2438400"/>
            <a:ext cx="2667000" cy="609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Коммерческие организации </a:t>
            </a:r>
          </a:p>
          <a:p>
            <a:pPr algn="ctr"/>
            <a:r>
              <a:rPr lang="ru-RU" sz="1000" i="1" dirty="0">
                <a:solidFill>
                  <a:schemeClr val="tx2"/>
                </a:solidFill>
                <a:latin typeface="Arial Black" pitchFamily="34" charset="0"/>
              </a:rPr>
              <a:t>(за исключением государственных </a:t>
            </a:r>
          </a:p>
          <a:p>
            <a:pPr algn="ctr"/>
            <a:r>
              <a:rPr lang="ru-RU" sz="1000" i="1" dirty="0">
                <a:solidFill>
                  <a:schemeClr val="tx2"/>
                </a:solidFill>
                <a:latin typeface="Arial Black" pitchFamily="34" charset="0"/>
              </a:rPr>
              <a:t>и муниципальных организаций)</a:t>
            </a:r>
          </a:p>
        </p:txBody>
      </p:sp>
      <p:sp>
        <p:nvSpPr>
          <p:cNvPr id="39951" name="Rectangle 134"/>
          <p:cNvSpPr>
            <a:spLocks noChangeArrowheads="1"/>
          </p:cNvSpPr>
          <p:nvPr/>
        </p:nvSpPr>
        <p:spPr bwMode="auto">
          <a:xfrm>
            <a:off x="214282" y="3286124"/>
            <a:ext cx="8643998" cy="42862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Условия отнесения к субъектам малого и среднего предпринимательства</a:t>
            </a:r>
          </a:p>
        </p:txBody>
      </p:sp>
      <p:sp>
        <p:nvSpPr>
          <p:cNvPr id="39952" name="Line 137"/>
          <p:cNvSpPr>
            <a:spLocks noChangeShapeType="1"/>
          </p:cNvSpPr>
          <p:nvPr/>
        </p:nvSpPr>
        <p:spPr bwMode="auto">
          <a:xfrm>
            <a:off x="1600200" y="37338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39"/>
          <p:cNvSpPr>
            <a:spLocks noChangeShapeType="1"/>
          </p:cNvSpPr>
          <p:nvPr/>
        </p:nvSpPr>
        <p:spPr bwMode="auto">
          <a:xfrm>
            <a:off x="6705600" y="37338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Rectangle 144"/>
          <p:cNvSpPr>
            <a:spLocks noChangeArrowheads="1"/>
          </p:cNvSpPr>
          <p:nvPr/>
        </p:nvSpPr>
        <p:spPr bwMode="auto">
          <a:xfrm>
            <a:off x="-3822700" y="1587500"/>
            <a:ext cx="228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955" name="Line 279"/>
          <p:cNvSpPr>
            <a:spLocks noChangeShapeType="1"/>
          </p:cNvSpPr>
          <p:nvPr/>
        </p:nvSpPr>
        <p:spPr bwMode="auto">
          <a:xfrm>
            <a:off x="6832600" y="3209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6" name="Line 280"/>
          <p:cNvSpPr>
            <a:spLocks noChangeShapeType="1"/>
          </p:cNvSpPr>
          <p:nvPr/>
        </p:nvSpPr>
        <p:spPr bwMode="auto">
          <a:xfrm>
            <a:off x="6832600" y="36322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7" name="Line 282"/>
          <p:cNvSpPr>
            <a:spLocks noChangeShapeType="1"/>
          </p:cNvSpPr>
          <p:nvPr/>
        </p:nvSpPr>
        <p:spPr bwMode="auto">
          <a:xfrm>
            <a:off x="8686800" y="4054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Line 283"/>
          <p:cNvSpPr>
            <a:spLocks noChangeShapeType="1"/>
          </p:cNvSpPr>
          <p:nvPr/>
        </p:nvSpPr>
        <p:spPr bwMode="auto">
          <a:xfrm>
            <a:off x="9766300" y="4054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370" name="Group 346"/>
          <p:cNvGraphicFramePr>
            <a:graphicFrameLocks noGrp="1"/>
          </p:cNvGraphicFramePr>
          <p:nvPr/>
        </p:nvGraphicFramePr>
        <p:xfrm>
          <a:off x="5334000" y="1597025"/>
          <a:ext cx="207964" cy="517690"/>
        </p:xfrm>
        <a:graphic>
          <a:graphicData uri="http://schemas.openxmlformats.org/drawingml/2006/table">
            <a:tbl>
              <a:tblPr/>
              <a:tblGrid>
                <a:gridCol w="207964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282" marR="91282" marT="45485" marB="4548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1" name="Rectangle 361"/>
          <p:cNvSpPr>
            <a:spLocks noChangeArrowheads="1"/>
          </p:cNvSpPr>
          <p:nvPr/>
        </p:nvSpPr>
        <p:spPr bwMode="auto">
          <a:xfrm>
            <a:off x="-3822700" y="1587500"/>
            <a:ext cx="228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962" name="Line 496"/>
          <p:cNvSpPr>
            <a:spLocks noChangeShapeType="1"/>
          </p:cNvSpPr>
          <p:nvPr/>
        </p:nvSpPr>
        <p:spPr bwMode="auto">
          <a:xfrm>
            <a:off x="6832600" y="3209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3" name="Line 497"/>
          <p:cNvSpPr>
            <a:spLocks noChangeShapeType="1"/>
          </p:cNvSpPr>
          <p:nvPr/>
        </p:nvSpPr>
        <p:spPr bwMode="auto">
          <a:xfrm>
            <a:off x="6832600" y="36322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4" name="Line 499"/>
          <p:cNvSpPr>
            <a:spLocks noChangeShapeType="1"/>
          </p:cNvSpPr>
          <p:nvPr/>
        </p:nvSpPr>
        <p:spPr bwMode="auto">
          <a:xfrm>
            <a:off x="8686800" y="4054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5" name="Line 500"/>
          <p:cNvSpPr>
            <a:spLocks noChangeShapeType="1"/>
          </p:cNvSpPr>
          <p:nvPr/>
        </p:nvSpPr>
        <p:spPr bwMode="auto">
          <a:xfrm>
            <a:off x="9766300" y="4054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87" name="Group 563"/>
          <p:cNvGraphicFramePr>
            <a:graphicFrameLocks noGrp="1"/>
          </p:cNvGraphicFramePr>
          <p:nvPr/>
        </p:nvGraphicFramePr>
        <p:xfrm>
          <a:off x="5334000" y="1597025"/>
          <a:ext cx="207964" cy="517690"/>
        </p:xfrm>
        <a:graphic>
          <a:graphicData uri="http://schemas.openxmlformats.org/drawingml/2006/table">
            <a:tbl>
              <a:tblPr/>
              <a:tblGrid>
                <a:gridCol w="207964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282" marR="91282" marT="45485" marB="4548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8" name="Rectangle 608"/>
          <p:cNvSpPr>
            <a:spLocks noChangeArrowheads="1"/>
          </p:cNvSpPr>
          <p:nvPr/>
        </p:nvSpPr>
        <p:spPr bwMode="auto">
          <a:xfrm>
            <a:off x="863600" y="1914525"/>
            <a:ext cx="1282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Arial Black" pitchFamily="34" charset="0"/>
            </a:endParaRPr>
          </a:p>
        </p:txBody>
      </p:sp>
      <p:graphicFrame>
        <p:nvGraphicFramePr>
          <p:cNvPr id="1967" name="Group 9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459217"/>
              </p:ext>
            </p:extLst>
          </p:nvPr>
        </p:nvGraphicFramePr>
        <p:xfrm>
          <a:off x="3200400" y="3962400"/>
          <a:ext cx="5715000" cy="2763204"/>
        </p:xfrm>
        <a:graphic>
          <a:graphicData uri="http://schemas.openxmlformats.org/drawingml/2006/table">
            <a:tbl>
              <a:tblPr/>
              <a:tblGrid>
                <a:gridCol w="987425"/>
                <a:gridCol w="1266825"/>
                <a:gridCol w="993775"/>
                <a:gridCol w="822325"/>
                <a:gridCol w="822325"/>
                <a:gridCol w="822325"/>
              </a:tblGrid>
              <a:tr h="452438"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Выручка от реализации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*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)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0-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120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 млн руб.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1-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8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00 млн.руб.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8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01-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000 млн.руб.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Более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000 млн.руб.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Численность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работников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737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0-15 человек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Микро-предпри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ятия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16-100 человек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Малые(без микро)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4325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101-250 человек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Средние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Более 250 человек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76238">
                <a:tc gridSpan="6">
                  <a:txBody>
                    <a:bodyPr/>
                    <a:lstStyle/>
                    <a:p>
                      <a:pPr marL="0" marR="0" lvl="0" indent="0" algn="just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*) Предельные размеры выручки, установлены Постановлением Правительства РФ от </a:t>
                      </a: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13.07.2015 № 702</a:t>
                      </a:r>
                      <a:endParaRPr kumimoji="0" lang="pl-P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006" name="Line 924"/>
          <p:cNvSpPr>
            <a:spLocks noChangeShapeType="1"/>
          </p:cNvSpPr>
          <p:nvPr/>
        </p:nvSpPr>
        <p:spPr bwMode="auto">
          <a:xfrm>
            <a:off x="3200400" y="3962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977" name="Group 953"/>
          <p:cNvGraphicFramePr>
            <a:graphicFrameLocks noGrp="1"/>
          </p:cNvGraphicFramePr>
          <p:nvPr/>
        </p:nvGraphicFramePr>
        <p:xfrm>
          <a:off x="152400" y="3962400"/>
          <a:ext cx="2743200" cy="3810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Структура уставного капитала 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(только для юридических лиц)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0013" name="Rectangle 944"/>
          <p:cNvSpPr>
            <a:spLocks noChangeArrowheads="1"/>
          </p:cNvSpPr>
          <p:nvPr/>
        </p:nvSpPr>
        <p:spPr bwMode="auto">
          <a:xfrm>
            <a:off x="152400" y="4419600"/>
            <a:ext cx="2438400" cy="1062038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900" b="1" dirty="0">
                <a:solidFill>
                  <a:schemeClr val="tx2"/>
                </a:solidFill>
                <a:latin typeface="Arial Black" pitchFamily="34" charset="0"/>
              </a:rPr>
              <a:t>Российской Федерации, субъектов РФ, муниципальных образований, 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>
                <a:solidFill>
                  <a:schemeClr val="tx2"/>
                </a:solidFill>
                <a:latin typeface="Arial Black" pitchFamily="34" charset="0"/>
              </a:rPr>
              <a:t>общественных и религиозных организаций (объединений), благотворительных и иных фондов</a:t>
            </a:r>
          </a:p>
        </p:txBody>
      </p:sp>
      <p:sp>
        <p:nvSpPr>
          <p:cNvPr id="40014" name="Rectangle 945"/>
          <p:cNvSpPr>
            <a:spLocks noChangeArrowheads="1"/>
          </p:cNvSpPr>
          <p:nvPr/>
        </p:nvSpPr>
        <p:spPr bwMode="auto">
          <a:xfrm>
            <a:off x="152400" y="5589588"/>
            <a:ext cx="2438400" cy="1062037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ru-RU" sz="900" b="1" dirty="0">
                <a:solidFill>
                  <a:schemeClr val="tx2"/>
                </a:solidFill>
                <a:latin typeface="Arial Black" pitchFamily="34" charset="0"/>
              </a:rPr>
              <a:t>иностранных юридических лиц, иностранных граждан,</a:t>
            </a:r>
          </a:p>
          <a:p>
            <a:r>
              <a:rPr lang="ru-RU" sz="900" b="1" dirty="0">
                <a:solidFill>
                  <a:schemeClr val="tx2"/>
                </a:solidFill>
                <a:latin typeface="Arial Black" pitchFamily="34" charset="0"/>
              </a:rPr>
              <a:t>доля участия, принадлежащая одному или нескольким юридическим лицам, не являющимся субъектами малого и среднего предпринимательства</a:t>
            </a:r>
          </a:p>
        </p:txBody>
      </p:sp>
      <p:sp>
        <p:nvSpPr>
          <p:cNvPr id="40015" name="WordArt 946"/>
          <p:cNvSpPr>
            <a:spLocks noChangeArrowheads="1" noChangeShapeType="1" noTextEdit="1"/>
          </p:cNvSpPr>
          <p:nvPr/>
        </p:nvSpPr>
        <p:spPr bwMode="auto">
          <a:xfrm>
            <a:off x="2743200" y="48768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25%</a:t>
            </a:r>
          </a:p>
        </p:txBody>
      </p:sp>
      <p:sp>
        <p:nvSpPr>
          <p:cNvPr id="40016" name="WordArt 947"/>
          <p:cNvSpPr>
            <a:spLocks noChangeArrowheads="1" noChangeShapeType="1" noTextEdit="1"/>
          </p:cNvSpPr>
          <p:nvPr/>
        </p:nvSpPr>
        <p:spPr bwMode="auto">
          <a:xfrm>
            <a:off x="2743200" y="6172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49%</a:t>
            </a:r>
          </a:p>
        </p:txBody>
      </p:sp>
      <p:sp>
        <p:nvSpPr>
          <p:cNvPr id="40017" name="Rectangle 948"/>
          <p:cNvSpPr>
            <a:spLocks noChangeArrowheads="1"/>
          </p:cNvSpPr>
          <p:nvPr/>
        </p:nvSpPr>
        <p:spPr bwMode="auto">
          <a:xfrm>
            <a:off x="2514600" y="4724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Arial" charset="0"/>
              </a:rPr>
              <a:t>&lt;</a:t>
            </a:r>
          </a:p>
        </p:txBody>
      </p:sp>
      <p:sp>
        <p:nvSpPr>
          <p:cNvPr id="40018" name="Rectangle 949"/>
          <p:cNvSpPr>
            <a:spLocks noChangeArrowheads="1"/>
          </p:cNvSpPr>
          <p:nvPr/>
        </p:nvSpPr>
        <p:spPr bwMode="auto">
          <a:xfrm>
            <a:off x="2514600" y="60198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Arial" charset="0"/>
              </a:rPr>
              <a:t>&lt;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0" grpId="0" build="p" autoUpdateAnimBg="0" advAuto="1000"/>
      <p:bldP spid="20836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420938"/>
            <a:ext cx="8928100" cy="433705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</a:rPr>
              <a:t>повышение качества оценок по основным показателям;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Arial Black" pitchFamily="34" charset="0"/>
              </a:rPr>
              <a:t>получение информации по муниципальным образованиям для оценки деятельности органов местного самоуправления в соответствии с Указом Президента РФ от 28.04.2008 №607 *); </a:t>
            </a:r>
            <a:endParaRPr lang="en-US" sz="2000" b="1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</a:rPr>
              <a:t>уточнение экономически активных субъектов хозяйствования, видов экономической деятельности, которыми они фактически занимаются, параметров бизнеса;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</a:rPr>
              <a:t>создание актуальной основы для проведения выборочных наблюдений в целях снижения нагрузки на респондентов. </a:t>
            </a:r>
          </a:p>
          <a:p>
            <a:pPr algn="just">
              <a:lnSpc>
                <a:spcPts val="1400"/>
              </a:lnSpc>
              <a:buFontTx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Arial Black" pitchFamily="34" charset="0"/>
              </a:rPr>
              <a:t>*)</a:t>
            </a:r>
            <a:r>
              <a:rPr lang="ru-RU" sz="12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В перечень включен показатель </a:t>
            </a:r>
            <a:r>
              <a:rPr lang="ru-RU" sz="12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2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организаций».</a:t>
            </a:r>
            <a:endParaRPr lang="ru-RU" sz="2000" b="1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590800" y="228600"/>
            <a:ext cx="48006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 anchor="b"/>
          <a:lstStyle/>
          <a:p>
            <a:pPr algn="ctr"/>
            <a:endParaRPr kumimoji="1" lang="ru-RU" sz="2000" b="1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357158" y="1900863"/>
            <a:ext cx="20196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ru-RU" sz="2000" b="1" i="1" u="sng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Задачи: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395536" y="515938"/>
            <a:ext cx="842493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marL="342900" indent="-342900" algn="just"/>
            <a:r>
              <a:rPr kumimoji="1" lang="ru-RU" sz="2400" b="1" i="1" u="sng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Цель сплошного наблюдения – </a:t>
            </a:r>
          </a:p>
          <a:p>
            <a:pPr marL="342900" indent="-342900"/>
            <a:r>
              <a:rPr kumimoji="1" lang="ru-RU" sz="1500" b="1" dirty="0">
                <a:solidFill>
                  <a:srgbClr val="FF3300"/>
                </a:solidFill>
                <a:latin typeface="Arial Black" pitchFamily="34" charset="0"/>
              </a:rPr>
              <a:t>     </a:t>
            </a:r>
            <a:r>
              <a:rPr kumimoji="1" lang="ru-RU" sz="2000" b="1" dirty="0">
                <a:solidFill>
                  <a:schemeClr val="tx2"/>
                </a:solidFill>
                <a:latin typeface="Arial Black" pitchFamily="34" charset="0"/>
              </a:rPr>
              <a:t>формирование  комплексных информационных ресурсов о деятельности субъектов малого и среднего предпринимательства</a:t>
            </a:r>
            <a:endParaRPr kumimoji="1" lang="en-US" sz="20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5072066" y="1500174"/>
            <a:ext cx="3887787" cy="5141912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600" i="1" u="sng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Times New Roman" pitchFamily="18" charset="0"/>
              </a:rPr>
              <a:t>Информация в формах: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территориальное   размещение,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количество  работников,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результаты производственной деятельности, 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наличие основных средств  и      осуществленные инвестиции, 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участие и помощь     государства в развитии их      бизнеса. 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23528" y="465637"/>
            <a:ext cx="82632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Arial Black" pitchFamily="34" charset="0"/>
              </a:rPr>
              <a:t>Статистический инструментарий для организации </a:t>
            </a: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</a:rPr>
              <a:t>Сплошного наблюдения</a:t>
            </a:r>
            <a:endParaRPr lang="ru-RU" sz="20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4520" name="Document" descr="Газетная бумага"/>
          <p:cNvSpPr>
            <a:spLocks noEditPoints="1" noChangeArrowheads="1"/>
          </p:cNvSpPr>
          <p:nvPr/>
        </p:nvSpPr>
        <p:spPr bwMode="auto">
          <a:xfrm>
            <a:off x="142844" y="1500174"/>
            <a:ext cx="3959671" cy="51847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1600" i="1" u="sng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Формы </a:t>
            </a:r>
            <a:endParaRPr lang="ru-RU" sz="1600" i="1" u="sng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ru-RU" sz="1600" i="1" u="sng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Сплошного наблюдения </a:t>
            </a:r>
            <a:r>
              <a:rPr lang="ru-RU" sz="1600" i="1" u="sng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:</a:t>
            </a:r>
          </a:p>
          <a:p>
            <a:pPr>
              <a:defRPr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>
              <a:defRPr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</a:rPr>
              <a:t>●   </a:t>
            </a: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№ МП-</a:t>
            </a:r>
            <a:r>
              <a:rPr lang="ru-RU" sz="1600" b="1" i="1" dirty="0" err="1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сп</a:t>
            </a: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«Сведения об основных показателях деятельности малого предприятия за 2015 год»;</a:t>
            </a:r>
          </a:p>
          <a:p>
            <a:pPr>
              <a:defRPr/>
            </a:pP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●   № 1- предприниматель  «Сведения о деятельности индивидуального предпринимателя за 2015 год». 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</a:t>
            </a:r>
            <a:r>
              <a:rPr lang="ru-RU" sz="12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Утверждены приказом Росстата от </a:t>
            </a:r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09.0</a:t>
            </a:r>
            <a:r>
              <a:rPr lang="en-US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6</a:t>
            </a:r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. 2015 </a:t>
            </a:r>
            <a:r>
              <a:rPr lang="ru-RU" sz="12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№ 263)</a:t>
            </a:r>
          </a:p>
          <a:p>
            <a:pPr>
              <a:defRPr/>
            </a:pPr>
            <a:r>
              <a:rPr lang="ru-RU" sz="1200" b="1" i="1" dirty="0">
                <a:solidFill>
                  <a:schemeClr val="accent1"/>
                </a:solidFill>
              </a:rPr>
              <a:t>      </a:t>
            </a:r>
          </a:p>
        </p:txBody>
      </p:sp>
      <p:pic>
        <p:nvPicPr>
          <p:cNvPr id="41989" name="Picture 13" descr="MC9002985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018088"/>
            <a:ext cx="10810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4145670" y="3592512"/>
            <a:ext cx="854869" cy="484187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6"/>
          <p:cNvSpPr txBox="1">
            <a:spLocks noChangeArrowheads="1"/>
          </p:cNvSpPr>
          <p:nvPr/>
        </p:nvSpPr>
        <p:spPr bwMode="auto">
          <a:xfrm>
            <a:off x="468313" y="3722688"/>
            <a:ext cx="2071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  около 200 </a:t>
            </a:r>
            <a:endParaRPr lang="ru-RU" altLang="ru-RU" sz="16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средних предприятий</a:t>
            </a:r>
          </a:p>
        </p:txBody>
      </p:sp>
      <p:sp>
        <p:nvSpPr>
          <p:cNvPr id="46083" name="TextBox 17"/>
          <p:cNvSpPr txBox="1">
            <a:spLocks noChangeArrowheads="1"/>
          </p:cNvSpPr>
          <p:nvPr/>
        </p:nvSpPr>
        <p:spPr bwMode="auto">
          <a:xfrm>
            <a:off x="3270250" y="3716338"/>
            <a:ext cx="2071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20 тыс.</a:t>
            </a:r>
            <a:endParaRPr lang="ru-RU" altLang="ru-RU" sz="16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малых предприятий</a:t>
            </a:r>
          </a:p>
        </p:txBody>
      </p:sp>
      <p:sp>
        <p:nvSpPr>
          <p:cNvPr id="46084" name="TextBox 18"/>
          <p:cNvSpPr txBox="1">
            <a:spLocks noChangeArrowheads="1"/>
          </p:cNvSpPr>
          <p:nvPr/>
        </p:nvSpPr>
        <p:spPr bwMode="auto">
          <a:xfrm>
            <a:off x="5851525" y="3716338"/>
            <a:ext cx="26431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41 тыс.</a:t>
            </a:r>
            <a:endParaRPr lang="ru-RU" altLang="ru-RU" sz="16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индивидуальных предпринимателей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5661820" y="1796256"/>
            <a:ext cx="500062" cy="5527675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1252537" y="3454401"/>
            <a:ext cx="500063" cy="2214562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9063" y="4800600"/>
            <a:ext cx="276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1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Обследуются на основе действующих форм статистического </a:t>
            </a:r>
            <a:r>
              <a:rPr lang="ru-RU" altLang="ru-RU" sz="1500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наблюдения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679825" y="4892675"/>
            <a:ext cx="434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1500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Обследуются на основе форм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1500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rial" charset="0"/>
              </a:rPr>
              <a:t>Сплошного наблюдения</a:t>
            </a:r>
          </a:p>
        </p:txBody>
      </p:sp>
      <p:sp>
        <p:nvSpPr>
          <p:cNvPr id="46090" name="Заголовок 1"/>
          <p:cNvSpPr txBox="1">
            <a:spLocks/>
          </p:cNvSpPr>
          <p:nvPr/>
        </p:nvSpPr>
        <p:spPr bwMode="auto">
          <a:xfrm>
            <a:off x="46038" y="504825"/>
            <a:ext cx="91440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По предварительной оценке в Ленинградской области обследованию подлежат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6091" name="Picture 17" descr="Завод по уничтожению химоружия г.Щучье &quot;Антигидрон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0572"/>
            <a:ext cx="2358330" cy="162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21" descr="Торгаши, торговки - Стихи и Проза России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072198" y="2143117"/>
            <a:ext cx="2143140" cy="15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6" descr="http://andrometa.ru/assets/images/gotovie%20reschenie/torgovlya/vesta_%20o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2" y="2225675"/>
            <a:ext cx="25876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82120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1" grpId="0" animBg="1" autoUpdateAnimBg="0"/>
      <p:bldP spid="22" grpId="0" autoUpdateAnimBg="0"/>
      <p:bldP spid="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Источники информации при формировании перечня объектов Сплошного наблюдения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5084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Arial Black" pitchFamily="34" charset="0"/>
              </a:rPr>
              <a:t>Статрегистр Росстата</a:t>
            </a:r>
          </a:p>
          <a:p>
            <a:endParaRPr lang="ru-RU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1800" b="1" dirty="0" smtClean="0">
                <a:solidFill>
                  <a:schemeClr val="tx2"/>
                </a:solidFill>
                <a:latin typeface="Arial Black" pitchFamily="34" charset="0"/>
              </a:rPr>
              <a:t>ФНС России (об организациях, предоставивших годовую бухгалтерскую отчетность и налоговую отчетность)</a:t>
            </a:r>
          </a:p>
          <a:p>
            <a:endParaRPr lang="ru-RU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1800" b="1" dirty="0" smtClean="0">
                <a:solidFill>
                  <a:schemeClr val="tx2"/>
                </a:solidFill>
                <a:latin typeface="Arial Black" pitchFamily="34" charset="0"/>
              </a:rPr>
              <a:t>Фонд социального страхования (отчитавшиеся в ФСС)</a:t>
            </a:r>
          </a:p>
          <a:p>
            <a:endParaRPr lang="ru-RU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1800" b="1" dirty="0" smtClean="0">
                <a:solidFill>
                  <a:schemeClr val="tx2"/>
                </a:solidFill>
                <a:latin typeface="Arial Black" pitchFamily="34" charset="0"/>
              </a:rPr>
              <a:t>Реестр получателей государственной поддержки</a:t>
            </a:r>
          </a:p>
          <a:p>
            <a:endParaRPr lang="ru-RU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1800" dirty="0" smtClean="0">
                <a:solidFill>
                  <a:schemeClr val="tx2"/>
                </a:solidFill>
                <a:latin typeface="Arial Black" pitchFamily="34" charset="0"/>
              </a:rPr>
              <a:t>Другие административные источники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28C1C-40C9-439A-9E81-A93993C4CBC1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8623300" y="0"/>
            <a:ext cx="520700" cy="428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6200C93-C721-4FDE-8787-3A5B374C2DFC}" type="slidenum">
              <a:rPr lang="ru-RU" altLang="ru-RU" sz="1600" b="1" smtClean="0">
                <a:solidFill>
                  <a:srgbClr val="898989"/>
                </a:solidFill>
                <a:latin typeface="Arial" charset="0"/>
                <a:cs typeface="Arial" charset="0"/>
              </a:rPr>
              <a:pPr eaLnBrk="1" hangingPunct="1"/>
              <a:t>8</a:t>
            </a:fld>
            <a:endParaRPr lang="ru-RU" altLang="ru-RU" sz="1600" b="1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sp>
        <p:nvSpPr>
          <p:cNvPr id="43011" name="Заголовок 1"/>
          <p:cNvSpPr txBox="1">
            <a:spLocks/>
          </p:cNvSpPr>
          <p:nvPr/>
        </p:nvSpPr>
        <p:spPr bwMode="auto">
          <a:xfrm>
            <a:off x="46038" y="544551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ru-RU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Этапы подготовки к проведению </a:t>
            </a:r>
            <a:br>
              <a:rPr lang="ru-RU" altLang="ru-RU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</a:br>
            <a:r>
              <a:rPr lang="ru-RU" altLang="ru-RU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Сплошного наблюдения в 2015 году</a:t>
            </a:r>
          </a:p>
        </p:txBody>
      </p:sp>
      <p:sp>
        <p:nvSpPr>
          <p:cNvPr id="13323" name="Прямоугольник 17"/>
          <p:cNvSpPr>
            <a:spLocks noChangeArrowheads="1"/>
          </p:cNvSpPr>
          <p:nvPr/>
        </p:nvSpPr>
        <p:spPr bwMode="auto">
          <a:xfrm>
            <a:off x="169503" y="1857364"/>
            <a:ext cx="8809037" cy="317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b="1" i="1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		</a:t>
            </a:r>
            <a:endParaRPr lang="ru-RU" b="1" i="1" dirty="0">
              <a:solidFill>
                <a:srgbClr val="FF0000"/>
              </a:solidFill>
              <a:latin typeface="Arial Black" pitchFamily="34" charset="0"/>
              <a:cs typeface="Arial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Формирование каталога  объектов Сплошного наблюдения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Arial Black" pitchFamily="34" charset="0"/>
              </a:rPr>
              <a:t>Уточнение </a:t>
            </a:r>
            <a:r>
              <a:rPr lang="ru-RU" altLang="ru-RU" b="1" dirty="0">
                <a:solidFill>
                  <a:schemeClr val="tx2"/>
                </a:solidFill>
                <a:latin typeface="Arial Black" pitchFamily="34" charset="0"/>
              </a:rPr>
              <a:t>действующих субъектов на основе дополнительных источников </a:t>
            </a:r>
            <a:r>
              <a:rPr lang="ru-RU" altLang="ru-RU" b="1" dirty="0" smtClean="0">
                <a:solidFill>
                  <a:schemeClr val="tx2"/>
                </a:solidFill>
                <a:latin typeface="Arial Black" pitchFamily="34" charset="0"/>
              </a:rPr>
              <a:t>информации</a:t>
            </a:r>
            <a:endParaRPr lang="ru-RU" altLang="ru-RU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altLang="ru-RU" b="1" dirty="0">
                <a:solidFill>
                  <a:schemeClr val="tx2"/>
                </a:solidFill>
                <a:latin typeface="Arial Black" pitchFamily="34" charset="0"/>
              </a:rPr>
              <a:t>Уточнение адресов по результатам обхода юридических лиц регистраторами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altLang="ru-RU" b="1" dirty="0">
                <a:solidFill>
                  <a:schemeClr val="tx2"/>
                </a:solidFill>
                <a:latin typeface="Arial Black" pitchFamily="34" charset="0"/>
              </a:rPr>
              <a:t>Доведение до респондентов инструктивных материалов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Arial Black" pitchFamily="34" charset="0"/>
              </a:rPr>
              <a:t>Информационно-разъяснительная работа</a:t>
            </a:r>
          </a:p>
          <a:p>
            <a:pPr algn="ctr">
              <a:defRPr/>
            </a:pPr>
            <a:endParaRPr lang="ru-RU" b="1" dirty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85720" y="6353175"/>
            <a:ext cx="8569325" cy="504825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tx2"/>
                </a:solidFill>
              </a:rPr>
              <a:t>ноябрь  </a:t>
            </a:r>
            <a:r>
              <a:rPr lang="ru-RU" sz="2400" b="1" dirty="0">
                <a:ln>
                  <a:solidFill>
                    <a:schemeClr val="bg1"/>
                  </a:solidFill>
                </a:ln>
                <a:solidFill>
                  <a:schemeClr val="tx2"/>
                </a:solidFill>
              </a:rPr>
              <a:t>– декабрь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924175"/>
            <a:ext cx="2087563" cy="72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</a:t>
            </a:r>
            <a:endParaRPr lang="ru-RU" sz="1400" b="1" smtClean="0"/>
          </a:p>
        </p:txBody>
      </p:sp>
      <p:sp>
        <p:nvSpPr>
          <p:cNvPr id="49155" name="Rectangle 11"/>
          <p:cNvSpPr>
            <a:spLocks noChangeArrowheads="1"/>
          </p:cNvSpPr>
          <p:nvPr/>
        </p:nvSpPr>
        <p:spPr bwMode="auto">
          <a:xfrm>
            <a:off x="2771775" y="32131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b="1"/>
          </a:p>
        </p:txBody>
      </p:sp>
      <p:sp>
        <p:nvSpPr>
          <p:cNvPr id="4" name="TextBox 3"/>
          <p:cNvSpPr txBox="1"/>
          <p:nvPr/>
        </p:nvSpPr>
        <p:spPr>
          <a:xfrm>
            <a:off x="928662" y="571480"/>
            <a:ext cx="764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tx2"/>
                </a:solidFill>
              </a:rPr>
              <a:t>Малый бизнес, как особая совокупность респондентов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071546"/>
            <a:ext cx="8856538" cy="28469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Большой массив респондентов,</a:t>
            </a:r>
          </a:p>
          <a:p>
            <a:pPr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Большая мобильность сектора  </a:t>
            </a:r>
          </a:p>
          <a:p>
            <a:pPr marL="285750" indent="-396000">
              <a:spcBef>
                <a:spcPts val="600"/>
              </a:spcBef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отсутствие  адресов фактического осуществления деятельности,</a:t>
            </a:r>
          </a:p>
          <a:p>
            <a:pPr marL="285750" indent="-396000">
              <a:spcBef>
                <a:spcPts val="600"/>
              </a:spcBef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значительное количество фирм – однодневок,</a:t>
            </a:r>
          </a:p>
          <a:p>
            <a:pPr marL="285750" indent="-396000">
              <a:spcBef>
                <a:spcPts val="600"/>
              </a:spcBef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диверсификация производства, особенно в области услуг.</a:t>
            </a:r>
          </a:p>
          <a:p>
            <a:pPr>
              <a:spcBef>
                <a:spcPts val="600"/>
              </a:spcBef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Низкая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отчетная дисциплина,</a:t>
            </a:r>
          </a:p>
          <a:p>
            <a:pPr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Отсутствие на многих предприятиях специальных учетных работников,</a:t>
            </a:r>
          </a:p>
          <a:p>
            <a:pPr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Многообразие применяемых налоговых режимов и правил ведения первичного и бухгалтерского учета.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4214818"/>
            <a:ext cx="6215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Особенности работы с респондентами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4643446"/>
            <a:ext cx="8858312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Предварительный обход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малых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предприятий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в местах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массового скопления  с целью уточнения их местоположения, выявления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действующих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предприятий и обеспечения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инструментарием.</a:t>
            </a:r>
            <a:endParaRPr lang="ru-RU" sz="1600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Широкая информационно-разъяснительная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работа.</a:t>
            </a:r>
            <a:endParaRPr lang="ru-RU" sz="1600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Помощь органов исполнительной власти  всех уровней.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5989</TotalTime>
  <Words>713</Words>
  <Application>Microsoft Office PowerPoint</Application>
  <PresentationFormat>Экран (4:3)</PresentationFormat>
  <Paragraphs>134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1_Поток</vt:lpstr>
      <vt:lpstr> </vt:lpstr>
      <vt:lpstr>Законодательная основа</vt:lpstr>
      <vt:lpstr>Слайд 3</vt:lpstr>
      <vt:lpstr>Слайд 4</vt:lpstr>
      <vt:lpstr>Слайд 5</vt:lpstr>
      <vt:lpstr>Слайд 6</vt:lpstr>
      <vt:lpstr>Источники информации при формировании перечня объектов Сплошного наблюдения  </vt:lpstr>
      <vt:lpstr>Слайд 8</vt:lpstr>
      <vt:lpstr>Слайд 9</vt:lpstr>
      <vt:lpstr>Слайд 10</vt:lpstr>
    </vt:vector>
  </TitlesOfParts>
  <Company>rosstat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Baykova</dc:creator>
  <cp:lastModifiedBy>s61</cp:lastModifiedBy>
  <cp:revision>256</cp:revision>
  <dcterms:created xsi:type="dcterms:W3CDTF">2011-01-24T08:24:25Z</dcterms:created>
  <dcterms:modified xsi:type="dcterms:W3CDTF">2015-11-24T09:08:52Z</dcterms:modified>
</cp:coreProperties>
</file>